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8"/>
  </p:notesMasterIdLst>
  <p:sldIdLst>
    <p:sldId id="256" r:id="rId5"/>
    <p:sldId id="257" r:id="rId6"/>
    <p:sldId id="259" r:id="rId7"/>
  </p:sldIdLst>
  <p:sldSz cx="77724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096" userDrawn="1">
          <p15:clr>
            <a:srgbClr val="A4A3A4"/>
          </p15:clr>
        </p15:guide>
        <p15:guide id="2" pos="2424"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6FC3529-0D3F-BA34-3F68-BED5BCE39A25}" name="Areanna Lakowske" initials="AL" userId="S::alakowske@businessolver.com::39718743-18c0-4d92-adbc-396ca20eda1d" providerId="AD"/>
  <p188:author id="{605F3CC2-8C99-B2D2-7BEA-F0606DD57361}" name="Melinn Phifer" initials="MP" userId="S::mphifer@businessolver.com::b8632239-05b7-4242-9907-14e72880f073" providerId="AD"/>
  <p188:author id="{4EDEC3FD-7183-3028-E117-4829D139A422}" name="Andrew Mendosa" initials="AM" userId="S::amendosa@businessolver.com::98f7c94f-9097-481c-b33a-ec4a1b6f954d"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E42FF"/>
    <a:srgbClr val="58595B"/>
    <a:srgbClr val="2D95BF"/>
    <a:srgbClr val="247799"/>
    <a:srgbClr val="4EBA6F"/>
    <a:srgbClr val="F5F5F5"/>
    <a:srgbClr val="F0C419"/>
    <a:srgbClr val="955BA5"/>
    <a:srgbClr val="F15A5A"/>
    <a:srgbClr val="F0693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906"/>
    <p:restoredTop sz="94618"/>
  </p:normalViewPr>
  <p:slideViewPr>
    <p:cSldViewPr snapToGrid="0" snapToObjects="1" showGuides="1">
      <p:cViewPr varScale="1">
        <p:scale>
          <a:sx n="106" d="100"/>
          <a:sy n="106" d="100"/>
        </p:scale>
        <p:origin x="1664" y="192"/>
      </p:cViewPr>
      <p:guideLst>
        <p:guide orient="horz" pos="6096"/>
        <p:guide pos="242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8/10/relationships/authors" Target="author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68EB7C-FFCF-804D-BD7A-56F447BF267B}" type="datetimeFigureOut">
              <a:rPr lang="en-US" smtClean="0"/>
              <a:t>7/9/25</a:t>
            </a:fld>
            <a:endParaRPr lang="en-US"/>
          </a:p>
        </p:txBody>
      </p:sp>
      <p:sp>
        <p:nvSpPr>
          <p:cNvPr id="4" name="Slide Image Placeholder 3"/>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FC8C63-BB0C-8F4D-A4D7-3ABD70843D2A}" type="slidenum">
              <a:rPr lang="en-US" smtClean="0"/>
              <a:t>‹#›</a:t>
            </a:fld>
            <a:endParaRPr lang="en-US"/>
          </a:p>
        </p:txBody>
      </p:sp>
    </p:spTree>
    <p:extLst>
      <p:ext uri="{BB962C8B-B14F-4D97-AF65-F5344CB8AC3E}">
        <p14:creationId xmlns:p14="http://schemas.microsoft.com/office/powerpoint/2010/main" val="30550638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FC8C63-BB0C-8F4D-A4D7-3ABD70843D2A}" type="slidenum">
              <a:rPr lang="en-US" smtClean="0"/>
              <a:t>1</a:t>
            </a:fld>
            <a:endParaRPr lang="en-US"/>
          </a:p>
        </p:txBody>
      </p:sp>
    </p:spTree>
    <p:extLst>
      <p:ext uri="{BB962C8B-B14F-4D97-AF65-F5344CB8AC3E}">
        <p14:creationId xmlns:p14="http://schemas.microsoft.com/office/powerpoint/2010/main" val="30850127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2973766-05C1-BB49-9C3F-A0E8A2D45DBC}" type="datetimeFigureOut">
              <a:rPr lang="en-US" smtClean="0"/>
              <a:t>7/9/25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92EFA4-EA3E-5047-B68E-4368AC679AA1}" type="slidenum">
              <a:rPr lang="en-US" smtClean="0"/>
              <a:t>‹#›</a:t>
            </a:fld>
            <a:endParaRPr lang="en-US"/>
          </a:p>
        </p:txBody>
      </p:sp>
    </p:spTree>
    <p:extLst>
      <p:ext uri="{BB962C8B-B14F-4D97-AF65-F5344CB8AC3E}">
        <p14:creationId xmlns:p14="http://schemas.microsoft.com/office/powerpoint/2010/main" val="12662453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2973766-05C1-BB49-9C3F-A0E8A2D45DBC}" type="datetimeFigureOut">
              <a:rPr lang="en-US" smtClean="0"/>
              <a:t>7/9/25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92EFA4-EA3E-5047-B68E-4368AC679AA1}" type="slidenum">
              <a:rPr lang="en-US" smtClean="0"/>
              <a:t>‹#›</a:t>
            </a:fld>
            <a:endParaRPr lang="en-US"/>
          </a:p>
        </p:txBody>
      </p:sp>
    </p:spTree>
    <p:extLst>
      <p:ext uri="{BB962C8B-B14F-4D97-AF65-F5344CB8AC3E}">
        <p14:creationId xmlns:p14="http://schemas.microsoft.com/office/powerpoint/2010/main" val="33308292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2973766-05C1-BB49-9C3F-A0E8A2D45DBC}" type="datetimeFigureOut">
              <a:rPr lang="en-US" smtClean="0"/>
              <a:t>7/9/25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92EFA4-EA3E-5047-B68E-4368AC679AA1}" type="slidenum">
              <a:rPr lang="en-US" smtClean="0"/>
              <a:t>‹#›</a:t>
            </a:fld>
            <a:endParaRPr lang="en-US"/>
          </a:p>
        </p:txBody>
      </p:sp>
    </p:spTree>
    <p:extLst>
      <p:ext uri="{BB962C8B-B14F-4D97-AF65-F5344CB8AC3E}">
        <p14:creationId xmlns:p14="http://schemas.microsoft.com/office/powerpoint/2010/main" val="3763744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2973766-05C1-BB49-9C3F-A0E8A2D45DBC}" type="datetimeFigureOut">
              <a:rPr lang="en-US" smtClean="0"/>
              <a:t>7/9/25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92EFA4-EA3E-5047-B68E-4368AC679AA1}" type="slidenum">
              <a:rPr lang="en-US" smtClean="0"/>
              <a:t>‹#›</a:t>
            </a:fld>
            <a:endParaRPr lang="en-US"/>
          </a:p>
        </p:txBody>
      </p:sp>
    </p:spTree>
    <p:extLst>
      <p:ext uri="{BB962C8B-B14F-4D97-AF65-F5344CB8AC3E}">
        <p14:creationId xmlns:p14="http://schemas.microsoft.com/office/powerpoint/2010/main" val="27342478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2973766-05C1-BB49-9C3F-A0E8A2D45DBC}" type="datetimeFigureOut">
              <a:rPr lang="en-US" smtClean="0"/>
              <a:t>7/9/25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92EFA4-EA3E-5047-B68E-4368AC679AA1}" type="slidenum">
              <a:rPr lang="en-US" smtClean="0"/>
              <a:t>‹#›</a:t>
            </a:fld>
            <a:endParaRPr lang="en-US"/>
          </a:p>
        </p:txBody>
      </p:sp>
    </p:spTree>
    <p:extLst>
      <p:ext uri="{BB962C8B-B14F-4D97-AF65-F5344CB8AC3E}">
        <p14:creationId xmlns:p14="http://schemas.microsoft.com/office/powerpoint/2010/main" val="42856387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2973766-05C1-BB49-9C3F-A0E8A2D45DBC}" type="datetimeFigureOut">
              <a:rPr lang="en-US" smtClean="0"/>
              <a:t>7/9/25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92EFA4-EA3E-5047-B68E-4368AC679AA1}" type="slidenum">
              <a:rPr lang="en-US" smtClean="0"/>
              <a:t>‹#›</a:t>
            </a:fld>
            <a:endParaRPr lang="en-US"/>
          </a:p>
        </p:txBody>
      </p:sp>
    </p:spTree>
    <p:extLst>
      <p:ext uri="{BB962C8B-B14F-4D97-AF65-F5344CB8AC3E}">
        <p14:creationId xmlns:p14="http://schemas.microsoft.com/office/powerpoint/2010/main" val="6081739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2973766-05C1-BB49-9C3F-A0E8A2D45DBC}" type="datetimeFigureOut">
              <a:rPr lang="en-US" smtClean="0"/>
              <a:t>7/9/25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92EFA4-EA3E-5047-B68E-4368AC679AA1}" type="slidenum">
              <a:rPr lang="en-US" smtClean="0"/>
              <a:t>‹#›</a:t>
            </a:fld>
            <a:endParaRPr lang="en-US"/>
          </a:p>
        </p:txBody>
      </p:sp>
    </p:spTree>
    <p:extLst>
      <p:ext uri="{BB962C8B-B14F-4D97-AF65-F5344CB8AC3E}">
        <p14:creationId xmlns:p14="http://schemas.microsoft.com/office/powerpoint/2010/main" val="40419570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2973766-05C1-BB49-9C3F-A0E8A2D45DBC}" type="datetimeFigureOut">
              <a:rPr lang="en-US" smtClean="0"/>
              <a:t>7/9/25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92EFA4-EA3E-5047-B68E-4368AC679AA1}" type="slidenum">
              <a:rPr lang="en-US" smtClean="0"/>
              <a:t>‹#›</a:t>
            </a:fld>
            <a:endParaRPr lang="en-US"/>
          </a:p>
        </p:txBody>
      </p:sp>
    </p:spTree>
    <p:extLst>
      <p:ext uri="{BB962C8B-B14F-4D97-AF65-F5344CB8AC3E}">
        <p14:creationId xmlns:p14="http://schemas.microsoft.com/office/powerpoint/2010/main" val="429457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973766-05C1-BB49-9C3F-A0E8A2D45DBC}" type="datetimeFigureOut">
              <a:rPr lang="en-US" smtClean="0"/>
              <a:t>7/9/25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92EFA4-EA3E-5047-B68E-4368AC679AA1}" type="slidenum">
              <a:rPr lang="en-US" smtClean="0"/>
              <a:t>‹#›</a:t>
            </a:fld>
            <a:endParaRPr lang="en-US"/>
          </a:p>
        </p:txBody>
      </p:sp>
    </p:spTree>
    <p:extLst>
      <p:ext uri="{BB962C8B-B14F-4D97-AF65-F5344CB8AC3E}">
        <p14:creationId xmlns:p14="http://schemas.microsoft.com/office/powerpoint/2010/main" val="22163585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C2973766-05C1-BB49-9C3F-A0E8A2D45DBC}" type="datetimeFigureOut">
              <a:rPr lang="en-US" smtClean="0"/>
              <a:t>7/9/25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92EFA4-EA3E-5047-B68E-4368AC679AA1}" type="slidenum">
              <a:rPr lang="en-US" smtClean="0"/>
              <a:t>‹#›</a:t>
            </a:fld>
            <a:endParaRPr lang="en-US"/>
          </a:p>
        </p:txBody>
      </p:sp>
    </p:spTree>
    <p:extLst>
      <p:ext uri="{BB962C8B-B14F-4D97-AF65-F5344CB8AC3E}">
        <p14:creationId xmlns:p14="http://schemas.microsoft.com/office/powerpoint/2010/main" val="21888550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Click icon to add picture</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C2973766-05C1-BB49-9C3F-A0E8A2D45DBC}" type="datetimeFigureOut">
              <a:rPr lang="en-US" smtClean="0"/>
              <a:t>7/9/25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92EFA4-EA3E-5047-B68E-4368AC679AA1}" type="slidenum">
              <a:rPr lang="en-US" smtClean="0"/>
              <a:t>‹#›</a:t>
            </a:fld>
            <a:endParaRPr lang="en-US"/>
          </a:p>
        </p:txBody>
      </p:sp>
    </p:spTree>
    <p:extLst>
      <p:ext uri="{BB962C8B-B14F-4D97-AF65-F5344CB8AC3E}">
        <p14:creationId xmlns:p14="http://schemas.microsoft.com/office/powerpoint/2010/main" val="1942779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C2973766-05C1-BB49-9C3F-A0E8A2D45DBC}" type="datetimeFigureOut">
              <a:rPr lang="en-US" smtClean="0"/>
              <a:t>7/9/25</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2792EFA4-EA3E-5047-B68E-4368AC679AA1}" type="slidenum">
              <a:rPr lang="en-US" smtClean="0"/>
              <a:t>‹#›</a:t>
            </a:fld>
            <a:endParaRPr lang="en-US"/>
          </a:p>
        </p:txBody>
      </p:sp>
    </p:spTree>
    <p:extLst>
      <p:ext uri="{BB962C8B-B14F-4D97-AF65-F5344CB8AC3E}">
        <p14:creationId xmlns:p14="http://schemas.microsoft.com/office/powerpoint/2010/main" val="17086522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tiff"/><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jpg"/></Relationships>
</file>

<file path=ppt/slides/_rels/slide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emf"/><Relationship Id="rId9"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9784E-AEBF-A54F-87B7-9A3E26816DAC}"/>
              </a:ext>
            </a:extLst>
          </p:cNvPr>
          <p:cNvSpPr>
            <a:spLocks noGrp="1"/>
          </p:cNvSpPr>
          <p:nvPr>
            <p:ph type="ctrTitle"/>
          </p:nvPr>
        </p:nvSpPr>
        <p:spPr>
          <a:xfrm>
            <a:off x="408429" y="120910"/>
            <a:ext cx="3057157" cy="997208"/>
          </a:xfrm>
        </p:spPr>
        <p:txBody>
          <a:bodyPr lIns="0">
            <a:noAutofit/>
          </a:bodyPr>
          <a:lstStyle/>
          <a:p>
            <a:pPr algn="l"/>
            <a:r>
              <a:rPr lang="en-US" sz="3000" b="1" dirty="0">
                <a:solidFill>
                  <a:srgbClr val="247799"/>
                </a:solidFill>
                <a:latin typeface="Open Sans Semibold" panose="020B0606030504020204" pitchFamily="34" charset="0"/>
                <a:ea typeface="Open Sans Semibold" panose="020B0606030504020204" pitchFamily="34" charset="0"/>
                <a:cs typeface="Open Sans Semibold" panose="020B0606030504020204" pitchFamily="34" charset="0"/>
              </a:rPr>
              <a:t>How to enroll </a:t>
            </a:r>
            <a:br>
              <a:rPr lang="en-US" sz="3000" b="1" dirty="0">
                <a:solidFill>
                  <a:srgbClr val="247799"/>
                </a:solidFill>
                <a:latin typeface="Open Sans Semibold" panose="020B0606030504020204" pitchFamily="34" charset="0"/>
                <a:ea typeface="Open Sans Semibold" panose="020B0606030504020204" pitchFamily="34" charset="0"/>
                <a:cs typeface="Open Sans Semibold" panose="020B0606030504020204" pitchFamily="34" charset="0"/>
              </a:rPr>
            </a:br>
            <a:r>
              <a:rPr lang="en-US" sz="3000" b="1" dirty="0">
                <a:solidFill>
                  <a:srgbClr val="247799"/>
                </a:solidFill>
                <a:latin typeface="Open Sans Semibold" panose="020B0606030504020204" pitchFamily="34" charset="0"/>
                <a:ea typeface="Open Sans Semibold" panose="020B0606030504020204" pitchFamily="34" charset="0"/>
                <a:cs typeface="Open Sans Semibold" panose="020B0606030504020204" pitchFamily="34" charset="0"/>
              </a:rPr>
              <a:t>in your benefits</a:t>
            </a:r>
          </a:p>
        </p:txBody>
      </p:sp>
      <p:sp>
        <p:nvSpPr>
          <p:cNvPr id="3" name="Subtitle 2">
            <a:extLst>
              <a:ext uri="{FF2B5EF4-FFF2-40B4-BE49-F238E27FC236}">
                <a16:creationId xmlns:a16="http://schemas.microsoft.com/office/drawing/2014/main" id="{ED212C02-1A70-794E-B175-DB3537CB7754}"/>
              </a:ext>
            </a:extLst>
          </p:cNvPr>
          <p:cNvSpPr>
            <a:spLocks noGrp="1"/>
          </p:cNvSpPr>
          <p:nvPr>
            <p:ph type="subTitle" idx="1"/>
          </p:nvPr>
        </p:nvSpPr>
        <p:spPr>
          <a:xfrm>
            <a:off x="408429" y="1769142"/>
            <a:ext cx="3477771" cy="7335190"/>
          </a:xfrm>
        </p:spPr>
        <p:txBody>
          <a:bodyPr wrap="square" lIns="0" tIns="0" rIns="0" bIns="0">
            <a:noAutofit/>
          </a:bodyPr>
          <a:lstStyle/>
          <a:p>
            <a:pPr algn="l">
              <a:lnSpc>
                <a:spcPct val="100000"/>
              </a:lnSpc>
            </a:pPr>
            <a:r>
              <a:rPr lang="en-US" sz="1400" b="1" dirty="0">
                <a:solidFill>
                  <a:srgbClr val="2D95BF"/>
                </a:solidFill>
                <a:latin typeface="Open Sans Semibold" panose="020B0606030504020204" pitchFamily="34" charset="0"/>
                <a:ea typeface="Open Sans Semibold" panose="020B0606030504020204" pitchFamily="34" charset="0"/>
                <a:cs typeface="Open Sans Semibold" panose="020B0606030504020204" pitchFamily="34" charset="0"/>
              </a:rPr>
              <a:t>REGISTER AND LOGIN</a:t>
            </a:r>
          </a:p>
          <a:p>
            <a:pPr marL="228600" indent="-228600" algn="l">
              <a:lnSpc>
                <a:spcPct val="100000"/>
              </a:lnSpc>
              <a:buFont typeface="+mj-lt"/>
              <a:buAutoNum type="arabicPeriod"/>
            </a:pPr>
            <a:r>
              <a:rPr lang="en-US" sz="1100" dirty="0">
                <a:solidFill>
                  <a:srgbClr val="58595B"/>
                </a:solidFill>
                <a:latin typeface="Open Sans Light" panose="020B0606030504020204" pitchFamily="34" charset="0"/>
                <a:ea typeface="Open Sans Light" panose="020B0606030504020204" pitchFamily="34" charset="0"/>
                <a:cs typeface="Open Sans Light" panose="020B0606030504020204" pitchFamily="34" charset="0"/>
              </a:rPr>
              <a:t>Visit </a:t>
            </a:r>
            <a:r>
              <a:rPr lang="en-US" sz="1100" b="1" dirty="0" err="1">
                <a:solidFill>
                  <a:srgbClr val="247799"/>
                </a:solidFill>
                <a:latin typeface="Open Sans Extrabold" panose="020B0606030504020204" pitchFamily="34" charset="0"/>
                <a:ea typeface="Open Sans Extrabold" panose="020B0606030504020204" pitchFamily="34" charset="0"/>
                <a:cs typeface="Open Sans Extrabold" panose="020B0606030504020204" pitchFamily="34" charset="0"/>
              </a:rPr>
              <a:t>www.benefitsolver.com</a:t>
            </a:r>
            <a:r>
              <a:rPr lang="en-US" sz="1100" dirty="0">
                <a:solidFill>
                  <a:srgbClr val="58595B"/>
                </a:solidFill>
                <a:latin typeface="Open Sans Light" panose="020B0606030504020204" pitchFamily="34" charset="0"/>
                <a:ea typeface="Open Sans Light" panose="020B0606030504020204" pitchFamily="34" charset="0"/>
                <a:cs typeface="Open Sans Light" panose="020B0606030504020204" pitchFamily="34" charset="0"/>
              </a:rPr>
              <a:t> and click the </a:t>
            </a:r>
            <a:r>
              <a:rPr lang="en-US" sz="1100" b="1" dirty="0">
                <a:solidFill>
                  <a:srgbClr val="247799"/>
                </a:solidFill>
                <a:latin typeface="Open Sans Extrabold" panose="020B0606030504020204" pitchFamily="34" charset="0"/>
                <a:ea typeface="Open Sans Extrabold" panose="020B0606030504020204" pitchFamily="34" charset="0"/>
                <a:cs typeface="Open Sans Extrabold" panose="020B0606030504020204" pitchFamily="34" charset="0"/>
              </a:rPr>
              <a:t>Register</a:t>
            </a:r>
            <a:r>
              <a:rPr lang="en-US" sz="1100" dirty="0">
                <a:solidFill>
                  <a:srgbClr val="58595B"/>
                </a:solidFill>
                <a:latin typeface="Open Sans Light" panose="020B0606030504020204" pitchFamily="34" charset="0"/>
                <a:ea typeface="Open Sans Light" panose="020B0606030504020204" pitchFamily="34" charset="0"/>
                <a:cs typeface="Open Sans Light" panose="020B0606030504020204" pitchFamily="34" charset="0"/>
              </a:rPr>
              <a:t> button to get started. The case-sensitive company key is </a:t>
            </a:r>
            <a:r>
              <a:rPr lang="en-US" sz="1100" b="1" dirty="0" err="1">
                <a:solidFill>
                  <a:srgbClr val="247799"/>
                </a:solidFill>
                <a:latin typeface="Open Sans Extrabold" panose="020B0606030504020204" pitchFamily="34" charset="0"/>
                <a:ea typeface="Open Sans Extrabold" panose="020B0606030504020204" pitchFamily="34" charset="0"/>
                <a:cs typeface="Open Sans Extrabold" panose="020B0606030504020204" pitchFamily="34" charset="0"/>
              </a:rPr>
              <a:t>xxxxxx</a:t>
            </a:r>
            <a:r>
              <a:rPr lang="en-US" sz="1100" dirty="0">
                <a:solidFill>
                  <a:srgbClr val="58595B"/>
                </a:solidFill>
                <a:latin typeface="Open Sans Light" panose="020B0606030504020204" pitchFamily="34" charset="0"/>
                <a:ea typeface="Open Sans Light" panose="020B0606030504020204" pitchFamily="34" charset="0"/>
                <a:cs typeface="Open Sans Light" panose="020B0606030504020204" pitchFamily="34" charset="0"/>
              </a:rPr>
              <a:t>. </a:t>
            </a:r>
          </a:p>
          <a:p>
            <a:pPr marL="228600" indent="-228600" algn="l">
              <a:lnSpc>
                <a:spcPct val="100000"/>
              </a:lnSpc>
              <a:buFont typeface="+mj-lt"/>
              <a:buAutoNum type="arabicPeriod"/>
            </a:pPr>
            <a:r>
              <a:rPr lang="en-US" sz="1100" dirty="0">
                <a:solidFill>
                  <a:srgbClr val="58595B"/>
                </a:solidFill>
                <a:latin typeface="Open Sans Light" panose="020B0606030504020204" pitchFamily="34" charset="0"/>
                <a:ea typeface="Open Sans Light" panose="020B0606030504020204" pitchFamily="34" charset="0"/>
                <a:cs typeface="Open Sans Light" panose="020B0606030504020204" pitchFamily="34" charset="0"/>
              </a:rPr>
              <a:t>Create your user name and password and verify your personal information.</a:t>
            </a:r>
          </a:p>
          <a:p>
            <a:pPr marL="228600" indent="-228600" algn="l">
              <a:lnSpc>
                <a:spcPct val="100000"/>
              </a:lnSpc>
              <a:buFont typeface="+mj-lt"/>
              <a:buAutoNum type="arabicPeriod"/>
            </a:pPr>
            <a:r>
              <a:rPr lang="en-US" sz="1100" dirty="0">
                <a:solidFill>
                  <a:srgbClr val="58595B"/>
                </a:solidFill>
                <a:latin typeface="Open Sans Light" panose="020B0606030504020204" pitchFamily="34" charset="0"/>
                <a:ea typeface="Open Sans Light" panose="020B0606030504020204" pitchFamily="34" charset="0"/>
                <a:cs typeface="Open Sans Light" panose="020B0606030504020204" pitchFamily="34" charset="0"/>
              </a:rPr>
              <a:t>Log in using your new user name and password. </a:t>
            </a:r>
          </a:p>
          <a:p>
            <a:pPr marL="228600" indent="-228600" algn="l">
              <a:lnSpc>
                <a:spcPct val="100000"/>
              </a:lnSpc>
              <a:buFont typeface="+mj-lt"/>
              <a:buAutoNum type="arabicPeriod"/>
            </a:pPr>
            <a:r>
              <a:rPr lang="en-US" sz="1100" dirty="0">
                <a:solidFill>
                  <a:srgbClr val="58595B"/>
                </a:solidFill>
                <a:latin typeface="Open Sans Light" panose="020B0606030504020204" pitchFamily="34" charset="0"/>
                <a:ea typeface="Open Sans Light" panose="020B0606030504020204" pitchFamily="34" charset="0"/>
                <a:cs typeface="Open Sans Light" panose="020B0606030504020204" pitchFamily="34" charset="0"/>
              </a:rPr>
              <a:t>Set up your Multi-Factor Authentication preferences. This will be your authentication process each time you visit the site going forward.</a:t>
            </a:r>
          </a:p>
          <a:p>
            <a:pPr algn="l">
              <a:lnSpc>
                <a:spcPct val="100000"/>
              </a:lnSpc>
            </a:pPr>
            <a:endParaRPr lang="en-US" sz="1000" dirty="0">
              <a:latin typeface="Open Sans Light" panose="020B0606030504020204" pitchFamily="34" charset="0"/>
              <a:ea typeface="Open Sans Light" panose="020B0606030504020204" pitchFamily="34" charset="0"/>
              <a:cs typeface="Open Sans Light" panose="020B0606030504020204" pitchFamily="34" charset="0"/>
            </a:endParaRPr>
          </a:p>
          <a:p>
            <a:pPr lvl="0" algn="l">
              <a:lnSpc>
                <a:spcPct val="100000"/>
              </a:lnSpc>
            </a:pPr>
            <a:r>
              <a:rPr lang="en-US" sz="1400" b="1" dirty="0">
                <a:solidFill>
                  <a:srgbClr val="2D95BF"/>
                </a:solidFill>
                <a:latin typeface="Open Sans Semibold" panose="020B0606030504020204" pitchFamily="34" charset="0"/>
                <a:ea typeface="Open Sans Semibold" panose="020B0606030504020204" pitchFamily="34" charset="0"/>
                <a:cs typeface="Open Sans Semibold" panose="020B0606030504020204" pitchFamily="34" charset="0"/>
              </a:rPr>
              <a:t>EXPLORE YOUR OPTIONS</a:t>
            </a:r>
          </a:p>
          <a:p>
            <a:pPr algn="l">
              <a:lnSpc>
                <a:spcPct val="100000"/>
              </a:lnSpc>
            </a:pPr>
            <a:r>
              <a:rPr lang="en-US" sz="1100" dirty="0">
                <a:solidFill>
                  <a:srgbClr val="58595B"/>
                </a:solidFill>
                <a:latin typeface="Open Sans Light" panose="020B0606030504020204" pitchFamily="34" charset="0"/>
                <a:ea typeface="Open Sans Light" panose="020B0606030504020204" pitchFamily="34" charset="0"/>
                <a:cs typeface="Open Sans Light" panose="020B0606030504020204" pitchFamily="34" charset="0"/>
              </a:rPr>
              <a:t>Explore the site to learn about your benefits. You’ll find lots of helpful information in the </a:t>
            </a:r>
            <a:r>
              <a:rPr lang="en-US" sz="1100" b="1" dirty="0">
                <a:solidFill>
                  <a:srgbClr val="58595B"/>
                </a:solidFill>
                <a:latin typeface="Open Sans Extrabold" panose="020B0606030504020204" pitchFamily="34" charset="0"/>
                <a:ea typeface="Open Sans Extrabold" panose="020B0606030504020204" pitchFamily="34" charset="0"/>
                <a:cs typeface="Open Sans Extrabold" panose="020B0606030504020204" pitchFamily="34" charset="0"/>
              </a:rPr>
              <a:t>Reference Center</a:t>
            </a:r>
            <a:r>
              <a:rPr lang="en-US" sz="1100" dirty="0">
                <a:solidFill>
                  <a:srgbClr val="58595B"/>
                </a:solidFill>
                <a:latin typeface="Open Sans Light" panose="020B0606030504020204" pitchFamily="34" charset="0"/>
                <a:ea typeface="Open Sans Light" panose="020B0606030504020204" pitchFamily="34" charset="0"/>
                <a:cs typeface="Open Sans Light" panose="020B0606030504020204" pitchFamily="34" charset="0"/>
              </a:rPr>
              <a:t>, located at the top of the page in the navigation menu. </a:t>
            </a:r>
          </a:p>
          <a:p>
            <a:pPr algn="l">
              <a:lnSpc>
                <a:spcPct val="100000"/>
              </a:lnSpc>
            </a:pPr>
            <a:r>
              <a:rPr lang="en-US" sz="1100" dirty="0">
                <a:solidFill>
                  <a:srgbClr val="58595B"/>
                </a:solidFill>
                <a:latin typeface="Open Sans Light" panose="020B0606030504020204" pitchFamily="34" charset="0"/>
                <a:ea typeface="Open Sans Light" panose="020B0606030504020204" pitchFamily="34" charset="0"/>
                <a:cs typeface="Open Sans Light" panose="020B0606030504020204" pitchFamily="34" charset="0"/>
              </a:rPr>
              <a:t>The calendar at the top of the </a:t>
            </a:r>
            <a:r>
              <a:rPr lang="en-US" sz="1100" b="1" dirty="0">
                <a:solidFill>
                  <a:srgbClr val="58595B"/>
                </a:solidFill>
                <a:latin typeface="Open Sans Extrabold" panose="020B0606030504020204" pitchFamily="34" charset="0"/>
                <a:ea typeface="Open Sans Extrabold" panose="020B0606030504020204" pitchFamily="34" charset="0"/>
                <a:cs typeface="Open Sans Extrabold" panose="020B0606030504020204" pitchFamily="34" charset="0"/>
              </a:rPr>
              <a:t>Home</a:t>
            </a:r>
            <a:r>
              <a:rPr lang="en-US" sz="1100" dirty="0">
                <a:solidFill>
                  <a:srgbClr val="58595B"/>
                </a:solidFill>
                <a:latin typeface="Open Sans Light" panose="020B0606030504020204" pitchFamily="34" charset="0"/>
                <a:ea typeface="Open Sans Light" panose="020B0606030504020204" pitchFamily="34" charset="0"/>
                <a:cs typeface="Open Sans Light" panose="020B0606030504020204" pitchFamily="34" charset="0"/>
              </a:rPr>
              <a:t> page lets you know how many days you have left to enroll. </a:t>
            </a:r>
          </a:p>
          <a:p>
            <a:pPr algn="l">
              <a:lnSpc>
                <a:spcPct val="100000"/>
              </a:lnSpc>
            </a:pPr>
            <a:endParaRPr lang="en-US" sz="1000" dirty="0">
              <a:latin typeface="Open Sans Light" panose="020B0606030504020204" pitchFamily="34" charset="0"/>
              <a:ea typeface="Open Sans Light" panose="020B0606030504020204" pitchFamily="34" charset="0"/>
              <a:cs typeface="Open Sans Light" panose="020B0606030504020204" pitchFamily="34" charset="0"/>
            </a:endParaRPr>
          </a:p>
          <a:p>
            <a:pPr algn="l">
              <a:lnSpc>
                <a:spcPct val="100000"/>
              </a:lnSpc>
            </a:pPr>
            <a:r>
              <a:rPr lang="en-US" sz="1400" b="1" dirty="0">
                <a:solidFill>
                  <a:srgbClr val="2D95BF"/>
                </a:solidFill>
                <a:latin typeface="Open Sans Semibold" panose="020B0606030504020204" pitchFamily="34" charset="0"/>
                <a:ea typeface="Open Sans Semibold" panose="020B0606030504020204" pitchFamily="34" charset="0"/>
                <a:cs typeface="Open Sans Semibold" panose="020B0606030504020204" pitchFamily="34" charset="0"/>
              </a:rPr>
              <a:t>START YOUR ENROLLMENT</a:t>
            </a:r>
          </a:p>
          <a:p>
            <a:pPr algn="l">
              <a:lnSpc>
                <a:spcPct val="100000"/>
              </a:lnSpc>
            </a:pPr>
            <a:r>
              <a:rPr lang="en-US" sz="1100" dirty="0">
                <a:solidFill>
                  <a:srgbClr val="58595B"/>
                </a:solidFill>
                <a:latin typeface="Open Sans Light" panose="020B0606030504020204" pitchFamily="34" charset="0"/>
                <a:ea typeface="Open Sans Light" panose="020B0606030504020204" pitchFamily="34" charset="0"/>
                <a:cs typeface="Open Sans Light" panose="020B0606030504020204" pitchFamily="34" charset="0"/>
              </a:rPr>
              <a:t>Click the </a:t>
            </a:r>
            <a:r>
              <a:rPr lang="en-US" sz="1100" b="1" dirty="0">
                <a:solidFill>
                  <a:srgbClr val="58595B"/>
                </a:solidFill>
                <a:latin typeface="Open Sans Extrabold" panose="020B0606030504020204" pitchFamily="34" charset="0"/>
                <a:ea typeface="Open Sans Extrabold" panose="020B0606030504020204" pitchFamily="34" charset="0"/>
                <a:cs typeface="Open Sans Extrabold" panose="020B0606030504020204" pitchFamily="34" charset="0"/>
              </a:rPr>
              <a:t>Start Here </a:t>
            </a:r>
            <a:r>
              <a:rPr lang="en-US" sz="1100" dirty="0">
                <a:solidFill>
                  <a:srgbClr val="58595B"/>
                </a:solidFill>
                <a:latin typeface="Open Sans Light" panose="020B0606030504020204" pitchFamily="34" charset="0"/>
                <a:ea typeface="Open Sans Light" panose="020B0606030504020204" pitchFamily="34" charset="0"/>
                <a:cs typeface="Open Sans Light" panose="020B0606030504020204" pitchFamily="34" charset="0"/>
              </a:rPr>
              <a:t>button to review your personal information and add or edit any dependents you wish to cover. </a:t>
            </a:r>
            <a:br>
              <a:rPr lang="en-US" sz="1100" dirty="0">
                <a:solidFill>
                  <a:srgbClr val="58595B"/>
                </a:solidFill>
                <a:latin typeface="Open Sans Light" panose="020B0606030504020204" pitchFamily="34" charset="0"/>
                <a:ea typeface="Open Sans Light" panose="020B0606030504020204" pitchFamily="34" charset="0"/>
                <a:cs typeface="Open Sans Light" panose="020B0606030504020204" pitchFamily="34" charset="0"/>
              </a:rPr>
            </a:br>
            <a:br>
              <a:rPr lang="en-US" sz="1100" dirty="0">
                <a:solidFill>
                  <a:srgbClr val="58595B"/>
                </a:solidFill>
                <a:latin typeface="Open Sans Light" panose="020B0606030504020204" pitchFamily="34" charset="0"/>
                <a:ea typeface="Open Sans Light" panose="020B0606030504020204" pitchFamily="34" charset="0"/>
                <a:cs typeface="Open Sans Light" panose="020B0606030504020204" pitchFamily="34" charset="0"/>
              </a:rPr>
            </a:br>
            <a:r>
              <a:rPr lang="en-US" sz="1100" dirty="0">
                <a:solidFill>
                  <a:srgbClr val="58595B"/>
                </a:solidFill>
                <a:latin typeface="Open Sans Light" panose="020B0606030504020204" pitchFamily="34" charset="0"/>
                <a:ea typeface="Open Sans Light" panose="020B0606030504020204" pitchFamily="34" charset="0"/>
                <a:cs typeface="Open Sans Light" panose="020B0606030504020204" pitchFamily="34" charset="0"/>
              </a:rPr>
              <a:t>You will need to provide each dependent’s legal name, Social Security number, and birth date to add them to your coverage. Note, you will be required to provide documentation to prove your relationship to each dependent for certain coverages.</a:t>
            </a:r>
          </a:p>
          <a:p>
            <a:pPr algn="l">
              <a:lnSpc>
                <a:spcPct val="100000"/>
              </a:lnSpc>
            </a:pPr>
            <a:r>
              <a:rPr lang="en-US" sz="1100" dirty="0">
                <a:solidFill>
                  <a:srgbClr val="58595B"/>
                </a:solidFill>
                <a:latin typeface="Open Sans Light" panose="020B0606030504020204" pitchFamily="34" charset="0"/>
                <a:ea typeface="Open Sans Light" panose="020B0606030504020204" pitchFamily="34" charset="0"/>
                <a:cs typeface="Open Sans Light" panose="020B0606030504020204" pitchFamily="34" charset="0"/>
              </a:rPr>
              <a:t>Sofia, your personal benefits assistant, can answer questions and guide you as you enroll. </a:t>
            </a:r>
          </a:p>
          <a:p>
            <a:pPr algn="l">
              <a:lnSpc>
                <a:spcPct val="100000"/>
              </a:lnSpc>
            </a:pPr>
            <a:r>
              <a:rPr lang="en-US" sz="1100" b="1" dirty="0">
                <a:solidFill>
                  <a:srgbClr val="58595B"/>
                </a:solidFill>
                <a:latin typeface="Open Sans Extrabold" panose="020B0606030504020204" pitchFamily="34" charset="0"/>
                <a:ea typeface="Open Sans Extrabold" panose="020B0606030504020204" pitchFamily="34" charset="0"/>
                <a:cs typeface="Open Sans Extrabold" panose="020B0606030504020204" pitchFamily="34" charset="0"/>
              </a:rPr>
              <a:t>Reminder:</a:t>
            </a:r>
            <a:r>
              <a:rPr lang="en-US" sz="1100" dirty="0">
                <a:solidFill>
                  <a:srgbClr val="58595B"/>
                </a:solidFill>
                <a:latin typeface="Open Sans Light" panose="020B0606030504020204" pitchFamily="34" charset="0"/>
                <a:ea typeface="Open Sans Light" panose="020B0606030504020204" pitchFamily="34" charset="0"/>
                <a:cs typeface="Open Sans Light" panose="020B0606030504020204" pitchFamily="34" charset="0"/>
              </a:rPr>
              <a:t> DO NOT use your browser’s arrows to navigate between pages. Instead, use the </a:t>
            </a:r>
            <a:r>
              <a:rPr lang="en-US" sz="1100" b="1" dirty="0">
                <a:solidFill>
                  <a:srgbClr val="58595B"/>
                </a:solidFill>
                <a:latin typeface="Open Sans Extrabold" panose="020B0606030504020204" pitchFamily="34" charset="0"/>
                <a:ea typeface="Open Sans Extrabold" panose="020B0606030504020204" pitchFamily="34" charset="0"/>
                <a:cs typeface="Open Sans Extrabold" panose="020B0606030504020204" pitchFamily="34" charset="0"/>
              </a:rPr>
              <a:t>Back</a:t>
            </a:r>
            <a:r>
              <a:rPr lang="en-US" sz="1100" dirty="0">
                <a:solidFill>
                  <a:srgbClr val="58595B"/>
                </a:solidFill>
                <a:latin typeface="Open Sans Light" panose="020B0606030504020204" pitchFamily="34" charset="0"/>
                <a:ea typeface="Open Sans Light" panose="020B0606030504020204" pitchFamily="34" charset="0"/>
                <a:cs typeface="Open Sans Light" panose="020B0606030504020204" pitchFamily="34" charset="0"/>
              </a:rPr>
              <a:t> and </a:t>
            </a:r>
            <a:r>
              <a:rPr lang="en-US" sz="1100" b="1" dirty="0">
                <a:solidFill>
                  <a:srgbClr val="58595B"/>
                </a:solidFill>
                <a:latin typeface="Open Sans Extrabold" panose="020B0606030504020204" pitchFamily="34" charset="0"/>
                <a:ea typeface="Open Sans Extrabold" panose="020B0606030504020204" pitchFamily="34" charset="0"/>
                <a:cs typeface="Open Sans Extrabold" panose="020B0606030504020204" pitchFamily="34" charset="0"/>
              </a:rPr>
              <a:t>Next</a:t>
            </a:r>
            <a:r>
              <a:rPr lang="en-US" sz="1100" dirty="0">
                <a:solidFill>
                  <a:srgbClr val="58595B"/>
                </a:solidFill>
                <a:latin typeface="Open Sans Light" panose="020B0606030504020204" pitchFamily="34" charset="0"/>
                <a:ea typeface="Open Sans Light" panose="020B0606030504020204" pitchFamily="34" charset="0"/>
                <a:cs typeface="Open Sans Light" panose="020B0606030504020204" pitchFamily="34" charset="0"/>
              </a:rPr>
              <a:t> buttons located at the bottom of each screen.</a:t>
            </a:r>
          </a:p>
          <a:p>
            <a:pPr algn="l">
              <a:lnSpc>
                <a:spcPct val="100000"/>
              </a:lnSpc>
            </a:pPr>
            <a:endParaRPr lang="en-US" sz="1100" dirty="0">
              <a:solidFill>
                <a:srgbClr val="58595B"/>
              </a:solidFill>
              <a:latin typeface="Open Sans Light" panose="020B0606030504020204" pitchFamily="34" charset="0"/>
              <a:ea typeface="Open Sans Light" panose="020B0606030504020204" pitchFamily="34" charset="0"/>
              <a:cs typeface="Open Sans Light" panose="020B0606030504020204" pitchFamily="34" charset="0"/>
            </a:endParaRPr>
          </a:p>
        </p:txBody>
      </p:sp>
      <p:sp>
        <p:nvSpPr>
          <p:cNvPr id="8" name="TextBox 7">
            <a:extLst>
              <a:ext uri="{FF2B5EF4-FFF2-40B4-BE49-F238E27FC236}">
                <a16:creationId xmlns:a16="http://schemas.microsoft.com/office/drawing/2014/main" id="{E7D668AE-AAB9-9344-AD5D-E6001245C2ED}"/>
              </a:ext>
            </a:extLst>
          </p:cNvPr>
          <p:cNvSpPr txBox="1"/>
          <p:nvPr/>
        </p:nvSpPr>
        <p:spPr>
          <a:xfrm>
            <a:off x="4374620" y="200406"/>
            <a:ext cx="3057157" cy="923330"/>
          </a:xfrm>
          <a:prstGeom prst="rect">
            <a:avLst/>
          </a:prstGeom>
          <a:noFill/>
          <a:ln w="12700">
            <a:solidFill>
              <a:schemeClr val="bg1">
                <a:lumMod val="85000"/>
              </a:schemeClr>
            </a:solidFill>
            <a:prstDash val="sysDash"/>
          </a:ln>
        </p:spPr>
        <p:txBody>
          <a:bodyPr wrap="square" rtlCol="0">
            <a:spAutoFit/>
          </a:bodyPr>
          <a:lstStyle/>
          <a:p>
            <a:pPr algn="ctr"/>
            <a:endParaRPr lang="en-US" dirty="0">
              <a:solidFill>
                <a:schemeClr val="bg1">
                  <a:lumMod val="65000"/>
                </a:schemeClr>
              </a:solidFill>
              <a:latin typeface="Arial" panose="020B0604020202020204" pitchFamily="34" charset="0"/>
              <a:cs typeface="Arial" panose="020B0604020202020204" pitchFamily="34" charset="0"/>
            </a:endParaRPr>
          </a:p>
          <a:p>
            <a:pPr algn="ctr"/>
            <a:r>
              <a:rPr lang="en-US" dirty="0">
                <a:solidFill>
                  <a:schemeClr val="bg1">
                    <a:lumMod val="65000"/>
                  </a:schemeClr>
                </a:solidFill>
                <a:latin typeface="Arial" panose="020B0604020202020204" pitchFamily="34" charset="0"/>
                <a:cs typeface="Arial" panose="020B0604020202020204" pitchFamily="34" charset="0"/>
              </a:rPr>
              <a:t>Your Logo Here</a:t>
            </a:r>
          </a:p>
          <a:p>
            <a:pPr algn="ctr"/>
            <a:endParaRPr lang="en-US" dirty="0">
              <a:solidFill>
                <a:schemeClr val="bg1">
                  <a:lumMod val="65000"/>
                </a:schemeClr>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FCD06F51-3D01-FB43-AF89-A0808623D225}"/>
              </a:ext>
            </a:extLst>
          </p:cNvPr>
          <p:cNvSpPr txBox="1"/>
          <p:nvPr/>
        </p:nvSpPr>
        <p:spPr>
          <a:xfrm>
            <a:off x="323586" y="9104332"/>
            <a:ext cx="3027781" cy="415498"/>
          </a:xfrm>
          <a:prstGeom prst="rect">
            <a:avLst/>
          </a:prstGeom>
          <a:noFill/>
        </p:spPr>
        <p:txBody>
          <a:bodyPr wrap="square" rtlCol="0">
            <a:spAutoFit/>
          </a:bodyPr>
          <a:lstStyle/>
          <a:p>
            <a:r>
              <a:rPr lang="en-US" sz="1200" b="1" dirty="0" err="1">
                <a:solidFill>
                  <a:srgbClr val="2D95BF"/>
                </a:solidFill>
                <a:latin typeface="Open Sans Extrabold" panose="020B0606030504020204" pitchFamily="34" charset="0"/>
                <a:ea typeface="Open Sans Extrabold" panose="020B0606030504020204" pitchFamily="34" charset="0"/>
                <a:cs typeface="Open Sans Extrabold" panose="020B0606030504020204" pitchFamily="34" charset="0"/>
              </a:rPr>
              <a:t>www.benefitsolver.com</a:t>
            </a:r>
            <a:endParaRPr lang="en-US" sz="1200" b="1" dirty="0">
              <a:solidFill>
                <a:srgbClr val="2D95BF"/>
              </a:solidFill>
              <a:latin typeface="Open Sans Extrabold" panose="020B0606030504020204" pitchFamily="34" charset="0"/>
              <a:ea typeface="Open Sans Extrabold" panose="020B0606030504020204" pitchFamily="34" charset="0"/>
              <a:cs typeface="Open Sans Extrabold" panose="020B0606030504020204" pitchFamily="34" charset="0"/>
            </a:endParaRPr>
          </a:p>
          <a:p>
            <a:r>
              <a:rPr lang="en-US" sz="900" b="1" dirty="0">
                <a:solidFill>
                  <a:srgbClr val="2D95BF"/>
                </a:solidFill>
                <a:latin typeface="Open Sans Extrabold" panose="020B0606030504020204" pitchFamily="34" charset="0"/>
                <a:ea typeface="Open Sans Extrabold" panose="020B0606030504020204" pitchFamily="34" charset="0"/>
                <a:cs typeface="Open Sans Extrabold" panose="020B0606030504020204" pitchFamily="34" charset="0"/>
              </a:rPr>
              <a:t>Company Key: XXXXXXXXX</a:t>
            </a:r>
          </a:p>
        </p:txBody>
      </p:sp>
      <p:pic>
        <p:nvPicPr>
          <p:cNvPr id="7" name="Picture 6">
            <a:extLst>
              <a:ext uri="{FF2B5EF4-FFF2-40B4-BE49-F238E27FC236}">
                <a16:creationId xmlns:a16="http://schemas.microsoft.com/office/drawing/2014/main" id="{1955BF88-36A1-8729-655A-7D5F6B16A1CF}"/>
              </a:ext>
            </a:extLst>
          </p:cNvPr>
          <p:cNvPicPr>
            <a:picLocks noChangeAspect="1"/>
          </p:cNvPicPr>
          <p:nvPr/>
        </p:nvPicPr>
        <p:blipFill rotWithShape="1">
          <a:blip r:embed="rId3"/>
          <a:srcRect l="19638" t="14383" r="22207" b="18592"/>
          <a:stretch/>
        </p:blipFill>
        <p:spPr>
          <a:xfrm>
            <a:off x="4332758" y="6701674"/>
            <a:ext cx="2228286" cy="2183142"/>
          </a:xfrm>
          <a:prstGeom prst="rect">
            <a:avLst/>
          </a:prstGeom>
          <a:ln w="3175">
            <a:solidFill>
              <a:schemeClr val="bg1">
                <a:lumMod val="85000"/>
              </a:schemeClr>
            </a:solidFill>
          </a:ln>
          <a:effectLst>
            <a:outerShdw blurRad="50800" dist="38100" dir="5400000" algn="ctr" rotWithShape="0">
              <a:prstClr val="black">
                <a:alpha val="11000"/>
              </a:prstClr>
            </a:outerShdw>
          </a:effectLst>
        </p:spPr>
      </p:pic>
      <p:pic>
        <p:nvPicPr>
          <p:cNvPr id="11" name="Picture 10">
            <a:extLst>
              <a:ext uri="{FF2B5EF4-FFF2-40B4-BE49-F238E27FC236}">
                <a16:creationId xmlns:a16="http://schemas.microsoft.com/office/drawing/2014/main" id="{A4D7CA98-256D-EBBF-27EE-9E6850945A56}"/>
              </a:ext>
            </a:extLst>
          </p:cNvPr>
          <p:cNvPicPr>
            <a:picLocks noChangeAspect="1"/>
          </p:cNvPicPr>
          <p:nvPr/>
        </p:nvPicPr>
        <p:blipFill rotWithShape="1">
          <a:blip r:embed="rId4"/>
          <a:srcRect l="6233" t="16512" r="49454" b="15063"/>
          <a:stretch/>
        </p:blipFill>
        <p:spPr>
          <a:xfrm>
            <a:off x="4332758" y="5689996"/>
            <a:ext cx="3174724" cy="936168"/>
          </a:xfrm>
          <a:prstGeom prst="rect">
            <a:avLst/>
          </a:prstGeom>
          <a:ln w="3175">
            <a:solidFill>
              <a:schemeClr val="bg1">
                <a:lumMod val="85000"/>
              </a:schemeClr>
            </a:solidFill>
          </a:ln>
          <a:effectLst>
            <a:outerShdw blurRad="50800" dist="38100" dir="5400000" algn="ctr" rotWithShape="0">
              <a:prstClr val="black">
                <a:alpha val="11000"/>
              </a:prstClr>
            </a:outerShdw>
          </a:effectLst>
        </p:spPr>
      </p:pic>
      <p:pic>
        <p:nvPicPr>
          <p:cNvPr id="13" name="Picture 12">
            <a:extLst>
              <a:ext uri="{FF2B5EF4-FFF2-40B4-BE49-F238E27FC236}">
                <a16:creationId xmlns:a16="http://schemas.microsoft.com/office/drawing/2014/main" id="{498DCDE4-D1BE-186D-980F-AA69043184AB}"/>
              </a:ext>
            </a:extLst>
          </p:cNvPr>
          <p:cNvPicPr>
            <a:picLocks noChangeAspect="1"/>
          </p:cNvPicPr>
          <p:nvPr/>
        </p:nvPicPr>
        <p:blipFill rotWithShape="1">
          <a:blip r:embed="rId5"/>
          <a:srcRect t="14206" b="3739"/>
          <a:stretch/>
        </p:blipFill>
        <p:spPr>
          <a:xfrm>
            <a:off x="4414831" y="1582868"/>
            <a:ext cx="2905278" cy="2143960"/>
          </a:xfrm>
          <a:prstGeom prst="rect">
            <a:avLst/>
          </a:prstGeom>
          <a:ln w="3175">
            <a:solidFill>
              <a:schemeClr val="bg1">
                <a:lumMod val="85000"/>
              </a:schemeClr>
            </a:solidFill>
          </a:ln>
          <a:effectLst>
            <a:outerShdw blurRad="50800" dist="38100" dir="5400000" algn="ctr" rotWithShape="0">
              <a:prstClr val="black">
                <a:alpha val="11000"/>
              </a:prstClr>
            </a:outerShdw>
          </a:effectLst>
        </p:spPr>
      </p:pic>
      <p:sp>
        <p:nvSpPr>
          <p:cNvPr id="15" name="TextBox 14">
            <a:extLst>
              <a:ext uri="{FF2B5EF4-FFF2-40B4-BE49-F238E27FC236}">
                <a16:creationId xmlns:a16="http://schemas.microsoft.com/office/drawing/2014/main" id="{7E139774-389F-9CB3-50AC-79A4CF5871AE}"/>
              </a:ext>
            </a:extLst>
          </p:cNvPr>
          <p:cNvSpPr txBox="1"/>
          <p:nvPr/>
        </p:nvSpPr>
        <p:spPr>
          <a:xfrm>
            <a:off x="4332758" y="4916714"/>
            <a:ext cx="3174723" cy="369332"/>
          </a:xfrm>
          <a:prstGeom prst="rect">
            <a:avLst/>
          </a:prstGeom>
          <a:noFill/>
        </p:spPr>
        <p:txBody>
          <a:bodyPr wrap="square" rtlCol="0">
            <a:spAutoFit/>
          </a:bodyPr>
          <a:lstStyle/>
          <a:p>
            <a:pPr defTabSz="777240">
              <a:spcBef>
                <a:spcPts val="850"/>
              </a:spcBef>
            </a:pPr>
            <a:r>
              <a:rPr lang="en-US" sz="900" b="1" dirty="0">
                <a:solidFill>
                  <a:srgbClr val="4EBA6F"/>
                </a:solidFill>
                <a:latin typeface="Open Sans Semibold" panose="020B0606030504020204" pitchFamily="34" charset="0"/>
                <a:ea typeface="Open Sans Semibold" panose="020B0606030504020204" pitchFamily="34" charset="0"/>
                <a:cs typeface="Open Sans Semibold" panose="020B0606030504020204" pitchFamily="34" charset="0"/>
              </a:rPr>
              <a:t>RETURNING USERS: </a:t>
            </a:r>
            <a:r>
              <a:rPr lang="en-US" sz="900" dirty="0">
                <a:solidFill>
                  <a:srgbClr val="58595B"/>
                </a:solidFill>
                <a:latin typeface="Open Sans Light" panose="020B0606030504020204" pitchFamily="34" charset="0"/>
                <a:ea typeface="Open Sans Light" panose="020B0606030504020204" pitchFamily="34" charset="0"/>
                <a:cs typeface="Open Sans Light" panose="020B0606030504020204" pitchFamily="34" charset="0"/>
              </a:rPr>
              <a:t>Click on the </a:t>
            </a:r>
            <a:r>
              <a:rPr lang="en-US" sz="900" b="1" dirty="0">
                <a:solidFill>
                  <a:srgbClr val="58595B"/>
                </a:solidFill>
                <a:latin typeface="Open Sans Extrabold" panose="020B0606030504020204" pitchFamily="34" charset="0"/>
                <a:ea typeface="Open Sans Extrabold" panose="020B0606030504020204" pitchFamily="34" charset="0"/>
                <a:cs typeface="Open Sans Extrabold" panose="020B0606030504020204" pitchFamily="34" charset="0"/>
              </a:rPr>
              <a:t>Trouble Logging In? </a:t>
            </a:r>
            <a:r>
              <a:rPr lang="en-US" sz="900" dirty="0">
                <a:solidFill>
                  <a:srgbClr val="58595B"/>
                </a:solidFill>
                <a:latin typeface="Open Sans Light" panose="020B0606030504020204" pitchFamily="34" charset="0"/>
                <a:ea typeface="Open Sans Light" panose="020B0606030504020204" pitchFamily="34" charset="0"/>
                <a:cs typeface="Open Sans Light" panose="020B0606030504020204" pitchFamily="34" charset="0"/>
              </a:rPr>
              <a:t>link to reset your login details.</a:t>
            </a:r>
          </a:p>
        </p:txBody>
      </p:sp>
      <p:pic>
        <p:nvPicPr>
          <p:cNvPr id="16" name="Picture 15">
            <a:extLst>
              <a:ext uri="{FF2B5EF4-FFF2-40B4-BE49-F238E27FC236}">
                <a16:creationId xmlns:a16="http://schemas.microsoft.com/office/drawing/2014/main" id="{12817A38-C75B-6A60-19C5-1ADB9F2A9A34}"/>
              </a:ext>
            </a:extLst>
          </p:cNvPr>
          <p:cNvPicPr>
            <a:picLocks noChangeAspect="1"/>
          </p:cNvPicPr>
          <p:nvPr/>
        </p:nvPicPr>
        <p:blipFill rotWithShape="1">
          <a:blip r:embed="rId6"/>
          <a:srcRect l="57277" t="37706" r="4703" b="36874"/>
          <a:stretch/>
        </p:blipFill>
        <p:spPr>
          <a:xfrm>
            <a:off x="5077556" y="1440694"/>
            <a:ext cx="2511999" cy="826889"/>
          </a:xfrm>
          <a:prstGeom prst="rect">
            <a:avLst/>
          </a:prstGeom>
          <a:ln w="3175">
            <a:solidFill>
              <a:schemeClr val="bg1">
                <a:lumMod val="85000"/>
              </a:schemeClr>
            </a:solidFill>
          </a:ln>
          <a:effectLst>
            <a:outerShdw blurRad="50800" dist="38100" dir="5400000" algn="ctr" rotWithShape="0">
              <a:prstClr val="black">
                <a:alpha val="11000"/>
              </a:prstClr>
            </a:outerShdw>
          </a:effectLst>
        </p:spPr>
      </p:pic>
      <p:pic>
        <p:nvPicPr>
          <p:cNvPr id="17" name="Picture 16">
            <a:extLst>
              <a:ext uri="{FF2B5EF4-FFF2-40B4-BE49-F238E27FC236}">
                <a16:creationId xmlns:a16="http://schemas.microsoft.com/office/drawing/2014/main" id="{5FCD279D-0541-F952-EC7B-04EDF16C167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414831" y="5387833"/>
            <a:ext cx="3248524" cy="311809"/>
          </a:xfrm>
          <a:prstGeom prst="rect">
            <a:avLst/>
          </a:prstGeom>
          <a:effectLst>
            <a:outerShdw blurRad="50800" dist="38100" dir="5400000" algn="ctr" rotWithShape="0">
              <a:prstClr val="black">
                <a:alpha val="11000"/>
              </a:prstClr>
            </a:outerShdw>
          </a:effectLst>
        </p:spPr>
      </p:pic>
      <p:pic>
        <p:nvPicPr>
          <p:cNvPr id="18" name="Picture 17" descr="A white rectangular object with a black line&#10;&#10;Description automatically generated with medium confidence">
            <a:extLst>
              <a:ext uri="{FF2B5EF4-FFF2-40B4-BE49-F238E27FC236}">
                <a16:creationId xmlns:a16="http://schemas.microsoft.com/office/drawing/2014/main" id="{EB0709E2-72C4-0C2F-48A7-A0BF7586A78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358560" y="8893788"/>
            <a:ext cx="3148921" cy="784829"/>
          </a:xfrm>
          <a:prstGeom prst="rect">
            <a:avLst/>
          </a:prstGeom>
          <a:effectLst>
            <a:outerShdw blurRad="50800" dist="38100" dir="8100000" algn="tr" rotWithShape="0">
              <a:prstClr val="black">
                <a:alpha val="11000"/>
              </a:prstClr>
            </a:outerShdw>
          </a:effectLst>
        </p:spPr>
      </p:pic>
      <p:pic>
        <p:nvPicPr>
          <p:cNvPr id="19" name="Picture 18" descr="A screenshot of a chat&#10;&#10;AI-generated content may be incorrect.">
            <a:extLst>
              <a:ext uri="{FF2B5EF4-FFF2-40B4-BE49-F238E27FC236}">
                <a16:creationId xmlns:a16="http://schemas.microsoft.com/office/drawing/2014/main" id="{6D0ADE3C-93AF-6A2B-FE8D-FCB342E7BCB0}"/>
              </a:ext>
            </a:extLst>
          </p:cNvPr>
          <p:cNvPicPr>
            <a:picLocks noChangeAspect="1"/>
          </p:cNvPicPr>
          <p:nvPr/>
        </p:nvPicPr>
        <p:blipFill>
          <a:blip r:embed="rId9"/>
          <a:srcRect b="24707"/>
          <a:stretch/>
        </p:blipFill>
        <p:spPr>
          <a:xfrm>
            <a:off x="5896019" y="7073198"/>
            <a:ext cx="1575331" cy="1881923"/>
          </a:xfrm>
          <a:prstGeom prst="rect">
            <a:avLst/>
          </a:prstGeom>
          <a:ln w="6350">
            <a:solidFill>
              <a:schemeClr val="bg1">
                <a:lumMod val="85000"/>
              </a:schemeClr>
            </a:solidFill>
          </a:ln>
        </p:spPr>
      </p:pic>
      <p:pic>
        <p:nvPicPr>
          <p:cNvPr id="20" name="Picture 19">
            <a:extLst>
              <a:ext uri="{FF2B5EF4-FFF2-40B4-BE49-F238E27FC236}">
                <a16:creationId xmlns:a16="http://schemas.microsoft.com/office/drawing/2014/main" id="{6CEDF5E3-6212-8F3F-38A5-2D62AB3A131B}"/>
              </a:ext>
            </a:extLst>
          </p:cNvPr>
          <p:cNvPicPr>
            <a:picLocks noChangeAspect="1"/>
          </p:cNvPicPr>
          <p:nvPr/>
        </p:nvPicPr>
        <p:blipFill>
          <a:blip r:embed="rId10"/>
          <a:stretch>
            <a:fillRect/>
          </a:stretch>
        </p:blipFill>
        <p:spPr>
          <a:xfrm>
            <a:off x="4181435" y="3726828"/>
            <a:ext cx="3326046" cy="1125919"/>
          </a:xfrm>
          <a:prstGeom prst="rect">
            <a:avLst/>
          </a:prstGeom>
          <a:ln w="3175">
            <a:solidFill>
              <a:schemeClr val="bg1">
                <a:lumMod val="85000"/>
              </a:schemeClr>
            </a:solidFill>
          </a:ln>
          <a:effectLst>
            <a:outerShdw blurRad="50800" dist="38100" dir="5400000" algn="ctr" rotWithShape="0">
              <a:prstClr val="black">
                <a:alpha val="11000"/>
              </a:prstClr>
            </a:outerShdw>
          </a:effectLst>
        </p:spPr>
      </p:pic>
    </p:spTree>
    <p:extLst>
      <p:ext uri="{BB962C8B-B14F-4D97-AF65-F5344CB8AC3E}">
        <p14:creationId xmlns:p14="http://schemas.microsoft.com/office/powerpoint/2010/main" val="6117035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BA6D829E-430A-1848-8E82-DA7532C36726}"/>
              </a:ext>
            </a:extLst>
          </p:cNvPr>
          <p:cNvSpPr txBox="1">
            <a:spLocks/>
          </p:cNvSpPr>
          <p:nvPr/>
        </p:nvSpPr>
        <p:spPr>
          <a:xfrm>
            <a:off x="402625" y="681080"/>
            <a:ext cx="3500478" cy="9377320"/>
          </a:xfrm>
          <a:prstGeom prst="rect">
            <a:avLst/>
          </a:prstGeom>
        </p:spPr>
        <p:txBody>
          <a:bodyPr vert="horz" wrap="square" lIns="0" tIns="0" rIns="0" bIns="0" rtlCol="0">
            <a:noAutofit/>
          </a:bodyPr>
          <a:lst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a:lstStyle>
          <a:p>
            <a:pPr marL="233363" indent="-225425">
              <a:lnSpc>
                <a:spcPct val="100000"/>
              </a:lnSpc>
              <a:spcAft>
                <a:spcPts val="1200"/>
              </a:spcAft>
              <a:buNone/>
            </a:pPr>
            <a:r>
              <a:rPr lang="en-US" sz="1400" dirty="0">
                <a:solidFill>
                  <a:srgbClr val="2D95BF"/>
                </a:solidFill>
                <a:latin typeface="Open Sans Semibold" panose="020B0606030504020204" pitchFamily="34" charset="0"/>
                <a:ea typeface="Open Sans Semibold" panose="020B0606030504020204" pitchFamily="34" charset="0"/>
                <a:cs typeface="Open Sans Semibold" panose="020B0606030504020204" pitchFamily="34" charset="0"/>
              </a:rPr>
              <a:t>ENROLL IN COVERAGE </a:t>
            </a:r>
          </a:p>
          <a:p>
            <a:pPr marL="0" indent="-225425">
              <a:lnSpc>
                <a:spcPct val="100000"/>
              </a:lnSpc>
              <a:spcAft>
                <a:spcPts val="1200"/>
              </a:spcAft>
              <a:buNone/>
            </a:pPr>
            <a:r>
              <a:rPr lang="en-US" sz="1100" dirty="0">
                <a:solidFill>
                  <a:srgbClr val="58595B"/>
                </a:solidFill>
                <a:latin typeface="Open Sans Light" panose="020B0606030504020204" pitchFamily="34" charset="0"/>
                <a:ea typeface="Open Sans Light" panose="020B0606030504020204" pitchFamily="34" charset="0"/>
                <a:cs typeface="Open Sans Light" panose="020B0606030504020204" pitchFamily="34" charset="0"/>
              </a:rPr>
              <a:t>After you’ve reviewed your information and added any necessary dependents, you will be presented with multiple options for electing your benefits:</a:t>
            </a:r>
          </a:p>
          <a:p>
            <a:pPr marL="7938" indent="0">
              <a:lnSpc>
                <a:spcPct val="100000"/>
              </a:lnSpc>
              <a:spcAft>
                <a:spcPts val="600"/>
              </a:spcAft>
              <a:buNone/>
            </a:pPr>
            <a:r>
              <a:rPr lang="en-US" sz="1100" b="1" dirty="0">
                <a:solidFill>
                  <a:srgbClr val="58595B"/>
                </a:solidFill>
                <a:latin typeface="Open Sans Extrabold" panose="020B0606030504020204" pitchFamily="34" charset="0"/>
                <a:ea typeface="Open Sans Extrabold" panose="020B0606030504020204" pitchFamily="34" charset="0"/>
                <a:cs typeface="Open Sans Extrabold" panose="020B0606030504020204" pitchFamily="34" charset="0"/>
              </a:rPr>
              <a:t>Already know what you want?</a:t>
            </a:r>
          </a:p>
          <a:p>
            <a:pPr marL="233363" indent="0">
              <a:lnSpc>
                <a:spcPct val="100000"/>
              </a:lnSpc>
              <a:buNone/>
            </a:pPr>
            <a:r>
              <a:rPr lang="en-US" sz="1100" dirty="0">
                <a:solidFill>
                  <a:srgbClr val="58595B"/>
                </a:solidFill>
                <a:latin typeface="Open Sans Light" panose="020B0606030504020204" pitchFamily="34" charset="0"/>
                <a:ea typeface="Open Sans Light" panose="020B0606030504020204" pitchFamily="34" charset="0"/>
                <a:cs typeface="Open Sans Light" panose="020B0606030504020204" pitchFamily="34" charset="0"/>
              </a:rPr>
              <a:t>If you already know which benefits are right for your needs, this path walks you through each coverage one at a time. Click </a:t>
            </a:r>
            <a:r>
              <a:rPr lang="en-US" sz="1100" b="1" dirty="0">
                <a:solidFill>
                  <a:srgbClr val="58595B"/>
                </a:solidFill>
                <a:latin typeface="Open Sans Extrabold" panose="020B0606030504020204" pitchFamily="34" charset="0"/>
                <a:ea typeface="Open Sans Extrabold" panose="020B0606030504020204" pitchFamily="34" charset="0"/>
                <a:cs typeface="Open Sans Extrabold" panose="020B0606030504020204" pitchFamily="34" charset="0"/>
              </a:rPr>
              <a:t>I Know What I Want </a:t>
            </a:r>
            <a:r>
              <a:rPr lang="en-US" sz="1100" dirty="0">
                <a:solidFill>
                  <a:srgbClr val="58595B"/>
                </a:solidFill>
                <a:latin typeface="Open Sans Light" panose="020B0606030504020204" pitchFamily="34" charset="0"/>
                <a:ea typeface="Open Sans Light" panose="020B0606030504020204" pitchFamily="34" charset="0"/>
                <a:cs typeface="Open Sans Light" panose="020B0606030504020204" pitchFamily="34" charset="0"/>
              </a:rPr>
              <a:t>to select or waive each coverage option and determine which dependents you want to cover. </a:t>
            </a:r>
          </a:p>
          <a:p>
            <a:pPr marL="233363" indent="0">
              <a:lnSpc>
                <a:spcPct val="100000"/>
              </a:lnSpc>
              <a:spcAft>
                <a:spcPts val="1200"/>
              </a:spcAft>
              <a:buNone/>
            </a:pPr>
            <a:r>
              <a:rPr lang="en-US" sz="1100" dirty="0">
                <a:solidFill>
                  <a:srgbClr val="58595B"/>
                </a:solidFill>
                <a:latin typeface="Open Sans Light" panose="020B0606030504020204" pitchFamily="34" charset="0"/>
                <a:ea typeface="Open Sans Light" panose="020B0606030504020204" pitchFamily="34" charset="0"/>
                <a:cs typeface="Open Sans Light" panose="020B0606030504020204" pitchFamily="34" charset="0"/>
              </a:rPr>
              <a:t>View </a:t>
            </a:r>
            <a:r>
              <a:rPr lang="en-US" sz="1100" b="1" dirty="0">
                <a:solidFill>
                  <a:srgbClr val="58595B"/>
                </a:solidFill>
                <a:latin typeface="Open Sans Extrabold" panose="020B0606030504020204" pitchFamily="34" charset="0"/>
                <a:ea typeface="Open Sans Extrabold" panose="020B0606030504020204" pitchFamily="34" charset="0"/>
                <a:cs typeface="Open Sans Extrabold" panose="020B0606030504020204" pitchFamily="34" charset="0"/>
              </a:rPr>
              <a:t>Plan Details</a:t>
            </a:r>
            <a:r>
              <a:rPr lang="en-US" sz="1100" dirty="0">
                <a:solidFill>
                  <a:srgbClr val="58595B"/>
                </a:solidFill>
                <a:latin typeface="Open Sans Light" panose="020B0606030504020204" pitchFamily="34" charset="0"/>
                <a:ea typeface="Open Sans Light" panose="020B0606030504020204" pitchFamily="34" charset="0"/>
                <a:cs typeface="Open Sans Light" panose="020B0606030504020204" pitchFamily="34" charset="0"/>
              </a:rPr>
              <a:t> and choose at least 2 plans to </a:t>
            </a:r>
            <a:r>
              <a:rPr lang="en-US" sz="1100" b="1" dirty="0">
                <a:solidFill>
                  <a:srgbClr val="58595B"/>
                </a:solidFill>
                <a:latin typeface="Open Sans Extrabold" panose="020B0606030504020204" pitchFamily="34" charset="0"/>
                <a:ea typeface="Open Sans Extrabold" panose="020B0606030504020204" pitchFamily="34" charset="0"/>
                <a:cs typeface="Open Sans Extrabold" panose="020B0606030504020204" pitchFamily="34" charset="0"/>
              </a:rPr>
              <a:t>Compare</a:t>
            </a:r>
            <a:r>
              <a:rPr lang="en-US" sz="1100" dirty="0">
                <a:solidFill>
                  <a:srgbClr val="58595B"/>
                </a:solidFill>
                <a:latin typeface="Open Sans Light" panose="020B0606030504020204" pitchFamily="34" charset="0"/>
                <a:ea typeface="Open Sans Light" panose="020B0606030504020204" pitchFamily="34" charset="0"/>
                <a:cs typeface="Open Sans Light" panose="020B0606030504020204" pitchFamily="34" charset="0"/>
              </a:rPr>
              <a:t> your options. </a:t>
            </a:r>
            <a:endParaRPr lang="en-US" sz="1100" b="1" dirty="0">
              <a:solidFill>
                <a:srgbClr val="58595B"/>
              </a:solidFill>
              <a:latin typeface="Open Sans Extrabold" panose="020B0606030504020204" pitchFamily="34" charset="0"/>
              <a:ea typeface="Open Sans Extrabold" panose="020B0606030504020204" pitchFamily="34" charset="0"/>
              <a:cs typeface="Open Sans Extrabold" panose="020B0606030504020204" pitchFamily="34" charset="0"/>
            </a:endParaRPr>
          </a:p>
          <a:p>
            <a:pPr marL="0" indent="0">
              <a:lnSpc>
                <a:spcPct val="100000"/>
              </a:lnSpc>
              <a:spcAft>
                <a:spcPts val="1200"/>
              </a:spcAft>
              <a:buNone/>
            </a:pPr>
            <a:r>
              <a:rPr lang="en-US" sz="1100" b="1" dirty="0">
                <a:solidFill>
                  <a:srgbClr val="58595B"/>
                </a:solidFill>
                <a:latin typeface="Open Sans Extrabold" panose="020B0606030504020204" pitchFamily="34" charset="0"/>
                <a:ea typeface="Open Sans Extrabold" panose="020B0606030504020204" pitchFamily="34" charset="0"/>
                <a:cs typeface="Open Sans Extrabold" panose="020B0606030504020204" pitchFamily="34" charset="0"/>
              </a:rPr>
              <a:t>Need help choosing?</a:t>
            </a:r>
          </a:p>
          <a:p>
            <a:pPr marL="233363" marR="0" indent="0">
              <a:lnSpc>
                <a:spcPct val="100000"/>
              </a:lnSpc>
              <a:spcBef>
                <a:spcPts val="0"/>
              </a:spcBef>
              <a:spcAft>
                <a:spcPts val="1200"/>
              </a:spcAft>
              <a:buNone/>
            </a:pPr>
            <a:r>
              <a:rPr lang="en-US" sz="1100" dirty="0">
                <a:solidFill>
                  <a:srgbClr val="58595B"/>
                </a:solidFill>
                <a:latin typeface="Open Sans Light" panose="020B0606030504020204" pitchFamily="34" charset="0"/>
                <a:ea typeface="Open Sans Light" panose="020B0606030504020204" pitchFamily="34" charset="0"/>
                <a:cs typeface="Open Sans Light" panose="020B0606030504020204" pitchFamily="34" charset="0"/>
              </a:rPr>
              <a:t>Choosing which benefits are right for you shouldn't be a mystery—and our decision support tool is here to help!</a:t>
            </a:r>
          </a:p>
          <a:p>
            <a:pPr marL="233363" marR="0" indent="0">
              <a:lnSpc>
                <a:spcPct val="100000"/>
              </a:lnSpc>
              <a:spcBef>
                <a:spcPts val="0"/>
              </a:spcBef>
              <a:spcAft>
                <a:spcPts val="1200"/>
              </a:spcAft>
              <a:buNone/>
            </a:pPr>
            <a:r>
              <a:rPr lang="en-US" sz="1100" dirty="0">
                <a:solidFill>
                  <a:srgbClr val="58595B"/>
                </a:solidFill>
                <a:latin typeface="Open Sans Light" panose="020B0606030504020204" pitchFamily="34" charset="0"/>
                <a:ea typeface="Open Sans Light" panose="020B0606030504020204" pitchFamily="34" charset="0"/>
                <a:cs typeface="Open Sans Light" panose="020B0606030504020204" pitchFamily="34" charset="0"/>
              </a:rPr>
              <a:t>Select </a:t>
            </a:r>
            <a:r>
              <a:rPr lang="en-US" sz="1100" b="1" dirty="0">
                <a:solidFill>
                  <a:srgbClr val="58595B"/>
                </a:solidFill>
                <a:latin typeface="Open Sans Extrabold" panose="020B0606030504020204" pitchFamily="34" charset="0"/>
                <a:ea typeface="Open Sans Extrabold" panose="020B0606030504020204" pitchFamily="34" charset="0"/>
                <a:cs typeface="Open Sans Extrabold" panose="020B0606030504020204" pitchFamily="34" charset="0"/>
              </a:rPr>
              <a:t>I’d Like Help Choosing Plans </a:t>
            </a:r>
            <a:r>
              <a:rPr lang="en-US" sz="1100" dirty="0">
                <a:solidFill>
                  <a:srgbClr val="58595B"/>
                </a:solidFill>
                <a:latin typeface="Open Sans Light" panose="020B0606030504020204" pitchFamily="34" charset="0"/>
                <a:ea typeface="Open Sans Light" panose="020B0606030504020204" pitchFamily="34" charset="0"/>
                <a:cs typeface="Open Sans Light" panose="020B0606030504020204" pitchFamily="34" charset="0"/>
              </a:rPr>
              <a:t>and answer </a:t>
            </a:r>
            <a:br>
              <a:rPr lang="en-US" sz="1100" dirty="0">
                <a:solidFill>
                  <a:srgbClr val="58595B"/>
                </a:solidFill>
                <a:latin typeface="Open Sans Light" panose="020B0606030504020204" pitchFamily="34" charset="0"/>
                <a:ea typeface="Open Sans Light" panose="020B0606030504020204" pitchFamily="34" charset="0"/>
                <a:cs typeface="Open Sans Light" panose="020B0606030504020204" pitchFamily="34" charset="0"/>
              </a:rPr>
            </a:br>
            <a:r>
              <a:rPr lang="en-US" sz="1100" dirty="0">
                <a:solidFill>
                  <a:srgbClr val="58595B"/>
                </a:solidFill>
                <a:latin typeface="Open Sans Light" panose="020B0606030504020204" pitchFamily="34" charset="0"/>
                <a:ea typeface="Open Sans Light" panose="020B0606030504020204" pitchFamily="34" charset="0"/>
                <a:cs typeface="Open Sans Light" panose="020B0606030504020204" pitchFamily="34" charset="0"/>
              </a:rPr>
              <a:t>a few simple questions to find the plans that best fit your unique needs. Your answers to all questions are confidential and the progress dots along the bottom of the screen indicate how many questions are remaining. </a:t>
            </a:r>
          </a:p>
          <a:p>
            <a:pPr marL="233363" marR="0" indent="0">
              <a:lnSpc>
                <a:spcPct val="100000"/>
              </a:lnSpc>
              <a:spcBef>
                <a:spcPts val="0"/>
              </a:spcBef>
              <a:spcAft>
                <a:spcPts val="1200"/>
              </a:spcAft>
              <a:buNone/>
            </a:pPr>
            <a:r>
              <a:rPr lang="en-US" sz="1100" dirty="0">
                <a:solidFill>
                  <a:srgbClr val="58595B"/>
                </a:solidFill>
                <a:latin typeface="Open Sans Light" panose="020B0606030504020204" pitchFamily="34" charset="0"/>
                <a:ea typeface="Open Sans Light" panose="020B0606030504020204" pitchFamily="34" charset="0"/>
                <a:cs typeface="Open Sans Light" panose="020B0606030504020204" pitchFamily="34" charset="0"/>
              </a:rPr>
              <a:t>Once completed, review your </a:t>
            </a:r>
            <a:r>
              <a:rPr lang="en-US" sz="1100" b="1" dirty="0">
                <a:solidFill>
                  <a:srgbClr val="58595B"/>
                </a:solidFill>
                <a:latin typeface="Open Sans Extrabold" panose="020B0606030504020204" pitchFamily="34" charset="0"/>
                <a:ea typeface="Open Sans Extrabold" panose="020B0606030504020204" pitchFamily="34" charset="0"/>
                <a:cs typeface="Open Sans Extrabold" panose="020B0606030504020204" pitchFamily="34" charset="0"/>
              </a:rPr>
              <a:t>Best Match Results</a:t>
            </a:r>
            <a:r>
              <a:rPr lang="en-US" sz="1100" dirty="0">
                <a:solidFill>
                  <a:srgbClr val="58595B"/>
                </a:solidFill>
                <a:latin typeface="Open Sans Light" panose="020B0606030504020204" pitchFamily="34" charset="0"/>
                <a:ea typeface="Open Sans Light" panose="020B0606030504020204" pitchFamily="34" charset="0"/>
                <a:cs typeface="Open Sans Light" panose="020B0606030504020204" pitchFamily="34" charset="0"/>
              </a:rPr>
              <a:t>, based on your answers. You can review each option, see all plans offered, and change your coverage as you see fit. Verify your elections are accurate and click </a:t>
            </a:r>
            <a:r>
              <a:rPr lang="en-US" sz="1100" b="1" dirty="0">
                <a:solidFill>
                  <a:srgbClr val="58595B"/>
                </a:solidFill>
                <a:latin typeface="Open Sans Extrabold" panose="020B0606030504020204" pitchFamily="34" charset="0"/>
                <a:ea typeface="Open Sans Extrabold" panose="020B0606030504020204" pitchFamily="34" charset="0"/>
                <a:cs typeface="Open Sans Extrabold" panose="020B0606030504020204" pitchFamily="34" charset="0"/>
              </a:rPr>
              <a:t>Looks Good </a:t>
            </a:r>
            <a:r>
              <a:rPr lang="en-US" sz="1100" dirty="0">
                <a:solidFill>
                  <a:srgbClr val="58595B"/>
                </a:solidFill>
                <a:latin typeface="Open Sans Light" panose="020B0606030504020204" pitchFamily="34" charset="0"/>
                <a:ea typeface="Open Sans Light" panose="020B0606030504020204" pitchFamily="34" charset="0"/>
                <a:cs typeface="Open Sans Light" panose="020B0606030504020204" pitchFamily="34" charset="0"/>
              </a:rPr>
              <a:t>to proceed. </a:t>
            </a:r>
          </a:p>
          <a:p>
            <a:pPr marL="0" indent="0">
              <a:lnSpc>
                <a:spcPct val="100000"/>
              </a:lnSpc>
              <a:spcAft>
                <a:spcPts val="1200"/>
              </a:spcAft>
              <a:buNone/>
            </a:pPr>
            <a:r>
              <a:rPr lang="en-US" sz="1400" dirty="0">
                <a:solidFill>
                  <a:srgbClr val="2D95BF"/>
                </a:solidFill>
                <a:latin typeface="Open Sans Semibold" panose="020B0606030504020204" pitchFamily="34" charset="0"/>
                <a:ea typeface="Open Sans Semibold" panose="020B0606030504020204" pitchFamily="34" charset="0"/>
                <a:cs typeface="Open Sans Semibold" panose="020B0606030504020204" pitchFamily="34" charset="0"/>
              </a:rPr>
              <a:t>REVIEW AND FINALIZE YOUR ELECTIONS </a:t>
            </a:r>
          </a:p>
          <a:p>
            <a:pPr marL="0" indent="0">
              <a:lnSpc>
                <a:spcPct val="100000"/>
              </a:lnSpc>
              <a:spcAft>
                <a:spcPts val="1200"/>
              </a:spcAft>
              <a:buNone/>
            </a:pPr>
            <a:r>
              <a:rPr lang="en-US" sz="1100" dirty="0">
                <a:solidFill>
                  <a:srgbClr val="58595B"/>
                </a:solidFill>
                <a:latin typeface="Open Sans Light" panose="020B0606030504020204" pitchFamily="34" charset="0"/>
                <a:ea typeface="Open Sans Light" panose="020B0606030504020204" pitchFamily="34" charset="0"/>
                <a:cs typeface="Open Sans Light" panose="020B0606030504020204" pitchFamily="34" charset="0"/>
              </a:rPr>
              <a:t>After you’ve reviewed each individual benefit election, it’s time to review your enrollment at large. Make </a:t>
            </a:r>
            <a:br>
              <a:rPr lang="en-US" sz="1100" dirty="0">
                <a:solidFill>
                  <a:srgbClr val="58595B"/>
                </a:solidFill>
                <a:latin typeface="Open Sans Light" panose="020B0606030504020204" pitchFamily="34" charset="0"/>
                <a:ea typeface="Open Sans Light" panose="020B0606030504020204" pitchFamily="34" charset="0"/>
                <a:cs typeface="Open Sans Light" panose="020B0606030504020204" pitchFamily="34" charset="0"/>
              </a:rPr>
            </a:br>
            <a:r>
              <a:rPr lang="en-US" sz="1100" dirty="0">
                <a:solidFill>
                  <a:srgbClr val="58595B"/>
                </a:solidFill>
                <a:latin typeface="Open Sans Light" panose="020B0606030504020204" pitchFamily="34" charset="0"/>
                <a:ea typeface="Open Sans Light" panose="020B0606030504020204" pitchFamily="34" charset="0"/>
                <a:cs typeface="Open Sans Light" panose="020B0606030504020204" pitchFamily="34" charset="0"/>
              </a:rPr>
              <a:t>sure your personal information, elections, dependents, and beneficiary(</a:t>
            </a:r>
            <a:r>
              <a:rPr lang="en-US" sz="1100" dirty="0" err="1">
                <a:solidFill>
                  <a:srgbClr val="58595B"/>
                </a:solidFill>
                <a:latin typeface="Open Sans Light" panose="020B0606030504020204" pitchFamily="34" charset="0"/>
                <a:ea typeface="Open Sans Light" panose="020B0606030504020204" pitchFamily="34" charset="0"/>
                <a:cs typeface="Open Sans Light" panose="020B0606030504020204" pitchFamily="34" charset="0"/>
              </a:rPr>
              <a:t>ies</a:t>
            </a:r>
            <a:r>
              <a:rPr lang="en-US" sz="1100" dirty="0">
                <a:solidFill>
                  <a:srgbClr val="58595B"/>
                </a:solidFill>
                <a:latin typeface="Open Sans Light" panose="020B0606030504020204" pitchFamily="34" charset="0"/>
                <a:ea typeface="Open Sans Light" panose="020B0606030504020204" pitchFamily="34" charset="0"/>
                <a:cs typeface="Open Sans Light" panose="020B0606030504020204" pitchFamily="34" charset="0"/>
              </a:rPr>
              <a:t>) are accurate, then </a:t>
            </a:r>
            <a:r>
              <a:rPr lang="en-US" sz="1100" b="1" dirty="0">
                <a:solidFill>
                  <a:srgbClr val="58595B"/>
                </a:solidFill>
                <a:latin typeface="Open Sans Extrabold" panose="020B0606030504020204" pitchFamily="34" charset="0"/>
                <a:ea typeface="Open Sans Extrabold" panose="020B0606030504020204" pitchFamily="34" charset="0"/>
                <a:cs typeface="Open Sans Extrabold" panose="020B0606030504020204" pitchFamily="34" charset="0"/>
              </a:rPr>
              <a:t>Approve</a:t>
            </a:r>
            <a:r>
              <a:rPr lang="en-US" sz="1100" dirty="0">
                <a:solidFill>
                  <a:srgbClr val="58595B"/>
                </a:solidFill>
                <a:latin typeface="Open Sans Light" panose="020B0606030504020204" pitchFamily="34" charset="0"/>
                <a:ea typeface="Open Sans Light" panose="020B0606030504020204" pitchFamily="34" charset="0"/>
                <a:cs typeface="Open Sans Light" panose="020B0606030504020204" pitchFamily="34" charset="0"/>
              </a:rPr>
              <a:t> your elections. </a:t>
            </a:r>
            <a:br>
              <a:rPr lang="en-US" sz="1100" dirty="0">
                <a:solidFill>
                  <a:srgbClr val="58595B"/>
                </a:solidFill>
                <a:latin typeface="Open Sans Light" panose="020B0606030504020204" pitchFamily="34" charset="0"/>
                <a:ea typeface="Open Sans Light" panose="020B0606030504020204" pitchFamily="34" charset="0"/>
                <a:cs typeface="Open Sans Light" panose="020B0606030504020204" pitchFamily="34" charset="0"/>
              </a:rPr>
            </a:br>
            <a:br>
              <a:rPr lang="en-US" sz="1100" dirty="0">
                <a:solidFill>
                  <a:srgbClr val="58595B"/>
                </a:solidFill>
                <a:latin typeface="Open Sans Light" panose="020B0606030504020204" pitchFamily="34" charset="0"/>
                <a:ea typeface="Open Sans Light" panose="020B0606030504020204" pitchFamily="34" charset="0"/>
                <a:cs typeface="Open Sans Light" panose="020B0606030504020204" pitchFamily="34" charset="0"/>
              </a:rPr>
            </a:br>
            <a:r>
              <a:rPr lang="en-US" sz="1100" dirty="0">
                <a:solidFill>
                  <a:srgbClr val="58595B"/>
                </a:solidFill>
                <a:latin typeface="Open Sans Light" panose="020B0606030504020204" pitchFamily="34" charset="0"/>
                <a:ea typeface="Open Sans Light" panose="020B0606030504020204" pitchFamily="34" charset="0"/>
                <a:cs typeface="Open Sans Light" panose="020B0606030504020204" pitchFamily="34" charset="0"/>
              </a:rPr>
              <a:t>To finish, click </a:t>
            </a:r>
            <a:r>
              <a:rPr lang="en-US" sz="1100" b="1" dirty="0">
                <a:solidFill>
                  <a:srgbClr val="58595B"/>
                </a:solidFill>
                <a:latin typeface="Open Sans Extrabold" panose="020B0606030504020204" pitchFamily="34" charset="0"/>
                <a:ea typeface="Open Sans Extrabold" panose="020B0606030504020204" pitchFamily="34" charset="0"/>
                <a:cs typeface="Open Sans Extrabold" panose="020B0606030504020204" pitchFamily="34" charset="0"/>
              </a:rPr>
              <a:t>I Agree</a:t>
            </a:r>
            <a:r>
              <a:rPr lang="en-US" sz="1100" dirty="0">
                <a:solidFill>
                  <a:srgbClr val="58595B"/>
                </a:solidFill>
                <a:latin typeface="Open Sans Light" panose="020B0606030504020204" pitchFamily="34" charset="0"/>
                <a:ea typeface="Open Sans Light" panose="020B0606030504020204" pitchFamily="34" charset="0"/>
                <a:cs typeface="Open Sans Light" panose="020B0606030504020204" pitchFamily="34" charset="0"/>
              </a:rPr>
              <a:t>. When your enrollment is complete, you will receive a confirmation number and can print your </a:t>
            </a:r>
            <a:r>
              <a:rPr lang="en-US" sz="1100" b="1" dirty="0">
                <a:solidFill>
                  <a:srgbClr val="58595B"/>
                </a:solidFill>
                <a:latin typeface="Open Sans Extrabold" panose="020B0606030504020204" pitchFamily="34" charset="0"/>
                <a:ea typeface="Open Sans Extrabold" panose="020B0606030504020204" pitchFamily="34" charset="0"/>
                <a:cs typeface="Open Sans Extrabold" panose="020B0606030504020204" pitchFamily="34" charset="0"/>
              </a:rPr>
              <a:t>Benefit Summary </a:t>
            </a:r>
            <a:r>
              <a:rPr lang="en-US" sz="1100" dirty="0">
                <a:solidFill>
                  <a:srgbClr val="58595B"/>
                </a:solidFill>
                <a:latin typeface="Open Sans Light" panose="020B0606030504020204" pitchFamily="34" charset="0"/>
                <a:ea typeface="Open Sans Light" panose="020B0606030504020204" pitchFamily="34" charset="0"/>
                <a:cs typeface="Open Sans Light" panose="020B0606030504020204" pitchFamily="34" charset="0"/>
              </a:rPr>
              <a:t>for your records. </a:t>
            </a:r>
          </a:p>
          <a:p>
            <a:pPr marL="233363" marR="0" indent="0">
              <a:lnSpc>
                <a:spcPct val="100000"/>
              </a:lnSpc>
              <a:spcBef>
                <a:spcPts val="0"/>
              </a:spcBef>
              <a:spcAft>
                <a:spcPts val="1200"/>
              </a:spcAft>
              <a:buNone/>
            </a:pPr>
            <a:endParaRPr lang="en-US" sz="1100" dirty="0">
              <a:solidFill>
                <a:srgbClr val="58595B"/>
              </a:solidFill>
              <a:latin typeface="Open Sans Light" panose="020B0606030504020204" pitchFamily="34" charset="0"/>
              <a:ea typeface="Open Sans Light" panose="020B0606030504020204" pitchFamily="34" charset="0"/>
              <a:cs typeface="Open Sans Light" panose="020B0606030504020204" pitchFamily="34" charset="0"/>
            </a:endParaRPr>
          </a:p>
          <a:p>
            <a:pPr marL="233363" indent="-225425">
              <a:lnSpc>
                <a:spcPct val="100000"/>
              </a:lnSpc>
              <a:spcAft>
                <a:spcPts val="1200"/>
              </a:spcAft>
              <a:buNone/>
            </a:pPr>
            <a:endParaRPr lang="en-US" sz="1100" dirty="0">
              <a:solidFill>
                <a:srgbClr val="58595B"/>
              </a:solidFill>
              <a:latin typeface="Open Sans Light" panose="020B0606030504020204" pitchFamily="34" charset="0"/>
              <a:ea typeface="Open Sans Light" panose="020B0606030504020204" pitchFamily="34" charset="0"/>
              <a:cs typeface="Open Sans Light" panose="020B0606030504020204" pitchFamily="34" charset="0"/>
            </a:endParaRPr>
          </a:p>
        </p:txBody>
      </p:sp>
      <p:sp>
        <p:nvSpPr>
          <p:cNvPr id="52" name="TextBox 51">
            <a:extLst>
              <a:ext uri="{FF2B5EF4-FFF2-40B4-BE49-F238E27FC236}">
                <a16:creationId xmlns:a16="http://schemas.microsoft.com/office/drawing/2014/main" id="{3AE08A75-3327-8C44-AE59-DDDA761C8DAE}"/>
              </a:ext>
            </a:extLst>
          </p:cNvPr>
          <p:cNvSpPr txBox="1"/>
          <p:nvPr/>
        </p:nvSpPr>
        <p:spPr>
          <a:xfrm>
            <a:off x="308504" y="9377320"/>
            <a:ext cx="3027781" cy="415498"/>
          </a:xfrm>
          <a:prstGeom prst="rect">
            <a:avLst/>
          </a:prstGeom>
          <a:noFill/>
        </p:spPr>
        <p:txBody>
          <a:bodyPr wrap="square" rtlCol="0">
            <a:spAutoFit/>
          </a:bodyPr>
          <a:lstStyle/>
          <a:p>
            <a:r>
              <a:rPr lang="en-US" sz="1200" b="1" dirty="0" err="1">
                <a:solidFill>
                  <a:srgbClr val="2D95BF"/>
                </a:solidFill>
                <a:latin typeface="Open Sans Extrabold" panose="020B0606030504020204" pitchFamily="34" charset="0"/>
                <a:ea typeface="Open Sans Extrabold" panose="020B0606030504020204" pitchFamily="34" charset="0"/>
                <a:cs typeface="Open Sans Extrabold" panose="020B0606030504020204" pitchFamily="34" charset="0"/>
              </a:rPr>
              <a:t>www.benefitsolver.com</a:t>
            </a:r>
            <a:endParaRPr lang="en-US" sz="1200" b="1" dirty="0">
              <a:solidFill>
                <a:srgbClr val="2D95BF"/>
              </a:solidFill>
              <a:latin typeface="Open Sans Extrabold" panose="020B0606030504020204" pitchFamily="34" charset="0"/>
              <a:ea typeface="Open Sans Extrabold" panose="020B0606030504020204" pitchFamily="34" charset="0"/>
              <a:cs typeface="Open Sans Extrabold" panose="020B0606030504020204" pitchFamily="34" charset="0"/>
            </a:endParaRPr>
          </a:p>
          <a:p>
            <a:r>
              <a:rPr lang="en-US" sz="900" b="1" dirty="0">
                <a:solidFill>
                  <a:srgbClr val="2D95BF"/>
                </a:solidFill>
                <a:latin typeface="Open Sans Extrabold" panose="020B0606030504020204" pitchFamily="34" charset="0"/>
                <a:ea typeface="Open Sans Extrabold" panose="020B0606030504020204" pitchFamily="34" charset="0"/>
                <a:cs typeface="Open Sans Extrabold" panose="020B0606030504020204" pitchFamily="34" charset="0"/>
              </a:rPr>
              <a:t>Company Key: XXXXXXXXX</a:t>
            </a:r>
          </a:p>
        </p:txBody>
      </p:sp>
      <p:pic>
        <p:nvPicPr>
          <p:cNvPr id="3" name="Picture 2">
            <a:extLst>
              <a:ext uri="{FF2B5EF4-FFF2-40B4-BE49-F238E27FC236}">
                <a16:creationId xmlns:a16="http://schemas.microsoft.com/office/drawing/2014/main" id="{D8453D1D-247B-CEBB-1D80-F10839B83FDB}"/>
              </a:ext>
            </a:extLst>
          </p:cNvPr>
          <p:cNvPicPr>
            <a:picLocks noChangeAspect="1"/>
          </p:cNvPicPr>
          <p:nvPr/>
        </p:nvPicPr>
        <p:blipFill rotWithShape="1">
          <a:blip r:embed="rId2"/>
          <a:srcRect l="1893" t="5869" r="33745" b="3981"/>
          <a:stretch/>
        </p:blipFill>
        <p:spPr>
          <a:xfrm>
            <a:off x="4192930" y="314793"/>
            <a:ext cx="2657116" cy="1365701"/>
          </a:xfrm>
          <a:prstGeom prst="rect">
            <a:avLst/>
          </a:prstGeom>
          <a:ln w="3175">
            <a:solidFill>
              <a:schemeClr val="bg1">
                <a:lumMod val="85000"/>
              </a:schemeClr>
            </a:solidFill>
          </a:ln>
          <a:effectLst/>
        </p:spPr>
      </p:pic>
      <p:pic>
        <p:nvPicPr>
          <p:cNvPr id="9" name="Picture 8">
            <a:extLst>
              <a:ext uri="{FF2B5EF4-FFF2-40B4-BE49-F238E27FC236}">
                <a16:creationId xmlns:a16="http://schemas.microsoft.com/office/drawing/2014/main" id="{00627611-B9A3-72A5-B796-FDDE27AF458A}"/>
              </a:ext>
            </a:extLst>
          </p:cNvPr>
          <p:cNvPicPr>
            <a:picLocks noChangeAspect="1"/>
          </p:cNvPicPr>
          <p:nvPr/>
        </p:nvPicPr>
        <p:blipFill rotWithShape="1">
          <a:blip r:embed="rId3"/>
          <a:srcRect r="41593" b="24392"/>
          <a:stretch/>
        </p:blipFill>
        <p:spPr>
          <a:xfrm>
            <a:off x="4192930" y="3827263"/>
            <a:ext cx="1620295" cy="1265445"/>
          </a:xfrm>
          <a:prstGeom prst="rect">
            <a:avLst/>
          </a:prstGeom>
          <a:ln w="3175">
            <a:solidFill>
              <a:schemeClr val="bg1">
                <a:lumMod val="85000"/>
              </a:schemeClr>
            </a:solidFill>
          </a:ln>
          <a:effectLst/>
        </p:spPr>
      </p:pic>
      <p:pic>
        <p:nvPicPr>
          <p:cNvPr id="14" name="Picture 13" descr="A screenshot of a medical coverage&#10;&#10;Description automatically generated">
            <a:extLst>
              <a:ext uri="{FF2B5EF4-FFF2-40B4-BE49-F238E27FC236}">
                <a16:creationId xmlns:a16="http://schemas.microsoft.com/office/drawing/2014/main" id="{623AE684-FD51-C926-44CB-7F3265198282}"/>
              </a:ext>
            </a:extLst>
          </p:cNvPr>
          <p:cNvPicPr>
            <a:picLocks noChangeAspect="1"/>
          </p:cNvPicPr>
          <p:nvPr/>
        </p:nvPicPr>
        <p:blipFill rotWithShape="1">
          <a:blip r:embed="rId4"/>
          <a:srcRect b="20790"/>
          <a:stretch/>
        </p:blipFill>
        <p:spPr>
          <a:xfrm>
            <a:off x="4195405" y="1899393"/>
            <a:ext cx="2018646" cy="1450047"/>
          </a:xfrm>
          <a:prstGeom prst="rect">
            <a:avLst/>
          </a:prstGeom>
          <a:ln w="3175">
            <a:solidFill>
              <a:schemeClr val="bg1">
                <a:lumMod val="85000"/>
              </a:schemeClr>
            </a:solidFill>
          </a:ln>
        </p:spPr>
      </p:pic>
      <p:grpSp>
        <p:nvGrpSpPr>
          <p:cNvPr id="20" name="Group 19">
            <a:extLst>
              <a:ext uri="{FF2B5EF4-FFF2-40B4-BE49-F238E27FC236}">
                <a16:creationId xmlns:a16="http://schemas.microsoft.com/office/drawing/2014/main" id="{5BBF951E-42B1-C9A5-DB52-FD9411388D29}"/>
              </a:ext>
            </a:extLst>
          </p:cNvPr>
          <p:cNvGrpSpPr/>
          <p:nvPr/>
        </p:nvGrpSpPr>
        <p:grpSpPr>
          <a:xfrm>
            <a:off x="5902110" y="3202707"/>
            <a:ext cx="1463437" cy="352927"/>
            <a:chOff x="5985339" y="3470997"/>
            <a:chExt cx="1621765" cy="391110"/>
          </a:xfrm>
        </p:grpSpPr>
        <p:grpSp>
          <p:nvGrpSpPr>
            <p:cNvPr id="18" name="Group 17">
              <a:extLst>
                <a:ext uri="{FF2B5EF4-FFF2-40B4-BE49-F238E27FC236}">
                  <a16:creationId xmlns:a16="http://schemas.microsoft.com/office/drawing/2014/main" id="{96685249-54DD-9A19-4B6F-C4AB0A97FDBA}"/>
                </a:ext>
              </a:extLst>
            </p:cNvPr>
            <p:cNvGrpSpPr/>
            <p:nvPr/>
          </p:nvGrpSpPr>
          <p:grpSpPr>
            <a:xfrm>
              <a:off x="5985339" y="3470997"/>
              <a:ext cx="1621765" cy="391110"/>
              <a:chOff x="5857923" y="3510179"/>
              <a:chExt cx="1621765" cy="391110"/>
            </a:xfrm>
          </p:grpSpPr>
          <p:pic>
            <p:nvPicPr>
              <p:cNvPr id="16" name="Picture 15" descr="A close-up of a plan&#10;&#10;Description automatically generated">
                <a:extLst>
                  <a:ext uri="{FF2B5EF4-FFF2-40B4-BE49-F238E27FC236}">
                    <a16:creationId xmlns:a16="http://schemas.microsoft.com/office/drawing/2014/main" id="{AB2B4E1E-E866-17EC-28CA-120F74AD1999}"/>
                  </a:ext>
                </a:extLst>
              </p:cNvPr>
              <p:cNvPicPr>
                <a:picLocks noChangeAspect="1"/>
              </p:cNvPicPr>
              <p:nvPr/>
            </p:nvPicPr>
            <p:blipFill rotWithShape="1">
              <a:blip r:embed="rId5"/>
              <a:srcRect r="44039"/>
              <a:stretch/>
            </p:blipFill>
            <p:spPr>
              <a:xfrm>
                <a:off x="5857923" y="3510179"/>
                <a:ext cx="1194949" cy="391110"/>
              </a:xfrm>
              <a:prstGeom prst="rect">
                <a:avLst/>
              </a:prstGeom>
            </p:spPr>
          </p:pic>
          <p:pic>
            <p:nvPicPr>
              <p:cNvPr id="17" name="Picture 16" descr="A close-up of a plan&#10;&#10;Description automatically generated">
                <a:extLst>
                  <a:ext uri="{FF2B5EF4-FFF2-40B4-BE49-F238E27FC236}">
                    <a16:creationId xmlns:a16="http://schemas.microsoft.com/office/drawing/2014/main" id="{7DDFB4BF-55F7-BA66-180A-8802CB676197}"/>
                  </a:ext>
                </a:extLst>
              </p:cNvPr>
              <p:cNvPicPr>
                <a:picLocks noChangeAspect="1"/>
              </p:cNvPicPr>
              <p:nvPr/>
            </p:nvPicPr>
            <p:blipFill rotWithShape="1">
              <a:blip r:embed="rId5"/>
              <a:srcRect l="82075" t="1043" r="-152" b="-1043"/>
              <a:stretch/>
            </p:blipFill>
            <p:spPr>
              <a:xfrm>
                <a:off x="7093685" y="3510179"/>
                <a:ext cx="386003" cy="391110"/>
              </a:xfrm>
              <a:prstGeom prst="rect">
                <a:avLst/>
              </a:prstGeom>
            </p:spPr>
          </p:pic>
        </p:grpSp>
        <p:sp>
          <p:nvSpPr>
            <p:cNvPr id="19" name="Rectangle 18">
              <a:extLst>
                <a:ext uri="{FF2B5EF4-FFF2-40B4-BE49-F238E27FC236}">
                  <a16:creationId xmlns:a16="http://schemas.microsoft.com/office/drawing/2014/main" id="{53B1A6AD-EAA3-F22F-275F-613A83D761A9}"/>
                </a:ext>
              </a:extLst>
            </p:cNvPr>
            <p:cNvSpPr/>
            <p:nvPr/>
          </p:nvSpPr>
          <p:spPr>
            <a:xfrm>
              <a:off x="5985339" y="3470997"/>
              <a:ext cx="1621765" cy="391110"/>
            </a:xfrm>
            <a:prstGeom prst="rect">
              <a:avLst/>
            </a:prstGeom>
            <a:noFill/>
            <a:ln w="3175">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3" name="Picture 22">
            <a:extLst>
              <a:ext uri="{FF2B5EF4-FFF2-40B4-BE49-F238E27FC236}">
                <a16:creationId xmlns:a16="http://schemas.microsoft.com/office/drawing/2014/main" id="{00070460-261B-4CD2-67C3-B9AC063EEA6B}"/>
              </a:ext>
            </a:extLst>
          </p:cNvPr>
          <p:cNvPicPr>
            <a:picLocks noChangeAspect="1"/>
          </p:cNvPicPr>
          <p:nvPr/>
        </p:nvPicPr>
        <p:blipFill>
          <a:blip r:embed="rId6"/>
          <a:srcRect/>
          <a:stretch/>
        </p:blipFill>
        <p:spPr>
          <a:xfrm>
            <a:off x="5192925" y="6808705"/>
            <a:ext cx="2172622" cy="1442479"/>
          </a:xfrm>
          <a:prstGeom prst="rect">
            <a:avLst/>
          </a:prstGeom>
          <a:ln w="3175">
            <a:solidFill>
              <a:schemeClr val="bg1">
                <a:lumMod val="85000"/>
              </a:schemeClr>
            </a:solidFill>
          </a:ln>
        </p:spPr>
      </p:pic>
      <p:grpSp>
        <p:nvGrpSpPr>
          <p:cNvPr id="27" name="Group 26">
            <a:extLst>
              <a:ext uri="{FF2B5EF4-FFF2-40B4-BE49-F238E27FC236}">
                <a16:creationId xmlns:a16="http://schemas.microsoft.com/office/drawing/2014/main" id="{B75B6165-EDA7-B3AF-C07D-DF3787E1BF23}"/>
              </a:ext>
            </a:extLst>
          </p:cNvPr>
          <p:cNvGrpSpPr/>
          <p:nvPr/>
        </p:nvGrpSpPr>
        <p:grpSpPr>
          <a:xfrm>
            <a:off x="5173122" y="4635263"/>
            <a:ext cx="2192425" cy="1869813"/>
            <a:chOff x="5173122" y="4682750"/>
            <a:chExt cx="2192425" cy="1869813"/>
          </a:xfrm>
        </p:grpSpPr>
        <p:pic>
          <p:nvPicPr>
            <p:cNvPr id="2" name="Picture 1">
              <a:extLst>
                <a:ext uri="{FF2B5EF4-FFF2-40B4-BE49-F238E27FC236}">
                  <a16:creationId xmlns:a16="http://schemas.microsoft.com/office/drawing/2014/main" id="{219885B7-A81D-0C7C-CED7-FA9EED5BA682}"/>
                </a:ext>
              </a:extLst>
            </p:cNvPr>
            <p:cNvPicPr>
              <a:picLocks noChangeAspect="1"/>
            </p:cNvPicPr>
            <p:nvPr/>
          </p:nvPicPr>
          <p:blipFill rotWithShape="1">
            <a:blip r:embed="rId7"/>
            <a:srcRect l="17962" t="11678" r="18997" b="17666"/>
            <a:stretch/>
          </p:blipFill>
          <p:spPr>
            <a:xfrm>
              <a:off x="5173122" y="4682750"/>
              <a:ext cx="2192425" cy="1652318"/>
            </a:xfrm>
            <a:prstGeom prst="rect">
              <a:avLst/>
            </a:prstGeom>
            <a:ln w="3175">
              <a:noFill/>
            </a:ln>
            <a:effectLst/>
          </p:spPr>
        </p:pic>
        <p:pic>
          <p:nvPicPr>
            <p:cNvPr id="6" name="Picture 5" descr="A white background with a black and white stripe&#10;&#10;Description automatically generated with medium confidence">
              <a:extLst>
                <a:ext uri="{FF2B5EF4-FFF2-40B4-BE49-F238E27FC236}">
                  <a16:creationId xmlns:a16="http://schemas.microsoft.com/office/drawing/2014/main" id="{C048C86B-9A6C-7EAA-05F7-ED6B5532323D}"/>
                </a:ext>
              </a:extLst>
            </p:cNvPr>
            <p:cNvPicPr>
              <a:picLocks noChangeAspect="1"/>
            </p:cNvPicPr>
            <p:nvPr/>
          </p:nvPicPr>
          <p:blipFill rotWithShape="1">
            <a:blip r:embed="rId8"/>
            <a:srcRect l="18997" t="34943" r="61909" b="30680"/>
            <a:stretch/>
          </p:blipFill>
          <p:spPr>
            <a:xfrm>
              <a:off x="5255066" y="6335068"/>
              <a:ext cx="776823" cy="217495"/>
            </a:xfrm>
            <a:prstGeom prst="rect">
              <a:avLst/>
            </a:prstGeom>
          </p:spPr>
        </p:pic>
        <p:pic>
          <p:nvPicPr>
            <p:cNvPr id="8" name="Picture 7" descr="A white background with a black and white stripe&#10;&#10;Description automatically generated with medium confidence">
              <a:extLst>
                <a:ext uri="{FF2B5EF4-FFF2-40B4-BE49-F238E27FC236}">
                  <a16:creationId xmlns:a16="http://schemas.microsoft.com/office/drawing/2014/main" id="{B82CD25C-D8AB-381D-229A-806740BEE3B7}"/>
                </a:ext>
              </a:extLst>
            </p:cNvPr>
            <p:cNvPicPr>
              <a:picLocks noChangeAspect="1"/>
            </p:cNvPicPr>
            <p:nvPr/>
          </p:nvPicPr>
          <p:blipFill rotWithShape="1">
            <a:blip r:embed="rId8"/>
            <a:srcRect l="62410" t="34943" r="18496" b="30680"/>
            <a:stretch/>
          </p:blipFill>
          <p:spPr>
            <a:xfrm>
              <a:off x="6564672" y="6335068"/>
              <a:ext cx="776823" cy="217495"/>
            </a:xfrm>
            <a:prstGeom prst="rect">
              <a:avLst/>
            </a:prstGeom>
          </p:spPr>
        </p:pic>
        <p:sp>
          <p:nvSpPr>
            <p:cNvPr id="26" name="Rectangle 25">
              <a:extLst>
                <a:ext uri="{FF2B5EF4-FFF2-40B4-BE49-F238E27FC236}">
                  <a16:creationId xmlns:a16="http://schemas.microsoft.com/office/drawing/2014/main" id="{6614E75E-1D7D-38A5-2DCC-F61C08C9DAD8}"/>
                </a:ext>
              </a:extLst>
            </p:cNvPr>
            <p:cNvSpPr/>
            <p:nvPr/>
          </p:nvSpPr>
          <p:spPr>
            <a:xfrm>
              <a:off x="5173122" y="4682750"/>
              <a:ext cx="2192425" cy="1869813"/>
            </a:xfrm>
            <a:prstGeom prst="rect">
              <a:avLst/>
            </a:prstGeom>
            <a:noFill/>
            <a:ln w="3175">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1" name="Picture 30" descr="A screenshot of a computer screen&#10;&#10;Description automatically generated">
            <a:extLst>
              <a:ext uri="{FF2B5EF4-FFF2-40B4-BE49-F238E27FC236}">
                <a16:creationId xmlns:a16="http://schemas.microsoft.com/office/drawing/2014/main" id="{B1FB48BA-0784-F5A3-CAD7-EB26EDDE47D2}"/>
              </a:ext>
            </a:extLst>
          </p:cNvPr>
          <p:cNvPicPr>
            <a:picLocks noChangeAspect="1"/>
          </p:cNvPicPr>
          <p:nvPr/>
        </p:nvPicPr>
        <p:blipFill>
          <a:blip r:embed="rId9"/>
          <a:stretch>
            <a:fillRect/>
          </a:stretch>
        </p:blipFill>
        <p:spPr>
          <a:xfrm>
            <a:off x="4192930" y="7603471"/>
            <a:ext cx="1700679" cy="1265445"/>
          </a:xfrm>
          <a:prstGeom prst="rect">
            <a:avLst/>
          </a:prstGeom>
          <a:ln w="3175">
            <a:solidFill>
              <a:schemeClr val="bg1">
                <a:lumMod val="85000"/>
              </a:schemeClr>
            </a:solidFill>
          </a:ln>
          <a:effectLst/>
        </p:spPr>
      </p:pic>
      <p:pic>
        <p:nvPicPr>
          <p:cNvPr id="29" name="Picture 28" descr="A screenshot of a message&#10;&#10;Description automatically generated">
            <a:extLst>
              <a:ext uri="{FF2B5EF4-FFF2-40B4-BE49-F238E27FC236}">
                <a16:creationId xmlns:a16="http://schemas.microsoft.com/office/drawing/2014/main" id="{E86E9D84-5ABA-FFDA-06AB-3C6E9986D84A}"/>
              </a:ext>
            </a:extLst>
          </p:cNvPr>
          <p:cNvPicPr>
            <a:picLocks noChangeAspect="1"/>
          </p:cNvPicPr>
          <p:nvPr/>
        </p:nvPicPr>
        <p:blipFill rotWithShape="1">
          <a:blip r:embed="rId10"/>
          <a:srcRect l="1474" t="16891" r="1831" b="16715"/>
          <a:stretch/>
        </p:blipFill>
        <p:spPr>
          <a:xfrm>
            <a:off x="4192930" y="9007646"/>
            <a:ext cx="3172618" cy="669754"/>
          </a:xfrm>
          <a:prstGeom prst="rect">
            <a:avLst/>
          </a:prstGeom>
          <a:ln w="3175">
            <a:solidFill>
              <a:schemeClr val="accent6">
                <a:lumMod val="60000"/>
                <a:lumOff val="40000"/>
              </a:schemeClr>
            </a:solidFill>
          </a:ln>
        </p:spPr>
      </p:pic>
    </p:spTree>
    <p:extLst>
      <p:ext uri="{BB962C8B-B14F-4D97-AF65-F5344CB8AC3E}">
        <p14:creationId xmlns:p14="http://schemas.microsoft.com/office/powerpoint/2010/main" val="11025599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BA6D829E-430A-1848-8E82-DA7532C36726}"/>
              </a:ext>
            </a:extLst>
          </p:cNvPr>
          <p:cNvSpPr txBox="1">
            <a:spLocks/>
          </p:cNvSpPr>
          <p:nvPr/>
        </p:nvSpPr>
        <p:spPr>
          <a:xfrm>
            <a:off x="419100" y="572308"/>
            <a:ext cx="3429000" cy="7792203"/>
          </a:xfrm>
          <a:prstGeom prst="rect">
            <a:avLst/>
          </a:prstGeom>
        </p:spPr>
        <p:txBody>
          <a:bodyPr vert="horz" wrap="square" lIns="0" tIns="0" rIns="0" bIns="0" rtlCol="0">
            <a:noAutofit/>
          </a:bodyPr>
          <a:lst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a:lstStyle>
          <a:p>
            <a:pPr marL="0" indent="0">
              <a:buNone/>
            </a:pPr>
            <a:r>
              <a:rPr lang="en-US" sz="1400" dirty="0">
                <a:solidFill>
                  <a:srgbClr val="2D95BF"/>
                </a:solidFill>
                <a:latin typeface="Open Sans Semibold" panose="020B0606030504020204" pitchFamily="34" charset="0"/>
                <a:ea typeface="Open Sans Semibold" panose="020B0606030504020204" pitchFamily="34" charset="0"/>
                <a:cs typeface="Open Sans Semibold" panose="020B0606030504020204" pitchFamily="34" charset="0"/>
              </a:rPr>
              <a:t>AFTER YOU ENROLL</a:t>
            </a:r>
          </a:p>
          <a:p>
            <a:pPr marL="0" marR="0" lvl="0" indent="0">
              <a:lnSpc>
                <a:spcPct val="100000"/>
              </a:lnSpc>
              <a:spcBef>
                <a:spcPts val="0"/>
              </a:spcBef>
              <a:spcAft>
                <a:spcPts val="600"/>
              </a:spcAft>
              <a:buNone/>
            </a:pPr>
            <a:endParaRPr lang="en-US" sz="1100" dirty="0">
              <a:solidFill>
                <a:srgbClr val="58595B"/>
              </a:solidFill>
              <a:latin typeface="Open Sans Light" panose="020B0606030504020204" pitchFamily="34" charset="0"/>
              <a:ea typeface="Open Sans Light" panose="020B0606030504020204" pitchFamily="34" charset="0"/>
              <a:cs typeface="Open Sans Light" panose="020B0606030504020204" pitchFamily="34" charset="0"/>
            </a:endParaRPr>
          </a:p>
          <a:p>
            <a:pPr marL="342900" marR="0" lvl="0" indent="-342900">
              <a:lnSpc>
                <a:spcPct val="100000"/>
              </a:lnSpc>
              <a:spcBef>
                <a:spcPts val="0"/>
              </a:spcBef>
              <a:spcAft>
                <a:spcPts val="600"/>
              </a:spcAft>
              <a:buFont typeface="+mj-lt"/>
              <a:buAutoNum type="arabicPeriod"/>
            </a:pPr>
            <a:r>
              <a:rPr lang="en-US" sz="1100" dirty="0">
                <a:solidFill>
                  <a:srgbClr val="58595B"/>
                </a:solidFill>
                <a:latin typeface="Open Sans Light" panose="020B0606030504020204" pitchFamily="34" charset="0"/>
                <a:ea typeface="Open Sans Light" panose="020B0606030504020204" pitchFamily="34" charset="0"/>
                <a:cs typeface="Open Sans Light" panose="020B0606030504020204" pitchFamily="34" charset="0"/>
              </a:rPr>
              <a:t>Check your </a:t>
            </a:r>
            <a:r>
              <a:rPr lang="en-US" sz="1100" b="1" dirty="0">
                <a:solidFill>
                  <a:srgbClr val="58595B"/>
                </a:solidFill>
                <a:latin typeface="Open Sans Extrabold" panose="020B0606030504020204" pitchFamily="34" charset="0"/>
                <a:ea typeface="Open Sans Extrabold" panose="020B0606030504020204" pitchFamily="34" charset="0"/>
                <a:cs typeface="Open Sans Extrabold" panose="020B0606030504020204" pitchFamily="34" charset="0"/>
              </a:rPr>
              <a:t>Important Reminders </a:t>
            </a:r>
            <a:r>
              <a:rPr lang="en-US" sz="1100" dirty="0">
                <a:solidFill>
                  <a:srgbClr val="58595B"/>
                </a:solidFill>
                <a:latin typeface="Open Sans Light" panose="020B0606030504020204" pitchFamily="34" charset="0"/>
                <a:ea typeface="Open Sans Light" panose="020B0606030504020204" pitchFamily="34" charset="0"/>
                <a:cs typeface="Open Sans Light" panose="020B0606030504020204" pitchFamily="34" charset="0"/>
              </a:rPr>
              <a:t>for actions needed to complete your enrollment. </a:t>
            </a:r>
            <a:br>
              <a:rPr lang="en-US" sz="1100" dirty="0">
                <a:solidFill>
                  <a:srgbClr val="58595B"/>
                </a:solidFill>
                <a:latin typeface="Open Sans Light" panose="020B0606030504020204" pitchFamily="34" charset="0"/>
                <a:ea typeface="Open Sans Light" panose="020B0606030504020204" pitchFamily="34" charset="0"/>
                <a:cs typeface="Open Sans Light" panose="020B0606030504020204" pitchFamily="34" charset="0"/>
              </a:rPr>
            </a:br>
            <a:r>
              <a:rPr lang="en-US" sz="1100" dirty="0">
                <a:solidFill>
                  <a:srgbClr val="FE42FF"/>
                </a:solidFill>
                <a:latin typeface="Open Sans Light" panose="020B0606030504020204" pitchFamily="34" charset="0"/>
                <a:ea typeface="Open Sans Light" panose="020B0606030504020204" pitchFamily="34" charset="0"/>
                <a:cs typeface="Open Sans Light" panose="020B0606030504020204" pitchFamily="34" charset="0"/>
              </a:rPr>
              <a:t>Find helpful information on the </a:t>
            </a:r>
            <a:br>
              <a:rPr lang="en-US" sz="1100" dirty="0">
                <a:solidFill>
                  <a:srgbClr val="FE42FF"/>
                </a:solidFill>
                <a:latin typeface="Open Sans Light" panose="020B0606030504020204" pitchFamily="34" charset="0"/>
                <a:ea typeface="Open Sans Light" panose="020B0606030504020204" pitchFamily="34" charset="0"/>
                <a:cs typeface="Open Sans Light" panose="020B0606030504020204" pitchFamily="34" charset="0"/>
              </a:rPr>
            </a:br>
            <a:r>
              <a:rPr lang="en-US" sz="1100" b="1" dirty="0">
                <a:solidFill>
                  <a:srgbClr val="FE42FF"/>
                </a:solidFill>
                <a:latin typeface="Open Sans Extrabold" panose="020B0606030504020204" pitchFamily="34" charset="0"/>
                <a:ea typeface="Open Sans Extrabold" panose="020B0606030504020204" pitchFamily="34" charset="0"/>
                <a:cs typeface="Open Sans Extrabold" panose="020B0606030504020204" pitchFamily="34" charset="0"/>
              </a:rPr>
              <a:t>I Want To… Learn About &gt; Dependent Verification </a:t>
            </a:r>
            <a:r>
              <a:rPr lang="en-US" sz="1100" dirty="0">
                <a:solidFill>
                  <a:srgbClr val="FE42FF"/>
                </a:solidFill>
                <a:latin typeface="Open Sans Light" panose="020B0606030504020204" pitchFamily="34" charset="0"/>
                <a:ea typeface="Open Sans Light" panose="020B0606030504020204" pitchFamily="34" charset="0"/>
                <a:cs typeface="Open Sans Light" panose="020B0606030504020204" pitchFamily="34" charset="0"/>
              </a:rPr>
              <a:t>page.</a:t>
            </a:r>
          </a:p>
          <a:p>
            <a:pPr marL="342900" marR="0" lvl="0" indent="-342900">
              <a:lnSpc>
                <a:spcPct val="100000"/>
              </a:lnSpc>
              <a:spcBef>
                <a:spcPts val="0"/>
              </a:spcBef>
              <a:spcAft>
                <a:spcPts val="600"/>
              </a:spcAft>
              <a:buFont typeface="+mj-lt"/>
              <a:buAutoNum type="arabicPeriod"/>
            </a:pPr>
            <a:r>
              <a:rPr lang="en-US" sz="1100" dirty="0">
                <a:solidFill>
                  <a:srgbClr val="58595B"/>
                </a:solidFill>
                <a:latin typeface="Open Sans Light" panose="020B0606030504020204" pitchFamily="34" charset="0"/>
                <a:ea typeface="Open Sans Light" panose="020B0606030504020204" pitchFamily="34" charset="0"/>
                <a:cs typeface="Open Sans Light" panose="020B0606030504020204" pitchFamily="34" charset="0"/>
              </a:rPr>
              <a:t>Access your </a:t>
            </a:r>
            <a:r>
              <a:rPr lang="en-US" sz="1100" b="1" dirty="0">
                <a:solidFill>
                  <a:srgbClr val="58595B"/>
                </a:solidFill>
                <a:latin typeface="Open Sans Extrabold" panose="020B0606030504020204" pitchFamily="34" charset="0"/>
                <a:ea typeface="Open Sans Extrabold" panose="020B0606030504020204" pitchFamily="34" charset="0"/>
                <a:cs typeface="Open Sans Extrabold" panose="020B0606030504020204" pitchFamily="34" charset="0"/>
              </a:rPr>
              <a:t>Benefit Summary </a:t>
            </a:r>
            <a:r>
              <a:rPr lang="en-US" sz="1100" dirty="0">
                <a:solidFill>
                  <a:srgbClr val="58595B"/>
                </a:solidFill>
                <a:latin typeface="Open Sans Light" panose="020B0606030504020204" pitchFamily="34" charset="0"/>
                <a:ea typeface="Open Sans Light" panose="020B0606030504020204" pitchFamily="34" charset="0"/>
                <a:cs typeface="Open Sans Light" panose="020B0606030504020204" pitchFamily="34" charset="0"/>
              </a:rPr>
              <a:t>for accuracy of your information and elections. </a:t>
            </a:r>
          </a:p>
          <a:p>
            <a:pPr marL="342900" marR="0" lvl="0" indent="-342900">
              <a:lnSpc>
                <a:spcPct val="100000"/>
              </a:lnSpc>
              <a:spcBef>
                <a:spcPts val="0"/>
              </a:spcBef>
              <a:spcAft>
                <a:spcPts val="600"/>
              </a:spcAft>
              <a:buFont typeface="+mj-lt"/>
              <a:buAutoNum type="arabicPeriod"/>
            </a:pPr>
            <a:r>
              <a:rPr lang="en-US" sz="1100" dirty="0">
                <a:solidFill>
                  <a:srgbClr val="58595B"/>
                </a:solidFill>
                <a:latin typeface="Open Sans Light" panose="020B0606030504020204" pitchFamily="34" charset="0"/>
                <a:ea typeface="Open Sans Light" panose="020B0606030504020204" pitchFamily="34" charset="0"/>
                <a:cs typeface="Open Sans Light" panose="020B0606030504020204" pitchFamily="34" charset="0"/>
              </a:rPr>
              <a:t>Download the </a:t>
            </a:r>
            <a:r>
              <a:rPr lang="en-US" sz="1100" b="1" dirty="0" err="1">
                <a:solidFill>
                  <a:srgbClr val="58595B"/>
                </a:solidFill>
                <a:latin typeface="Open Sans Extrabold" panose="020B0606030504020204" pitchFamily="34" charset="0"/>
                <a:ea typeface="Open Sans Extrabold" panose="020B0606030504020204" pitchFamily="34" charset="0"/>
                <a:cs typeface="Open Sans Extrabold" panose="020B0606030504020204" pitchFamily="34" charset="0"/>
              </a:rPr>
              <a:t>MyChoice</a:t>
            </a:r>
            <a:r>
              <a:rPr lang="en-US" sz="1100" b="1" baseline="30000" dirty="0">
                <a:solidFill>
                  <a:srgbClr val="58595B"/>
                </a:solidFill>
                <a:latin typeface="Open Sans Extrabold" panose="020B0606030504020204" pitchFamily="34" charset="0"/>
                <a:ea typeface="Open Sans Extrabold" panose="020B0606030504020204" pitchFamily="34" charset="0"/>
                <a:cs typeface="Open Sans Extrabold" panose="020B0606030504020204" pitchFamily="34" charset="0"/>
              </a:rPr>
              <a:t>®</a:t>
            </a:r>
            <a:r>
              <a:rPr lang="en-US" sz="1100" b="1" dirty="0">
                <a:solidFill>
                  <a:srgbClr val="58595B"/>
                </a:solidFill>
                <a:latin typeface="Open Sans Extrabold" panose="020B0606030504020204" pitchFamily="34" charset="0"/>
                <a:ea typeface="Open Sans Extrabold" panose="020B0606030504020204" pitchFamily="34" charset="0"/>
                <a:cs typeface="Open Sans Extrabold" panose="020B0606030504020204" pitchFamily="34" charset="0"/>
              </a:rPr>
              <a:t> benefits app </a:t>
            </a:r>
            <a:r>
              <a:rPr lang="en-US" sz="1100" dirty="0">
                <a:solidFill>
                  <a:srgbClr val="58595B"/>
                </a:solidFill>
                <a:latin typeface="Open Sans Light" panose="020B0606030504020204" pitchFamily="34" charset="0"/>
                <a:ea typeface="Open Sans Light" panose="020B0606030504020204" pitchFamily="34" charset="0"/>
                <a:cs typeface="Open Sans Light" panose="020B0606030504020204" pitchFamily="34" charset="0"/>
              </a:rPr>
              <a:t>to manage and access all your benefits information on the go. Click </a:t>
            </a:r>
            <a:r>
              <a:rPr lang="en-US" sz="1100" b="1" dirty="0">
                <a:solidFill>
                  <a:srgbClr val="58595B"/>
                </a:solidFill>
                <a:latin typeface="Open Sans Extrabold" panose="020B0606030504020204" pitchFamily="34" charset="0"/>
                <a:ea typeface="Open Sans Extrabold" panose="020B0606030504020204" pitchFamily="34" charset="0"/>
                <a:cs typeface="Open Sans Extrabold" panose="020B0606030504020204" pitchFamily="34" charset="0"/>
              </a:rPr>
              <a:t>Access the App </a:t>
            </a:r>
            <a:br>
              <a:rPr lang="en-US" sz="1100" b="1" dirty="0">
                <a:solidFill>
                  <a:srgbClr val="58595B"/>
                </a:solidFill>
                <a:latin typeface="Open Sans Extrabold" panose="020B0606030504020204" pitchFamily="34" charset="0"/>
                <a:ea typeface="Open Sans Extrabold" panose="020B0606030504020204" pitchFamily="34" charset="0"/>
                <a:cs typeface="Open Sans Extrabold" panose="020B0606030504020204" pitchFamily="34" charset="0"/>
              </a:rPr>
            </a:br>
            <a:r>
              <a:rPr lang="en-US" sz="1100" dirty="0">
                <a:solidFill>
                  <a:srgbClr val="58595B"/>
                </a:solidFill>
                <a:latin typeface="Open Sans Light" panose="020B0606030504020204" pitchFamily="34" charset="0"/>
                <a:ea typeface="Open Sans Light" panose="020B0606030504020204" pitchFamily="34" charset="0"/>
                <a:cs typeface="Open Sans Light" panose="020B0606030504020204" pitchFamily="34" charset="0"/>
              </a:rPr>
              <a:t>at </a:t>
            </a:r>
            <a:r>
              <a:rPr lang="en-US" sz="1100" dirty="0">
                <a:solidFill>
                  <a:srgbClr val="FE42FF"/>
                </a:solidFill>
                <a:latin typeface="Open Sans Light" panose="020B0606030504020204" pitchFamily="34" charset="0"/>
                <a:ea typeface="Open Sans Light" panose="020B0606030504020204" pitchFamily="34" charset="0"/>
                <a:cs typeface="Open Sans Light" panose="020B0606030504020204" pitchFamily="34" charset="0"/>
              </a:rPr>
              <a:t>[URL] </a:t>
            </a:r>
            <a:r>
              <a:rPr lang="en-US" sz="1100" dirty="0">
                <a:solidFill>
                  <a:srgbClr val="58595B"/>
                </a:solidFill>
                <a:latin typeface="Open Sans Light" panose="020B0606030504020204" pitchFamily="34" charset="0"/>
                <a:ea typeface="Open Sans Light" panose="020B0606030504020204" pitchFamily="34" charset="0"/>
                <a:cs typeface="Open Sans Light" panose="020B0606030504020204" pitchFamily="34" charset="0"/>
              </a:rPr>
              <a:t>to get started, or scan the QR code to the right to download the app on your device.</a:t>
            </a:r>
          </a:p>
          <a:p>
            <a:pPr marL="342900" marR="0" lvl="0" indent="-342900">
              <a:lnSpc>
                <a:spcPct val="100000"/>
              </a:lnSpc>
              <a:spcBef>
                <a:spcPts val="0"/>
              </a:spcBef>
              <a:spcAft>
                <a:spcPts val="600"/>
              </a:spcAft>
              <a:buFont typeface="+mj-lt"/>
              <a:buAutoNum type="arabicPeriod"/>
            </a:pPr>
            <a:r>
              <a:rPr lang="en-US" sz="1100" dirty="0">
                <a:solidFill>
                  <a:srgbClr val="58595B"/>
                </a:solidFill>
                <a:latin typeface="Open Sans Light" panose="020B0606030504020204" pitchFamily="34" charset="0"/>
                <a:ea typeface="Open Sans Light" panose="020B0606030504020204" pitchFamily="34" charset="0"/>
                <a:cs typeface="Open Sans Light" panose="020B0606030504020204" pitchFamily="34" charset="0"/>
              </a:rPr>
              <a:t>Visit this site year-round to learn more about your benefits, find plan information, and access tools to improve your health. </a:t>
            </a:r>
          </a:p>
          <a:p>
            <a:pPr marL="0" indent="0">
              <a:lnSpc>
                <a:spcPct val="100000"/>
              </a:lnSpc>
              <a:buNone/>
            </a:pPr>
            <a:endParaRPr lang="en-US" sz="1100" dirty="0">
              <a:solidFill>
                <a:srgbClr val="58595B"/>
              </a:solidFill>
              <a:latin typeface="Open Sans Light" panose="020B0606030504020204" pitchFamily="34" charset="0"/>
              <a:ea typeface="Open Sans Light" panose="020B0606030504020204" pitchFamily="34" charset="0"/>
              <a:cs typeface="Open Sans Light" panose="020B0606030504020204" pitchFamily="34" charset="0"/>
            </a:endParaRPr>
          </a:p>
          <a:p>
            <a:pPr marL="0" indent="0">
              <a:buNone/>
            </a:pPr>
            <a:r>
              <a:rPr lang="en-US" sz="1400" dirty="0">
                <a:solidFill>
                  <a:srgbClr val="2D95BF"/>
                </a:solidFill>
                <a:latin typeface="Open Sans Semibold" panose="020B0606030504020204" pitchFamily="34" charset="0"/>
                <a:ea typeface="Open Sans Semibold" panose="020B0606030504020204" pitchFamily="34" charset="0"/>
                <a:cs typeface="Open Sans Semibold" panose="020B0606030504020204" pitchFamily="34" charset="0"/>
              </a:rPr>
              <a:t>QUESTIONS? ASK SOFIA</a:t>
            </a:r>
            <a:endParaRPr lang="en-US" sz="1400" baseline="30000" dirty="0">
              <a:solidFill>
                <a:srgbClr val="2D95BF"/>
              </a:solidFill>
              <a:latin typeface="Open Sans Semibold" panose="020B0606030504020204" pitchFamily="34" charset="0"/>
              <a:ea typeface="Open Sans Semibold" panose="020B0606030504020204" pitchFamily="34" charset="0"/>
              <a:cs typeface="Open Sans Semibold" panose="020B0606030504020204" pitchFamily="34" charset="0"/>
            </a:endParaRPr>
          </a:p>
          <a:p>
            <a:pPr marL="0" indent="0">
              <a:lnSpc>
                <a:spcPct val="100000"/>
              </a:lnSpc>
              <a:spcBef>
                <a:spcPts val="0"/>
              </a:spcBef>
              <a:buNone/>
            </a:pPr>
            <a:endParaRPr lang="en-US" sz="1100" dirty="0">
              <a:solidFill>
                <a:srgbClr val="58595B"/>
              </a:solidFill>
              <a:latin typeface="Open Sans Light" panose="020B0606030504020204" pitchFamily="34" charset="0"/>
              <a:ea typeface="Open Sans Light" panose="020B0606030504020204" pitchFamily="34" charset="0"/>
              <a:cs typeface="Open Sans Light" panose="020B0606030504020204" pitchFamily="34" charset="0"/>
            </a:endParaRPr>
          </a:p>
          <a:p>
            <a:pPr marL="0" indent="0">
              <a:lnSpc>
                <a:spcPct val="100000"/>
              </a:lnSpc>
              <a:spcBef>
                <a:spcPts val="0"/>
              </a:spcBef>
              <a:spcAft>
                <a:spcPts val="600"/>
              </a:spcAft>
              <a:buNone/>
            </a:pPr>
            <a:r>
              <a:rPr lang="en-US" sz="1100" dirty="0">
                <a:solidFill>
                  <a:srgbClr val="58595B"/>
                </a:solidFill>
                <a:latin typeface="Open Sans Light" panose="020B0606030504020204" pitchFamily="34" charset="0"/>
                <a:ea typeface="Open Sans Light" panose="020B0606030504020204" pitchFamily="34" charset="0"/>
                <a:cs typeface="Open Sans Light" panose="020B0606030504020204" pitchFamily="34" charset="0"/>
              </a:rPr>
              <a:t>Whether you need help with your enrollment or have questions about your benefits, you can chat with </a:t>
            </a:r>
            <a:r>
              <a:rPr lang="en-US" sz="1100" b="1" dirty="0">
                <a:solidFill>
                  <a:srgbClr val="58595B"/>
                </a:solidFill>
                <a:latin typeface="Open Sans Extrabold" panose="020B0606030504020204" pitchFamily="34" charset="0"/>
                <a:ea typeface="Open Sans Extrabold" panose="020B0606030504020204" pitchFamily="34" charset="0"/>
                <a:cs typeface="Open Sans Extrabold" panose="020B0606030504020204" pitchFamily="34" charset="0"/>
              </a:rPr>
              <a:t>Sofia</a:t>
            </a:r>
            <a:r>
              <a:rPr lang="en-US" sz="1100" dirty="0">
                <a:solidFill>
                  <a:srgbClr val="58595B"/>
                </a:solidFill>
                <a:latin typeface="Open Sans Light" panose="020B0606030504020204" pitchFamily="34" charset="0"/>
                <a:ea typeface="Open Sans Light" panose="020B0606030504020204" pitchFamily="34" charset="0"/>
                <a:cs typeface="Open Sans Light" panose="020B0606030504020204" pitchFamily="34" charset="0"/>
              </a:rPr>
              <a:t>, your 24/7 personal benefits assistant. Find Sofia in the </a:t>
            </a:r>
            <a:r>
              <a:rPr lang="en-US" sz="1100" dirty="0" err="1">
                <a:solidFill>
                  <a:srgbClr val="58595B"/>
                </a:solidFill>
                <a:latin typeface="Open Sans Light" panose="020B0606030504020204" pitchFamily="34" charset="0"/>
                <a:ea typeface="Open Sans Light" panose="020B0606030504020204" pitchFamily="34" charset="0"/>
                <a:cs typeface="Open Sans Light" panose="020B0606030504020204" pitchFamily="34" charset="0"/>
              </a:rPr>
              <a:t>MyChoice</a:t>
            </a:r>
            <a:r>
              <a:rPr lang="en-US" sz="1100" baseline="30000" dirty="0">
                <a:solidFill>
                  <a:srgbClr val="58595B"/>
                </a:solidFill>
                <a:latin typeface="Open Sans Light" panose="020B0606030504020204" pitchFamily="34" charset="0"/>
                <a:ea typeface="Open Sans Light" panose="020B0606030504020204" pitchFamily="34" charset="0"/>
                <a:cs typeface="Open Sans Light" panose="020B0606030504020204" pitchFamily="34" charset="0"/>
              </a:rPr>
              <a:t>®</a:t>
            </a:r>
            <a:r>
              <a:rPr lang="en-US" sz="1100" dirty="0">
                <a:solidFill>
                  <a:srgbClr val="58595B"/>
                </a:solidFill>
                <a:latin typeface="Open Sans Light" panose="020B0606030504020204" pitchFamily="34" charset="0"/>
                <a:ea typeface="Open Sans Light" panose="020B0606030504020204" pitchFamily="34" charset="0"/>
                <a:cs typeface="Open Sans Light" panose="020B0606030504020204" pitchFamily="34" charset="0"/>
              </a:rPr>
              <a:t> benefits app and </a:t>
            </a:r>
            <a:r>
              <a:rPr lang="en-US" sz="1100" dirty="0">
                <a:solidFill>
                  <a:srgbClr val="FE42FF"/>
                </a:solidFill>
                <a:latin typeface="Open Sans Light" panose="020B0606030504020204" pitchFamily="34" charset="0"/>
                <a:ea typeface="Open Sans Light" panose="020B0606030504020204" pitchFamily="34" charset="0"/>
                <a:cs typeface="Open Sans Light" panose="020B0606030504020204" pitchFamily="34" charset="0"/>
              </a:rPr>
              <a:t>[</a:t>
            </a:r>
            <a:r>
              <a:rPr lang="en-US" sz="1100" dirty="0" err="1">
                <a:solidFill>
                  <a:srgbClr val="FE42FF"/>
                </a:solidFill>
                <a:latin typeface="Open Sans Light" panose="020B0606030504020204" pitchFamily="34" charset="0"/>
                <a:ea typeface="Open Sans Light" panose="020B0606030504020204" pitchFamily="34" charset="0"/>
                <a:cs typeface="Open Sans Light" panose="020B0606030504020204" pitchFamily="34" charset="0"/>
              </a:rPr>
              <a:t>Benefitsolver</a:t>
            </a:r>
            <a:r>
              <a:rPr lang="en-US" sz="1100" dirty="0">
                <a:solidFill>
                  <a:srgbClr val="FE42FF"/>
                </a:solidFill>
                <a:latin typeface="Open Sans Light" panose="020B0606030504020204" pitchFamily="34" charset="0"/>
                <a:ea typeface="Open Sans Light" panose="020B0606030504020204" pitchFamily="34" charset="0"/>
                <a:cs typeface="Open Sans Light" panose="020B0606030504020204" pitchFamily="34" charset="0"/>
              </a:rPr>
              <a:t>/URL]</a:t>
            </a:r>
            <a:r>
              <a:rPr lang="en-US" sz="1100" dirty="0">
                <a:solidFill>
                  <a:srgbClr val="58595B"/>
                </a:solidFill>
                <a:latin typeface="Open Sans Light" panose="020B0606030504020204" pitchFamily="34" charset="0"/>
                <a:ea typeface="Open Sans Light" panose="020B0606030504020204" pitchFamily="34" charset="0"/>
                <a:cs typeface="Open Sans Light" panose="020B0606030504020204" pitchFamily="34" charset="0"/>
              </a:rPr>
              <a:t>. </a:t>
            </a:r>
          </a:p>
          <a:p>
            <a:pPr marL="0" indent="0">
              <a:lnSpc>
                <a:spcPct val="100000"/>
              </a:lnSpc>
              <a:spcBef>
                <a:spcPts val="0"/>
              </a:spcBef>
              <a:spcAft>
                <a:spcPts val="600"/>
              </a:spcAft>
              <a:buNone/>
            </a:pPr>
            <a:r>
              <a:rPr lang="en-US" sz="1100" dirty="0">
                <a:solidFill>
                  <a:srgbClr val="58595B"/>
                </a:solidFill>
                <a:latin typeface="Open Sans Light" panose="020B0606030504020204" pitchFamily="34" charset="0"/>
                <a:ea typeface="Open Sans Light" panose="020B0606030504020204" pitchFamily="34" charset="0"/>
                <a:cs typeface="Open Sans Light" panose="020B0606030504020204" pitchFamily="34" charset="0"/>
              </a:rPr>
              <a:t>If she can’t answer your questions, she will point you in the right direction for answers.</a:t>
            </a:r>
          </a:p>
          <a:p>
            <a:pPr marL="0" marR="0" indent="0">
              <a:lnSpc>
                <a:spcPct val="100000"/>
              </a:lnSpc>
              <a:spcBef>
                <a:spcPts val="0"/>
              </a:spcBef>
              <a:spcAft>
                <a:spcPts val="600"/>
              </a:spcAft>
              <a:buNone/>
            </a:pPr>
            <a:r>
              <a:rPr lang="en-US" sz="1100" dirty="0">
                <a:solidFill>
                  <a:srgbClr val="58595B"/>
                </a:solidFill>
                <a:latin typeface="Open Sans Light" panose="020B0606030504020204" pitchFamily="34" charset="0"/>
                <a:ea typeface="Open Sans Light" panose="020B0606030504020204" pitchFamily="34" charset="0"/>
                <a:cs typeface="Open Sans Light" panose="020B0606030504020204" pitchFamily="34" charset="0"/>
              </a:rPr>
              <a:t>Sofia speaks over 50 languages, and can answer questions regarding 400,000 benefits topics, including: </a:t>
            </a:r>
          </a:p>
          <a:p>
            <a:pPr marL="342900" marR="0" lvl="0" indent="-342900">
              <a:spcBef>
                <a:spcPts val="0"/>
              </a:spcBef>
              <a:spcAft>
                <a:spcPts val="1200"/>
              </a:spcAft>
              <a:buFont typeface="Symbol" pitchFamily="2" charset="2"/>
              <a:buChar char=""/>
            </a:pPr>
            <a:r>
              <a:rPr lang="en-US" sz="1100" dirty="0" err="1">
                <a:solidFill>
                  <a:srgbClr val="FE42FF"/>
                </a:solidFill>
                <a:latin typeface="Open Sans Light" panose="020B0606030504020204" pitchFamily="34" charset="0"/>
                <a:ea typeface="Open Sans Light" panose="020B0606030504020204" pitchFamily="34" charset="0"/>
                <a:cs typeface="Open Sans Light" panose="020B0606030504020204" pitchFamily="34" charset="0"/>
              </a:rPr>
              <a:t>MyChoice</a:t>
            </a:r>
            <a:r>
              <a:rPr lang="en-US" sz="1100" dirty="0">
                <a:solidFill>
                  <a:srgbClr val="FE42FF"/>
                </a:solidFill>
                <a:latin typeface="Open Sans Light" panose="020B0606030504020204" pitchFamily="34" charset="0"/>
                <a:ea typeface="Open Sans Light" panose="020B0606030504020204" pitchFamily="34" charset="0"/>
                <a:cs typeface="Open Sans Light" panose="020B0606030504020204" pitchFamily="34" charset="0"/>
              </a:rPr>
              <a:t> Accounts</a:t>
            </a:r>
          </a:p>
          <a:p>
            <a:pPr marL="342900" marR="0" lvl="0" indent="-342900">
              <a:spcBef>
                <a:spcPts val="0"/>
              </a:spcBef>
              <a:spcAft>
                <a:spcPts val="1200"/>
              </a:spcAft>
              <a:buFont typeface="Symbol" pitchFamily="2" charset="2"/>
              <a:buChar char=""/>
            </a:pPr>
            <a:r>
              <a:rPr lang="en-US" sz="1100" dirty="0">
                <a:solidFill>
                  <a:srgbClr val="58595B"/>
                </a:solidFill>
                <a:latin typeface="Open Sans Light" panose="020B0606030504020204" pitchFamily="34" charset="0"/>
                <a:ea typeface="Open Sans Light" panose="020B0606030504020204" pitchFamily="34" charset="0"/>
                <a:cs typeface="Open Sans Light" panose="020B0606030504020204" pitchFamily="34" charset="0"/>
              </a:rPr>
              <a:t>Coverage questions</a:t>
            </a:r>
          </a:p>
          <a:p>
            <a:pPr marL="342900" marR="0" lvl="0" indent="-342900">
              <a:spcBef>
                <a:spcPts val="0"/>
              </a:spcBef>
              <a:spcAft>
                <a:spcPts val="1200"/>
              </a:spcAft>
              <a:buFont typeface="Symbol" pitchFamily="2" charset="2"/>
              <a:buChar char=""/>
            </a:pPr>
            <a:r>
              <a:rPr lang="en-US" sz="1100" dirty="0">
                <a:solidFill>
                  <a:srgbClr val="58595B"/>
                </a:solidFill>
                <a:latin typeface="Open Sans Light" panose="020B0606030504020204" pitchFamily="34" charset="0"/>
                <a:ea typeface="Open Sans Light" panose="020B0606030504020204" pitchFamily="34" charset="0"/>
                <a:cs typeface="Open Sans Light" panose="020B0606030504020204" pitchFamily="34" charset="0"/>
              </a:rPr>
              <a:t>Plan comparisons</a:t>
            </a:r>
          </a:p>
          <a:p>
            <a:pPr marL="342900" marR="0" lvl="0" indent="-342900">
              <a:spcBef>
                <a:spcPts val="0"/>
              </a:spcBef>
              <a:spcAft>
                <a:spcPts val="1200"/>
              </a:spcAft>
              <a:buFont typeface="Symbol" pitchFamily="2" charset="2"/>
              <a:buChar char=""/>
            </a:pPr>
            <a:r>
              <a:rPr lang="en-US" sz="1100" dirty="0">
                <a:solidFill>
                  <a:srgbClr val="58595B"/>
                </a:solidFill>
                <a:latin typeface="Open Sans Light" panose="020B0606030504020204" pitchFamily="34" charset="0"/>
                <a:ea typeface="Open Sans Light" panose="020B0606030504020204" pitchFamily="34" charset="0"/>
                <a:cs typeface="Open Sans Light" panose="020B0606030504020204" pitchFamily="34" charset="0"/>
              </a:rPr>
              <a:t>Enrollment deadlines</a:t>
            </a:r>
          </a:p>
          <a:p>
            <a:pPr marL="342900" marR="0" lvl="0" indent="-342900">
              <a:spcBef>
                <a:spcPts val="0"/>
              </a:spcBef>
              <a:spcAft>
                <a:spcPts val="1200"/>
              </a:spcAft>
              <a:buFont typeface="Symbol" pitchFamily="2" charset="2"/>
              <a:buChar char=""/>
            </a:pPr>
            <a:r>
              <a:rPr lang="en-US" sz="1100" dirty="0">
                <a:solidFill>
                  <a:srgbClr val="58595B"/>
                </a:solidFill>
                <a:latin typeface="Open Sans Light" panose="020B0606030504020204" pitchFamily="34" charset="0"/>
                <a:ea typeface="Open Sans Light" panose="020B0606030504020204" pitchFamily="34" charset="0"/>
                <a:cs typeface="Open Sans Light" panose="020B0606030504020204" pitchFamily="34" charset="0"/>
              </a:rPr>
              <a:t>Dependent coverage</a:t>
            </a:r>
          </a:p>
          <a:p>
            <a:pPr marL="342900" marR="0" lvl="0" indent="-342900">
              <a:spcBef>
                <a:spcPts val="0"/>
              </a:spcBef>
              <a:spcAft>
                <a:spcPts val="1200"/>
              </a:spcAft>
              <a:buFont typeface="Symbol" pitchFamily="2" charset="2"/>
              <a:buChar char=""/>
            </a:pPr>
            <a:r>
              <a:rPr lang="en-US" sz="1100" dirty="0">
                <a:solidFill>
                  <a:srgbClr val="58595B"/>
                </a:solidFill>
                <a:latin typeface="Open Sans Light" panose="020B0606030504020204" pitchFamily="34" charset="0"/>
                <a:ea typeface="Open Sans Light" panose="020B0606030504020204" pitchFamily="34" charset="0"/>
                <a:cs typeface="Open Sans Light" panose="020B0606030504020204" pitchFamily="34" charset="0"/>
              </a:rPr>
              <a:t>ID cards</a:t>
            </a:r>
          </a:p>
          <a:p>
            <a:pPr marL="342900" marR="0" lvl="0" indent="-342900">
              <a:spcBef>
                <a:spcPts val="0"/>
              </a:spcBef>
              <a:spcAft>
                <a:spcPts val="1200"/>
              </a:spcAft>
              <a:buFont typeface="Symbol" pitchFamily="2" charset="2"/>
              <a:buChar char=""/>
            </a:pPr>
            <a:r>
              <a:rPr lang="en-US" sz="1100" dirty="0">
                <a:solidFill>
                  <a:srgbClr val="58595B"/>
                </a:solidFill>
                <a:latin typeface="Open Sans Light" panose="020B0606030504020204" pitchFamily="34" charset="0"/>
                <a:ea typeface="Open Sans Light" panose="020B0606030504020204" pitchFamily="34" charset="0"/>
                <a:cs typeface="Open Sans Light" panose="020B0606030504020204" pitchFamily="34" charset="0"/>
              </a:rPr>
              <a:t>And many more!  </a:t>
            </a:r>
          </a:p>
          <a:p>
            <a:pPr marL="0" indent="0">
              <a:lnSpc>
                <a:spcPct val="100000"/>
              </a:lnSpc>
              <a:spcBef>
                <a:spcPts val="0"/>
              </a:spcBef>
              <a:buNone/>
            </a:pPr>
            <a:r>
              <a:rPr lang="en-US" sz="1100" dirty="0">
                <a:solidFill>
                  <a:srgbClr val="58595B"/>
                </a:solidFill>
                <a:latin typeface="Open Sans Light" panose="020B0606030504020204" pitchFamily="34" charset="0"/>
                <a:ea typeface="Open Sans Light" panose="020B0606030504020204" pitchFamily="34" charset="0"/>
                <a:cs typeface="Open Sans Light" panose="020B0606030504020204" pitchFamily="34" charset="0"/>
              </a:rPr>
              <a:t> </a:t>
            </a:r>
          </a:p>
        </p:txBody>
      </p:sp>
      <p:sp>
        <p:nvSpPr>
          <p:cNvPr id="35" name="TextBox 34">
            <a:extLst>
              <a:ext uri="{FF2B5EF4-FFF2-40B4-BE49-F238E27FC236}">
                <a16:creationId xmlns:a16="http://schemas.microsoft.com/office/drawing/2014/main" id="{441CEED3-761E-2F49-83BD-D2CD2F38C947}"/>
              </a:ext>
            </a:extLst>
          </p:cNvPr>
          <p:cNvSpPr txBox="1"/>
          <p:nvPr/>
        </p:nvSpPr>
        <p:spPr>
          <a:xfrm>
            <a:off x="330427" y="9278343"/>
            <a:ext cx="3027781" cy="415498"/>
          </a:xfrm>
          <a:prstGeom prst="rect">
            <a:avLst/>
          </a:prstGeom>
          <a:noFill/>
        </p:spPr>
        <p:txBody>
          <a:bodyPr wrap="square" rtlCol="0">
            <a:spAutoFit/>
          </a:bodyPr>
          <a:lstStyle/>
          <a:p>
            <a:r>
              <a:rPr lang="en-US" sz="1200" b="1" dirty="0" err="1">
                <a:solidFill>
                  <a:srgbClr val="2D95BF"/>
                </a:solidFill>
                <a:latin typeface="Open Sans Extrabold" panose="020B0606030504020204" pitchFamily="34" charset="0"/>
                <a:ea typeface="Open Sans Extrabold" panose="020B0606030504020204" pitchFamily="34" charset="0"/>
                <a:cs typeface="Open Sans Extrabold" panose="020B0606030504020204" pitchFamily="34" charset="0"/>
              </a:rPr>
              <a:t>www.benefitsolver.com</a:t>
            </a:r>
            <a:endParaRPr lang="en-US" sz="1200" b="1" dirty="0">
              <a:solidFill>
                <a:srgbClr val="2D95BF"/>
              </a:solidFill>
              <a:latin typeface="Open Sans Extrabold" panose="020B0606030504020204" pitchFamily="34" charset="0"/>
              <a:ea typeface="Open Sans Extrabold" panose="020B0606030504020204" pitchFamily="34" charset="0"/>
              <a:cs typeface="Open Sans Extrabold" panose="020B0606030504020204" pitchFamily="34" charset="0"/>
            </a:endParaRPr>
          </a:p>
          <a:p>
            <a:r>
              <a:rPr lang="en-US" sz="900" b="1" dirty="0">
                <a:solidFill>
                  <a:srgbClr val="2D95BF"/>
                </a:solidFill>
                <a:latin typeface="Open Sans Extrabold" panose="020B0606030504020204" pitchFamily="34" charset="0"/>
                <a:ea typeface="Open Sans Extrabold" panose="020B0606030504020204" pitchFamily="34" charset="0"/>
                <a:cs typeface="Open Sans Extrabold" panose="020B0606030504020204" pitchFamily="34" charset="0"/>
              </a:rPr>
              <a:t>Company Key: XXXXXXXXX</a:t>
            </a:r>
          </a:p>
        </p:txBody>
      </p:sp>
      <p:sp>
        <p:nvSpPr>
          <p:cNvPr id="52" name="TextBox 51">
            <a:extLst>
              <a:ext uri="{FF2B5EF4-FFF2-40B4-BE49-F238E27FC236}">
                <a16:creationId xmlns:a16="http://schemas.microsoft.com/office/drawing/2014/main" id="{C923EEDD-AE8E-D047-9680-F7650F2B830E}"/>
              </a:ext>
            </a:extLst>
          </p:cNvPr>
          <p:cNvSpPr txBox="1"/>
          <p:nvPr/>
        </p:nvSpPr>
        <p:spPr>
          <a:xfrm>
            <a:off x="4414193" y="8816678"/>
            <a:ext cx="3057157" cy="923330"/>
          </a:xfrm>
          <a:prstGeom prst="rect">
            <a:avLst/>
          </a:prstGeom>
          <a:noFill/>
          <a:ln w="12700">
            <a:solidFill>
              <a:schemeClr val="bg1">
                <a:lumMod val="85000"/>
              </a:schemeClr>
            </a:solidFill>
            <a:prstDash val="sysDash"/>
          </a:ln>
        </p:spPr>
        <p:txBody>
          <a:bodyPr wrap="square" rtlCol="0">
            <a:spAutoFit/>
          </a:bodyPr>
          <a:lstStyle/>
          <a:p>
            <a:pPr algn="ctr"/>
            <a:endParaRPr lang="en-US" dirty="0">
              <a:solidFill>
                <a:schemeClr val="bg1">
                  <a:lumMod val="65000"/>
                </a:schemeClr>
              </a:solidFill>
              <a:latin typeface="Arial" panose="020B0604020202020204" pitchFamily="34" charset="0"/>
              <a:cs typeface="Arial" panose="020B0604020202020204" pitchFamily="34" charset="0"/>
            </a:endParaRPr>
          </a:p>
          <a:p>
            <a:pPr algn="ctr"/>
            <a:r>
              <a:rPr lang="en-US" dirty="0">
                <a:solidFill>
                  <a:schemeClr val="bg1">
                    <a:lumMod val="65000"/>
                  </a:schemeClr>
                </a:solidFill>
                <a:latin typeface="Arial" panose="020B0604020202020204" pitchFamily="34" charset="0"/>
                <a:cs typeface="Arial" panose="020B0604020202020204" pitchFamily="34" charset="0"/>
              </a:rPr>
              <a:t>Your Logo Here</a:t>
            </a:r>
          </a:p>
          <a:p>
            <a:pPr algn="ctr"/>
            <a:endParaRPr lang="en-US" dirty="0">
              <a:solidFill>
                <a:schemeClr val="bg1">
                  <a:lumMod val="65000"/>
                </a:schemeClr>
              </a:solidFill>
              <a:latin typeface="Arial" panose="020B0604020202020204" pitchFamily="34" charset="0"/>
              <a:cs typeface="Arial" panose="020B0604020202020204" pitchFamily="34" charset="0"/>
            </a:endParaRPr>
          </a:p>
        </p:txBody>
      </p:sp>
      <p:pic>
        <p:nvPicPr>
          <p:cNvPr id="5" name="Picture 4" descr="A screenshot of a phone&#10;&#10;Description automatically generated">
            <a:extLst>
              <a:ext uri="{FF2B5EF4-FFF2-40B4-BE49-F238E27FC236}">
                <a16:creationId xmlns:a16="http://schemas.microsoft.com/office/drawing/2014/main" id="{BEF3C80A-FFB1-5DA3-A2A6-00563D47C2E1}"/>
              </a:ext>
            </a:extLst>
          </p:cNvPr>
          <p:cNvPicPr>
            <a:picLocks noChangeAspect="1"/>
          </p:cNvPicPr>
          <p:nvPr/>
        </p:nvPicPr>
        <p:blipFill>
          <a:blip r:embed="rId2"/>
          <a:stretch>
            <a:fillRect/>
          </a:stretch>
        </p:blipFill>
        <p:spPr>
          <a:xfrm>
            <a:off x="13965011" y="6650414"/>
            <a:ext cx="1082262" cy="2220024"/>
          </a:xfrm>
          <a:prstGeom prst="rect">
            <a:avLst/>
          </a:prstGeom>
        </p:spPr>
      </p:pic>
      <p:pic>
        <p:nvPicPr>
          <p:cNvPr id="6" name="Picture 5">
            <a:extLst>
              <a:ext uri="{FF2B5EF4-FFF2-40B4-BE49-F238E27FC236}">
                <a16:creationId xmlns:a16="http://schemas.microsoft.com/office/drawing/2014/main" id="{BF95E533-C9B3-B984-39FC-B8D6BC773972}"/>
              </a:ext>
            </a:extLst>
          </p:cNvPr>
          <p:cNvPicPr>
            <a:picLocks noChangeAspect="1"/>
          </p:cNvPicPr>
          <p:nvPr/>
        </p:nvPicPr>
        <p:blipFill rotWithShape="1">
          <a:blip r:embed="rId3"/>
          <a:srcRect l="2875" t="8983" r="6306" b="18742"/>
          <a:stretch/>
        </p:blipFill>
        <p:spPr>
          <a:xfrm>
            <a:off x="12083606" y="6643374"/>
            <a:ext cx="1432887" cy="458069"/>
          </a:xfrm>
          <a:prstGeom prst="rect">
            <a:avLst/>
          </a:prstGeom>
          <a:ln w="9525">
            <a:solidFill>
              <a:schemeClr val="tx1">
                <a:lumMod val="50000"/>
                <a:lumOff val="50000"/>
              </a:schemeClr>
            </a:solidFill>
          </a:ln>
        </p:spPr>
      </p:pic>
      <p:sp>
        <p:nvSpPr>
          <p:cNvPr id="10" name="TextBox 9">
            <a:extLst>
              <a:ext uri="{FF2B5EF4-FFF2-40B4-BE49-F238E27FC236}">
                <a16:creationId xmlns:a16="http://schemas.microsoft.com/office/drawing/2014/main" id="{D2ADB777-C410-A0A6-D2CF-E07FC37F81D8}"/>
              </a:ext>
            </a:extLst>
          </p:cNvPr>
          <p:cNvSpPr txBox="1"/>
          <p:nvPr/>
        </p:nvSpPr>
        <p:spPr>
          <a:xfrm>
            <a:off x="7840429" y="8918216"/>
            <a:ext cx="5416486" cy="1245982"/>
          </a:xfrm>
          <a:prstGeom prst="rect">
            <a:avLst/>
          </a:prstGeom>
          <a:noFill/>
        </p:spPr>
        <p:txBody>
          <a:bodyPr wrap="square" rtlCol="0">
            <a:spAutoFit/>
          </a:bodyPr>
          <a:lstStyle/>
          <a:p>
            <a:pPr defTabSz="777240">
              <a:lnSpc>
                <a:spcPct val="90000"/>
              </a:lnSpc>
              <a:spcBef>
                <a:spcPts val="800"/>
              </a:spcBef>
            </a:pPr>
            <a:r>
              <a:rPr lang="en-US" sz="1200" dirty="0">
                <a:solidFill>
                  <a:srgbClr val="1D3557"/>
                </a:solidFill>
                <a:latin typeface="Museo Sans 500" panose="02000000000000000000" pitchFamily="2" charset="77"/>
                <a:ea typeface="Open Sans Light" panose="020B0606030504020204" pitchFamily="34" charset="0"/>
                <a:cs typeface="Open Sans Light" panose="020B0606030504020204" pitchFamily="34" charset="0"/>
              </a:rPr>
              <a:t>QUESTIONS?</a:t>
            </a:r>
          </a:p>
          <a:p>
            <a:pPr>
              <a:spcBef>
                <a:spcPts val="800"/>
              </a:spcBef>
              <a:spcAft>
                <a:spcPts val="600"/>
              </a:spcAft>
            </a:pPr>
            <a:r>
              <a:rPr lang="en-US" sz="1050" dirty="0">
                <a:solidFill>
                  <a:srgbClr val="1D3557"/>
                </a:solidFill>
                <a:latin typeface="Museo Sans 300" panose="02000000000000000000" pitchFamily="2" charset="77"/>
                <a:ea typeface="Open Sans Light" panose="020B0606030504020204" pitchFamily="34" charset="0"/>
                <a:cs typeface="Open Sans Light" panose="020B0606030504020204" pitchFamily="34" charset="0"/>
              </a:rPr>
              <a:t>Sofia will be by your side when you enroll, and she will provide important documents. She can answer many of your questions 24/7 in over 20 languages. Find her on the </a:t>
            </a:r>
            <a:r>
              <a:rPr lang="en-US" sz="1050" b="1" dirty="0" err="1">
                <a:solidFill>
                  <a:srgbClr val="1D3557"/>
                </a:solidFill>
                <a:latin typeface="Museo Sans 700" panose="02000000000000000000" pitchFamily="2" charset="77"/>
                <a:ea typeface="Open Sans Extrabold" panose="020B0606030504020204" pitchFamily="34" charset="0"/>
                <a:cs typeface="Open Sans Extrabold" panose="020B0606030504020204" pitchFamily="34" charset="0"/>
              </a:rPr>
              <a:t>mynjbenefitshub</a:t>
            </a:r>
            <a:r>
              <a:rPr lang="en-US" sz="1050" dirty="0">
                <a:solidFill>
                  <a:srgbClr val="1D3557"/>
                </a:solidFill>
                <a:latin typeface="Museo Sans 300" panose="02000000000000000000" pitchFamily="2" charset="77"/>
                <a:ea typeface="Open Sans Light" panose="020B0606030504020204" pitchFamily="34" charset="0"/>
                <a:cs typeface="Open Sans Light" panose="020B0606030504020204" pitchFamily="34" charset="0"/>
              </a:rPr>
              <a:t> and on the </a:t>
            </a:r>
            <a:r>
              <a:rPr lang="en-US" sz="1050" b="1" dirty="0" err="1">
                <a:solidFill>
                  <a:srgbClr val="1D3557"/>
                </a:solidFill>
                <a:latin typeface="Museo Sans 700" panose="02000000000000000000" pitchFamily="2" charset="77"/>
                <a:ea typeface="Open Sans Extrabold" panose="020B0606030504020204" pitchFamily="34" charset="0"/>
                <a:cs typeface="Open Sans Extrabold" panose="020B0606030504020204" pitchFamily="34" charset="0"/>
              </a:rPr>
              <a:t>MyChoice</a:t>
            </a:r>
            <a:r>
              <a:rPr lang="en-US" sz="1050" b="1" dirty="0">
                <a:solidFill>
                  <a:srgbClr val="1D3557"/>
                </a:solidFill>
                <a:latin typeface="Museo Sans 700" panose="02000000000000000000" pitchFamily="2" charset="77"/>
                <a:ea typeface="Open Sans Extrabold" panose="020B0606030504020204" pitchFamily="34" charset="0"/>
                <a:cs typeface="Open Sans Extrabold" panose="020B0606030504020204" pitchFamily="34" charset="0"/>
              </a:rPr>
              <a:t> benefits app</a:t>
            </a:r>
            <a:r>
              <a:rPr lang="en-US" sz="1050" dirty="0">
                <a:solidFill>
                  <a:srgbClr val="1D3557"/>
                </a:solidFill>
                <a:latin typeface="Museo Sans 300" panose="02000000000000000000" pitchFamily="2" charset="77"/>
                <a:ea typeface="Open Sans Light" panose="020B0606030504020204" pitchFamily="34" charset="0"/>
                <a:cs typeface="Open Sans Light" panose="020B0606030504020204" pitchFamily="34" charset="0"/>
              </a:rPr>
              <a:t>.</a:t>
            </a:r>
          </a:p>
          <a:p>
            <a:r>
              <a:rPr lang="en-US" sz="1050" dirty="0">
                <a:solidFill>
                  <a:srgbClr val="1D3557"/>
                </a:solidFill>
                <a:latin typeface="Museo Sans 300" panose="02000000000000000000" pitchFamily="2" charset="77"/>
                <a:ea typeface="Open Sans Light" panose="020B0606030504020204" pitchFamily="34" charset="0"/>
                <a:cs typeface="Open Sans Light" panose="020B0606030504020204" pitchFamily="34" charset="0"/>
              </a:rPr>
              <a:t>If she can’t answer your question, contact your local Human Resources Department, Benefits Administrator, or your Certifying Officer for additional assistance. </a:t>
            </a:r>
          </a:p>
        </p:txBody>
      </p:sp>
      <p:pic>
        <p:nvPicPr>
          <p:cNvPr id="11" name="Picture 10">
            <a:extLst>
              <a:ext uri="{FF2B5EF4-FFF2-40B4-BE49-F238E27FC236}">
                <a16:creationId xmlns:a16="http://schemas.microsoft.com/office/drawing/2014/main" id="{B230077E-8EC5-1D8A-4E19-7E372456976F}"/>
              </a:ext>
            </a:extLst>
          </p:cNvPr>
          <p:cNvPicPr>
            <a:picLocks noChangeAspect="1"/>
          </p:cNvPicPr>
          <p:nvPr/>
        </p:nvPicPr>
        <p:blipFill>
          <a:blip r:embed="rId4"/>
          <a:stretch>
            <a:fillRect/>
          </a:stretch>
        </p:blipFill>
        <p:spPr>
          <a:xfrm>
            <a:off x="14047174" y="9175089"/>
            <a:ext cx="989109" cy="989109"/>
          </a:xfrm>
          <a:prstGeom prst="rect">
            <a:avLst/>
          </a:prstGeom>
        </p:spPr>
      </p:pic>
      <p:pic>
        <p:nvPicPr>
          <p:cNvPr id="12" name="Picture 11" descr="A blue text on a black background&#10;&#10;Description automatically generated">
            <a:extLst>
              <a:ext uri="{FF2B5EF4-FFF2-40B4-BE49-F238E27FC236}">
                <a16:creationId xmlns:a16="http://schemas.microsoft.com/office/drawing/2014/main" id="{D02754ED-BD6F-45C0-076A-1F120BEA8E22}"/>
              </a:ext>
            </a:extLst>
          </p:cNvPr>
          <p:cNvPicPr>
            <a:picLocks noChangeAspect="1"/>
          </p:cNvPicPr>
          <p:nvPr/>
        </p:nvPicPr>
        <p:blipFill>
          <a:blip r:embed="rId5"/>
          <a:stretch>
            <a:fillRect/>
          </a:stretch>
        </p:blipFill>
        <p:spPr>
          <a:xfrm>
            <a:off x="13294492" y="9191459"/>
            <a:ext cx="1172703" cy="879528"/>
          </a:xfrm>
          <a:prstGeom prst="rect">
            <a:avLst/>
          </a:prstGeom>
        </p:spPr>
      </p:pic>
      <p:sp>
        <p:nvSpPr>
          <p:cNvPr id="13" name="TextBox 12">
            <a:extLst>
              <a:ext uri="{FF2B5EF4-FFF2-40B4-BE49-F238E27FC236}">
                <a16:creationId xmlns:a16="http://schemas.microsoft.com/office/drawing/2014/main" id="{6C1B319E-EF4E-C2A5-BB5B-E9A4DDB9C45C}"/>
              </a:ext>
            </a:extLst>
          </p:cNvPr>
          <p:cNvSpPr txBox="1"/>
          <p:nvPr/>
        </p:nvSpPr>
        <p:spPr>
          <a:xfrm>
            <a:off x="7829189" y="6332754"/>
            <a:ext cx="4772534" cy="236218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800"/>
              </a:spcBef>
              <a:spcAft>
                <a:spcPts val="600"/>
              </a:spcAft>
              <a:buClrTx/>
              <a:buSzTx/>
              <a:buFontTx/>
              <a:buNone/>
              <a:tabLst/>
              <a:defRPr/>
            </a:pPr>
            <a:r>
              <a:rPr kumimoji="0" lang="en-US" sz="1200" b="0" i="0" u="none" strike="noStrike" kern="1200" cap="none" spc="0" normalizeH="0" baseline="0" noProof="0" dirty="0">
                <a:ln>
                  <a:noFill/>
                </a:ln>
                <a:solidFill>
                  <a:srgbClr val="1D3557"/>
                </a:solidFill>
                <a:effectLst/>
                <a:uLnTx/>
                <a:uFillTx/>
                <a:latin typeface="Museo Sans 500" panose="02000000000000000000" pitchFamily="2" charset="77"/>
                <a:ea typeface="Open Sans Semibold" panose="020B0706030804020204" pitchFamily="34" charset="0"/>
                <a:cs typeface="Arial" panose="020B0604020202020204" pitchFamily="34" charset="0"/>
              </a:rPr>
              <a:t>AF</a:t>
            </a:r>
            <a:r>
              <a:rPr kumimoji="0" lang="en-US" sz="1200" b="0" i="0" u="none" strike="noStrike" kern="1200" cap="none" spc="0" normalizeH="0" baseline="0" noProof="0" dirty="0">
                <a:ln>
                  <a:noFill/>
                </a:ln>
                <a:solidFill>
                  <a:srgbClr val="1D3557"/>
                </a:solidFill>
                <a:effectLst/>
                <a:uLnTx/>
                <a:uFillTx/>
                <a:latin typeface="Museo Sans 500" panose="02000000000000000000" pitchFamily="2" charset="77"/>
                <a:ea typeface="Open Sans Semibold" panose="020B0606030504020204" pitchFamily="34" charset="0"/>
                <a:cs typeface="Open Sans Semibold" panose="020B0606030504020204" pitchFamily="34" charset="0"/>
              </a:rPr>
              <a:t>TER YOU ENROLL</a:t>
            </a:r>
          </a:p>
          <a:p>
            <a:pPr marL="228600" marR="0" lvl="0" indent="-228600" algn="l" defTabSz="457200" rtl="0" eaLnBrk="1" fontAlgn="auto" latinLnBrk="0" hangingPunct="1">
              <a:lnSpc>
                <a:spcPct val="100000"/>
              </a:lnSpc>
              <a:spcAft>
                <a:spcPts val="600"/>
              </a:spcAft>
              <a:buClrTx/>
              <a:buSzTx/>
              <a:buFont typeface="Arial" panose="020B0604020202020204" pitchFamily="34" charset="0"/>
              <a:buAutoNum type="arabicPeriod"/>
              <a:tabLst/>
              <a:defRPr/>
            </a:pPr>
            <a:r>
              <a:rPr kumimoji="0" lang="en-US" sz="1050" b="0" i="0" u="none" strike="noStrike" kern="1200" cap="none" spc="0" normalizeH="0" baseline="0" noProof="0" dirty="0">
                <a:ln>
                  <a:noFill/>
                </a:ln>
                <a:solidFill>
                  <a:srgbClr val="1D3557"/>
                </a:solidFill>
                <a:effectLst/>
                <a:uLnTx/>
                <a:uFillTx/>
                <a:latin typeface="Museo Sans 300" panose="02000000000000000000" pitchFamily="2" charset="77"/>
                <a:ea typeface="Open Sans Light" panose="020B0606030504020204" pitchFamily="34" charset="0"/>
                <a:cs typeface="Open Sans Light" panose="020B0606030504020204" pitchFamily="34" charset="0"/>
              </a:rPr>
              <a:t>Check your </a:t>
            </a:r>
            <a:r>
              <a:rPr kumimoji="0" lang="en-US" sz="1050" b="1" i="0" u="none" strike="noStrike" kern="1200" cap="none" spc="0" normalizeH="0" baseline="0" noProof="0" dirty="0">
                <a:ln>
                  <a:noFill/>
                </a:ln>
                <a:solidFill>
                  <a:srgbClr val="1D3557"/>
                </a:solidFill>
                <a:effectLst/>
                <a:uLnTx/>
                <a:uFillTx/>
                <a:latin typeface="Museo Sans 700" panose="02000000000000000000" pitchFamily="2" charset="77"/>
                <a:ea typeface="Open Sans Extrabold" panose="020B0606030504020204" pitchFamily="34" charset="0"/>
                <a:cs typeface="Open Sans Extrabold" panose="020B0606030504020204" pitchFamily="34" charset="0"/>
              </a:rPr>
              <a:t>Important Reminders </a:t>
            </a:r>
            <a:r>
              <a:rPr kumimoji="0" lang="en-US" sz="1050" b="0" i="0" u="none" strike="noStrike" kern="1200" cap="none" spc="0" normalizeH="0" baseline="0" noProof="0" dirty="0">
                <a:ln>
                  <a:noFill/>
                </a:ln>
                <a:solidFill>
                  <a:srgbClr val="1D3557"/>
                </a:solidFill>
                <a:effectLst/>
                <a:uLnTx/>
                <a:uFillTx/>
                <a:latin typeface="Museo Sans 300" panose="02000000000000000000" pitchFamily="2" charset="77"/>
                <a:ea typeface="Open Sans Light" panose="020B0606030504020204" pitchFamily="34" charset="0"/>
                <a:cs typeface="Open Sans Light" panose="020B0606030504020204" pitchFamily="34" charset="0"/>
              </a:rPr>
              <a:t>for actions needed to </a:t>
            </a:r>
            <a:br>
              <a:rPr kumimoji="0" lang="en-US" sz="1050" b="0" i="0" u="none" strike="noStrike" kern="1200" cap="none" spc="0" normalizeH="0" baseline="0" noProof="0" dirty="0">
                <a:ln>
                  <a:noFill/>
                </a:ln>
                <a:solidFill>
                  <a:srgbClr val="1D3557"/>
                </a:solidFill>
                <a:effectLst/>
                <a:uLnTx/>
                <a:uFillTx/>
                <a:latin typeface="Museo Sans 300" panose="02000000000000000000" pitchFamily="2" charset="77"/>
                <a:ea typeface="Open Sans Light" panose="020B0606030504020204" pitchFamily="34" charset="0"/>
                <a:cs typeface="Open Sans Light" panose="020B0606030504020204" pitchFamily="34" charset="0"/>
              </a:rPr>
            </a:br>
            <a:r>
              <a:rPr kumimoji="0" lang="en-US" sz="1050" b="0" i="0" u="none" strike="noStrike" kern="1200" cap="none" spc="0" normalizeH="0" baseline="0" noProof="0" dirty="0">
                <a:ln>
                  <a:noFill/>
                </a:ln>
                <a:solidFill>
                  <a:srgbClr val="1D3557"/>
                </a:solidFill>
                <a:effectLst/>
                <a:uLnTx/>
                <a:uFillTx/>
                <a:latin typeface="Museo Sans 300" panose="02000000000000000000" pitchFamily="2" charset="77"/>
                <a:ea typeface="Open Sans Light" panose="020B0606030504020204" pitchFamily="34" charset="0"/>
                <a:cs typeface="Open Sans Light" panose="020B0606030504020204" pitchFamily="34" charset="0"/>
              </a:rPr>
              <a:t>complete your enrollment. Find helpful information on the </a:t>
            </a:r>
            <a:br>
              <a:rPr kumimoji="0" lang="en-US" sz="1050" b="0" i="0" u="none" strike="noStrike" kern="1200" cap="none" spc="0" normalizeH="0" baseline="0" noProof="0" dirty="0">
                <a:ln>
                  <a:noFill/>
                </a:ln>
                <a:solidFill>
                  <a:srgbClr val="1D3557"/>
                </a:solidFill>
                <a:effectLst/>
                <a:uLnTx/>
                <a:uFillTx/>
                <a:latin typeface="Museo Sans 300" panose="02000000000000000000" pitchFamily="2" charset="77"/>
                <a:ea typeface="Open Sans Light" panose="020B0606030504020204" pitchFamily="34" charset="0"/>
                <a:cs typeface="Open Sans Light" panose="020B0606030504020204" pitchFamily="34" charset="0"/>
              </a:rPr>
            </a:br>
            <a:r>
              <a:rPr kumimoji="0" lang="en-US" sz="1050" b="1" i="0" u="none" strike="noStrike" kern="1200" cap="none" spc="0" normalizeH="0" baseline="0" noProof="0" dirty="0">
                <a:ln>
                  <a:noFill/>
                </a:ln>
                <a:solidFill>
                  <a:srgbClr val="1D3557"/>
                </a:solidFill>
                <a:effectLst/>
                <a:uLnTx/>
                <a:uFillTx/>
                <a:latin typeface="Museo Sans 700" panose="02000000000000000000" pitchFamily="2" charset="77"/>
                <a:ea typeface="Open Sans Extrabold" panose="020B0606030504020204" pitchFamily="34" charset="0"/>
                <a:cs typeface="Open Sans Extrabold" panose="020B0606030504020204" pitchFamily="34" charset="0"/>
              </a:rPr>
              <a:t>I Want To… Learn About </a:t>
            </a:r>
            <a:r>
              <a:rPr kumimoji="0" lang="en-US" sz="1050" b="0" i="0" u="none" strike="noStrike" kern="1200" cap="none" spc="0" normalizeH="0" baseline="0" noProof="0" dirty="0">
                <a:ln>
                  <a:noFill/>
                </a:ln>
                <a:solidFill>
                  <a:srgbClr val="1D3557"/>
                </a:solidFill>
                <a:effectLst/>
                <a:uLnTx/>
                <a:uFillTx/>
                <a:latin typeface="Museo Sans 300" panose="02000000000000000000" pitchFamily="2" charset="77"/>
                <a:ea typeface="Open Sans Light" panose="020B0606030504020204" pitchFamily="34" charset="0"/>
                <a:cs typeface="Open Sans Light" panose="020B0606030504020204" pitchFamily="34" charset="0"/>
              </a:rPr>
              <a:t>&gt;</a:t>
            </a:r>
            <a:r>
              <a:rPr kumimoji="0" lang="en-US" sz="1050" b="1" i="0" u="none" strike="noStrike" kern="1200" cap="none" spc="0" normalizeH="0" baseline="0" noProof="0" dirty="0">
                <a:ln>
                  <a:noFill/>
                </a:ln>
                <a:solidFill>
                  <a:srgbClr val="1D3557"/>
                </a:solidFill>
                <a:effectLst/>
                <a:uLnTx/>
                <a:uFillTx/>
                <a:latin typeface="Museo Sans 700" panose="02000000000000000000" pitchFamily="2" charset="77"/>
                <a:ea typeface="Open Sans Extrabold" panose="020B0606030504020204" pitchFamily="34" charset="0"/>
                <a:cs typeface="Open Sans Extrabold" panose="020B0606030504020204" pitchFamily="34" charset="0"/>
              </a:rPr>
              <a:t> Dependent Verification</a:t>
            </a:r>
            <a:r>
              <a:rPr kumimoji="0" lang="en-US" sz="1050" b="0" i="0" u="none" strike="noStrike" kern="1200" cap="none" spc="0" normalizeH="0" baseline="0" noProof="0" dirty="0">
                <a:ln>
                  <a:noFill/>
                </a:ln>
                <a:solidFill>
                  <a:srgbClr val="1D3557"/>
                </a:solidFill>
                <a:effectLst/>
                <a:uLnTx/>
                <a:uFillTx/>
                <a:latin typeface="Museo Sans 300" panose="02000000000000000000" pitchFamily="2" charset="77"/>
                <a:ea typeface="Open Sans Light" panose="020B0606030504020204" pitchFamily="34" charset="0"/>
                <a:cs typeface="Open Sans Light" panose="020B0606030504020204" pitchFamily="34" charset="0"/>
              </a:rPr>
              <a:t> page.</a:t>
            </a:r>
          </a:p>
          <a:p>
            <a:pPr marL="228600" marR="0" lvl="0" indent="-228600" algn="l" defTabSz="457200" rtl="0" eaLnBrk="1" fontAlgn="auto" latinLnBrk="0" hangingPunct="1">
              <a:lnSpc>
                <a:spcPct val="100000"/>
              </a:lnSpc>
              <a:spcAft>
                <a:spcPts val="600"/>
              </a:spcAft>
              <a:buClrTx/>
              <a:buSzTx/>
              <a:buFontTx/>
              <a:buAutoNum type="arabicPeriod"/>
              <a:tabLst/>
              <a:defRPr/>
            </a:pPr>
            <a:r>
              <a:rPr kumimoji="0" lang="en-US" sz="1050" b="0" i="0" u="none" strike="noStrike" kern="1200" cap="none" spc="0" normalizeH="0" baseline="0" noProof="0" dirty="0">
                <a:ln>
                  <a:noFill/>
                </a:ln>
                <a:solidFill>
                  <a:srgbClr val="1D3557"/>
                </a:solidFill>
                <a:effectLst/>
                <a:uLnTx/>
                <a:uFillTx/>
                <a:latin typeface="Museo Sans 300" panose="02000000000000000000" pitchFamily="2" charset="77"/>
                <a:ea typeface="Open Sans Light" panose="020B0606030504020204" pitchFamily="34" charset="0"/>
                <a:cs typeface="Open Sans Light" panose="020B0606030504020204" pitchFamily="34" charset="0"/>
              </a:rPr>
              <a:t>Review your </a:t>
            </a:r>
            <a:r>
              <a:rPr kumimoji="0" lang="en-US" sz="1050" b="1" i="0" u="none" strike="noStrike" kern="1200" cap="none" spc="0" normalizeH="0" baseline="0" noProof="0" dirty="0">
                <a:ln>
                  <a:noFill/>
                </a:ln>
                <a:solidFill>
                  <a:srgbClr val="1D3557"/>
                </a:solidFill>
                <a:effectLst/>
                <a:uLnTx/>
                <a:uFillTx/>
                <a:latin typeface="Museo Sans 700" panose="02000000000000000000" pitchFamily="2" charset="77"/>
                <a:ea typeface="Open Sans Extrabold" panose="020B0606030504020204" pitchFamily="34" charset="0"/>
                <a:cs typeface="Open Sans Extrabold" panose="020B0606030504020204" pitchFamily="34" charset="0"/>
              </a:rPr>
              <a:t>Benefit Summary </a:t>
            </a:r>
            <a:r>
              <a:rPr kumimoji="0" lang="en-US" sz="1050" b="0" i="0" u="none" strike="noStrike" kern="1200" cap="none" spc="0" normalizeH="0" baseline="0" noProof="0" dirty="0">
                <a:ln>
                  <a:noFill/>
                </a:ln>
                <a:solidFill>
                  <a:srgbClr val="1D3557"/>
                </a:solidFill>
                <a:effectLst/>
                <a:uLnTx/>
                <a:uFillTx/>
                <a:latin typeface="Museo Sans 300" panose="02000000000000000000" pitchFamily="2" charset="77"/>
                <a:ea typeface="Open Sans Light" panose="020B0606030504020204" pitchFamily="34" charset="0"/>
                <a:cs typeface="Open Sans Light" panose="020B0606030504020204" pitchFamily="34" charset="0"/>
              </a:rPr>
              <a:t>for accuracy of your information and elections. </a:t>
            </a:r>
          </a:p>
          <a:p>
            <a:pPr marL="228600" indent="-228600">
              <a:lnSpc>
                <a:spcPct val="100000"/>
              </a:lnSpc>
              <a:spcAft>
                <a:spcPts val="600"/>
              </a:spcAft>
              <a:buAutoNum type="arabicPeriod"/>
            </a:pPr>
            <a:r>
              <a:rPr lang="en-US" sz="1050" dirty="0">
                <a:solidFill>
                  <a:srgbClr val="1D3557"/>
                </a:solidFill>
                <a:latin typeface="Museo Sans 300" panose="02000000000000000000" pitchFamily="2" charset="77"/>
                <a:ea typeface="Open Sans Light" panose="020B0606030504020204" pitchFamily="34" charset="0"/>
                <a:cs typeface="Open Sans Light" panose="020B0606030504020204" pitchFamily="34" charset="0"/>
              </a:rPr>
              <a:t>Download the </a:t>
            </a:r>
            <a:r>
              <a:rPr lang="en-US" sz="1050" b="1" dirty="0" err="1">
                <a:solidFill>
                  <a:srgbClr val="1D3557"/>
                </a:solidFill>
                <a:latin typeface="Museo Sans 700" panose="02000000000000000000" pitchFamily="2" charset="77"/>
                <a:ea typeface="Open Sans Extrabold" panose="020B0606030504020204" pitchFamily="34" charset="0"/>
                <a:cs typeface="Open Sans Extrabold" panose="020B0606030504020204" pitchFamily="34" charset="0"/>
              </a:rPr>
              <a:t>MyChoice</a:t>
            </a:r>
            <a:r>
              <a:rPr lang="en-US" sz="1050" b="1" baseline="30000" dirty="0">
                <a:solidFill>
                  <a:srgbClr val="1D3557"/>
                </a:solidFill>
                <a:latin typeface="Museo Sans 700" panose="02000000000000000000" pitchFamily="2" charset="77"/>
                <a:ea typeface="Open Sans Extrabold" panose="020B0606030504020204" pitchFamily="34" charset="0"/>
                <a:cs typeface="Open Sans Extrabold" panose="020B0606030504020204" pitchFamily="34" charset="0"/>
              </a:rPr>
              <a:t>®</a:t>
            </a:r>
            <a:r>
              <a:rPr lang="en-US" sz="1050" b="1" dirty="0">
                <a:solidFill>
                  <a:srgbClr val="1D3557"/>
                </a:solidFill>
                <a:latin typeface="Museo Sans 700" panose="02000000000000000000" pitchFamily="2" charset="77"/>
                <a:ea typeface="Open Sans Extrabold" panose="020B0606030504020204" pitchFamily="34" charset="0"/>
                <a:cs typeface="Open Sans Extrabold" panose="020B0606030504020204" pitchFamily="34" charset="0"/>
              </a:rPr>
              <a:t> benefits app </a:t>
            </a:r>
            <a:r>
              <a:rPr lang="en-US" sz="1050" dirty="0">
                <a:solidFill>
                  <a:srgbClr val="1D3557"/>
                </a:solidFill>
                <a:latin typeface="Museo Sans 300" panose="02000000000000000000" pitchFamily="2" charset="77"/>
                <a:ea typeface="Open Sans Light" panose="020B0606030504020204" pitchFamily="34" charset="0"/>
                <a:cs typeface="Open Sans Light" panose="020B0606030504020204" pitchFamily="34" charset="0"/>
              </a:rPr>
              <a:t>to manage and access all your benefits information on the go. Click </a:t>
            </a:r>
            <a:r>
              <a:rPr lang="en-US" sz="1050" b="1" dirty="0">
                <a:solidFill>
                  <a:srgbClr val="1D3557"/>
                </a:solidFill>
                <a:latin typeface="Museo Sans 700" panose="02000000000000000000" pitchFamily="2" charset="77"/>
                <a:ea typeface="Open Sans Extrabold" panose="020B0606030504020204" pitchFamily="34" charset="0"/>
                <a:cs typeface="Open Sans Extrabold" panose="020B0606030504020204" pitchFamily="34" charset="0"/>
              </a:rPr>
              <a:t>Access the App </a:t>
            </a:r>
            <a:r>
              <a:rPr lang="en-US" sz="1050" dirty="0">
                <a:solidFill>
                  <a:srgbClr val="1D3557"/>
                </a:solidFill>
                <a:latin typeface="Museo Sans 300" panose="02000000000000000000" pitchFamily="2" charset="77"/>
                <a:ea typeface="Open Sans Light" panose="020B0606030504020204" pitchFamily="34" charset="0"/>
                <a:cs typeface="Open Sans Light" panose="020B0606030504020204" pitchFamily="34" charset="0"/>
              </a:rPr>
              <a:t>to get started or scan the QR code to the right to download the </a:t>
            </a:r>
            <a:r>
              <a:rPr lang="en-US" sz="1050" dirty="0" err="1">
                <a:solidFill>
                  <a:srgbClr val="1D3557"/>
                </a:solidFill>
                <a:latin typeface="Museo Sans 300" panose="02000000000000000000" pitchFamily="2" charset="77"/>
                <a:ea typeface="Open Sans Light" panose="020B0606030504020204" pitchFamily="34" charset="0"/>
                <a:cs typeface="Open Sans Light" panose="020B0606030504020204" pitchFamily="34" charset="0"/>
              </a:rPr>
              <a:t>MyChoice</a:t>
            </a:r>
            <a:r>
              <a:rPr lang="en-US" sz="1050" dirty="0">
                <a:solidFill>
                  <a:srgbClr val="1D3557"/>
                </a:solidFill>
                <a:latin typeface="Museo Sans 300" panose="02000000000000000000" pitchFamily="2" charset="77"/>
                <a:ea typeface="Open Sans Light" panose="020B0606030504020204" pitchFamily="34" charset="0"/>
                <a:cs typeface="Open Sans Light" panose="020B0606030504020204" pitchFamily="34" charset="0"/>
              </a:rPr>
              <a:t> benefits app to your device.</a:t>
            </a:r>
          </a:p>
          <a:p>
            <a:pPr marL="228600" marR="0" lvl="0" indent="-228600" algn="l" defTabSz="457200" rtl="0" eaLnBrk="1" fontAlgn="auto" latinLnBrk="0" hangingPunct="1">
              <a:lnSpc>
                <a:spcPct val="100000"/>
              </a:lnSpc>
              <a:spcAft>
                <a:spcPts val="600"/>
              </a:spcAft>
              <a:buClrTx/>
              <a:buSzTx/>
              <a:buFontTx/>
              <a:buAutoNum type="arabicPeriod"/>
              <a:tabLst/>
              <a:defRPr/>
            </a:pPr>
            <a:r>
              <a:rPr kumimoji="0" lang="en-US" sz="1050" b="0" i="0" u="none" strike="noStrike" kern="1200" cap="none" spc="0" normalizeH="0" baseline="0" noProof="0" dirty="0">
                <a:ln>
                  <a:noFill/>
                </a:ln>
                <a:solidFill>
                  <a:srgbClr val="1D3557"/>
                </a:solidFill>
                <a:effectLst/>
                <a:uLnTx/>
                <a:uFillTx/>
                <a:latin typeface="Museo Sans 300" panose="02000000000000000000" pitchFamily="2" charset="77"/>
                <a:ea typeface="Open Sans Light" panose="020B0606030504020204" pitchFamily="34" charset="0"/>
                <a:cs typeface="Open Sans Light" panose="020B0606030504020204" pitchFamily="34" charset="0"/>
              </a:rPr>
              <a:t>Visit this site year-round to learn more about your benefits, find plan information, and access tools to improve your health. </a:t>
            </a:r>
          </a:p>
        </p:txBody>
      </p:sp>
      <p:pic>
        <p:nvPicPr>
          <p:cNvPr id="14" name="Picture 13">
            <a:extLst>
              <a:ext uri="{FF2B5EF4-FFF2-40B4-BE49-F238E27FC236}">
                <a16:creationId xmlns:a16="http://schemas.microsoft.com/office/drawing/2014/main" id="{95FB31E8-D8F6-EB96-31C0-35303DE596C8}"/>
              </a:ext>
            </a:extLst>
          </p:cNvPr>
          <p:cNvPicPr>
            <a:picLocks noChangeAspect="1"/>
          </p:cNvPicPr>
          <p:nvPr/>
        </p:nvPicPr>
        <p:blipFill rotWithShape="1">
          <a:blip r:embed="rId6"/>
          <a:srcRect l="2641" t="4009" r="4356" b="9304"/>
          <a:stretch/>
        </p:blipFill>
        <p:spPr>
          <a:xfrm>
            <a:off x="12638050" y="7202779"/>
            <a:ext cx="1205562" cy="643536"/>
          </a:xfrm>
          <a:prstGeom prst="rect">
            <a:avLst/>
          </a:prstGeom>
          <a:ln>
            <a:solidFill>
              <a:schemeClr val="tx1">
                <a:lumMod val="50000"/>
                <a:lumOff val="50000"/>
              </a:schemeClr>
            </a:solidFill>
          </a:ln>
        </p:spPr>
      </p:pic>
      <p:pic>
        <p:nvPicPr>
          <p:cNvPr id="15" name="Picture 14" descr="A qr code on a black background&#10;&#10;Description automatically generated">
            <a:extLst>
              <a:ext uri="{FF2B5EF4-FFF2-40B4-BE49-F238E27FC236}">
                <a16:creationId xmlns:a16="http://schemas.microsoft.com/office/drawing/2014/main" id="{887FC2C5-6BB0-59F8-C2B7-F59EF530E326}"/>
              </a:ext>
            </a:extLst>
          </p:cNvPr>
          <p:cNvPicPr>
            <a:picLocks noChangeAspect="1"/>
          </p:cNvPicPr>
          <p:nvPr/>
        </p:nvPicPr>
        <p:blipFill>
          <a:blip r:embed="rId7"/>
          <a:stretch>
            <a:fillRect/>
          </a:stretch>
        </p:blipFill>
        <p:spPr>
          <a:xfrm>
            <a:off x="12710101" y="7759361"/>
            <a:ext cx="1311969" cy="1311969"/>
          </a:xfrm>
          <a:prstGeom prst="rect">
            <a:avLst/>
          </a:prstGeom>
        </p:spPr>
      </p:pic>
      <p:pic>
        <p:nvPicPr>
          <p:cNvPr id="16" name="Picture 15">
            <a:extLst>
              <a:ext uri="{FF2B5EF4-FFF2-40B4-BE49-F238E27FC236}">
                <a16:creationId xmlns:a16="http://schemas.microsoft.com/office/drawing/2014/main" id="{45B540FD-29A5-924D-000F-CC7C17B61C50}"/>
              </a:ext>
            </a:extLst>
          </p:cNvPr>
          <p:cNvPicPr>
            <a:picLocks noChangeAspect="1"/>
          </p:cNvPicPr>
          <p:nvPr/>
        </p:nvPicPr>
        <p:blipFill rotWithShape="1">
          <a:blip r:embed="rId3"/>
          <a:srcRect l="3419" t="9668" r="8664" b="18057"/>
          <a:stretch/>
        </p:blipFill>
        <p:spPr>
          <a:xfrm>
            <a:off x="4205172" y="1006053"/>
            <a:ext cx="1659995" cy="548190"/>
          </a:xfrm>
          <a:prstGeom prst="rect">
            <a:avLst/>
          </a:prstGeom>
          <a:ln w="3175">
            <a:solidFill>
              <a:schemeClr val="bg1">
                <a:lumMod val="85000"/>
              </a:schemeClr>
            </a:solidFill>
          </a:ln>
        </p:spPr>
      </p:pic>
      <p:pic>
        <p:nvPicPr>
          <p:cNvPr id="22" name="Picture 21">
            <a:extLst>
              <a:ext uri="{FF2B5EF4-FFF2-40B4-BE49-F238E27FC236}">
                <a16:creationId xmlns:a16="http://schemas.microsoft.com/office/drawing/2014/main" id="{07E274D8-F51A-5D3B-D0AF-615A11A99BCF}"/>
              </a:ext>
            </a:extLst>
          </p:cNvPr>
          <p:cNvPicPr>
            <a:picLocks noChangeAspect="1"/>
          </p:cNvPicPr>
          <p:nvPr/>
        </p:nvPicPr>
        <p:blipFill rotWithShape="1">
          <a:blip r:embed="rId6"/>
          <a:srcRect l="2641" t="4009" r="4356" b="9304"/>
          <a:stretch/>
        </p:blipFill>
        <p:spPr>
          <a:xfrm>
            <a:off x="4205172" y="2976166"/>
            <a:ext cx="1492203" cy="796547"/>
          </a:xfrm>
          <a:prstGeom prst="rect">
            <a:avLst/>
          </a:prstGeom>
          <a:ln w="3175">
            <a:solidFill>
              <a:schemeClr val="bg1">
                <a:lumMod val="85000"/>
              </a:schemeClr>
            </a:solidFill>
          </a:ln>
        </p:spPr>
      </p:pic>
      <p:pic>
        <p:nvPicPr>
          <p:cNvPr id="23" name="Picture 22" descr="A qr code on a black background&#10;&#10;Description automatically generated">
            <a:extLst>
              <a:ext uri="{FF2B5EF4-FFF2-40B4-BE49-F238E27FC236}">
                <a16:creationId xmlns:a16="http://schemas.microsoft.com/office/drawing/2014/main" id="{7AD52A58-B3CD-202B-472E-C2C179862247}"/>
              </a:ext>
            </a:extLst>
          </p:cNvPr>
          <p:cNvPicPr>
            <a:picLocks noChangeAspect="1"/>
          </p:cNvPicPr>
          <p:nvPr/>
        </p:nvPicPr>
        <p:blipFill>
          <a:blip r:embed="rId7"/>
          <a:stretch>
            <a:fillRect/>
          </a:stretch>
        </p:blipFill>
        <p:spPr>
          <a:xfrm>
            <a:off x="4009519" y="1686669"/>
            <a:ext cx="1335943" cy="1335943"/>
          </a:xfrm>
          <a:prstGeom prst="rect">
            <a:avLst/>
          </a:prstGeom>
        </p:spPr>
      </p:pic>
      <p:grpSp>
        <p:nvGrpSpPr>
          <p:cNvPr id="41" name="Group 40">
            <a:extLst>
              <a:ext uri="{FF2B5EF4-FFF2-40B4-BE49-F238E27FC236}">
                <a16:creationId xmlns:a16="http://schemas.microsoft.com/office/drawing/2014/main" id="{B6B7E5D0-CDC1-B842-22CC-4C85FD710B96}"/>
              </a:ext>
            </a:extLst>
          </p:cNvPr>
          <p:cNvGrpSpPr/>
          <p:nvPr/>
        </p:nvGrpSpPr>
        <p:grpSpPr>
          <a:xfrm>
            <a:off x="4181245" y="4248179"/>
            <a:ext cx="3553521" cy="4169149"/>
            <a:chOff x="3340798" y="3261195"/>
            <a:chExt cx="4574944" cy="5367528"/>
          </a:xfrm>
        </p:grpSpPr>
        <p:pic>
          <p:nvPicPr>
            <p:cNvPr id="28" name="Picture 27" descr="A blue text on a black background&#10;&#10;Description automatically generated">
              <a:extLst>
                <a:ext uri="{FF2B5EF4-FFF2-40B4-BE49-F238E27FC236}">
                  <a16:creationId xmlns:a16="http://schemas.microsoft.com/office/drawing/2014/main" id="{D1E35FCE-D31D-538B-0626-C385F22E3AB8}"/>
                </a:ext>
              </a:extLst>
            </p:cNvPr>
            <p:cNvPicPr>
              <a:picLocks noChangeAspect="1"/>
            </p:cNvPicPr>
            <p:nvPr/>
          </p:nvPicPr>
          <p:blipFill>
            <a:blip r:embed="rId5"/>
            <a:stretch>
              <a:fillRect/>
            </a:stretch>
          </p:blipFill>
          <p:spPr>
            <a:xfrm>
              <a:off x="5370092" y="3703268"/>
              <a:ext cx="1375063" cy="1031297"/>
            </a:xfrm>
            <a:prstGeom prst="rect">
              <a:avLst/>
            </a:prstGeom>
          </p:spPr>
        </p:pic>
        <p:grpSp>
          <p:nvGrpSpPr>
            <p:cNvPr id="29" name="Group 28">
              <a:extLst>
                <a:ext uri="{FF2B5EF4-FFF2-40B4-BE49-F238E27FC236}">
                  <a16:creationId xmlns:a16="http://schemas.microsoft.com/office/drawing/2014/main" id="{5F7B79EB-F0E2-2F72-73A6-E9BCDA800525}"/>
                </a:ext>
              </a:extLst>
            </p:cNvPr>
            <p:cNvGrpSpPr/>
            <p:nvPr/>
          </p:nvGrpSpPr>
          <p:grpSpPr>
            <a:xfrm>
              <a:off x="3340798" y="3335721"/>
              <a:ext cx="2022790" cy="4149311"/>
              <a:chOff x="3235724" y="614907"/>
              <a:chExt cx="2022790" cy="4149311"/>
            </a:xfrm>
          </p:grpSpPr>
          <p:pic>
            <p:nvPicPr>
              <p:cNvPr id="30" name="Picture 29" descr="A screenshot of a phone&#10;&#10;Description automatically generated">
                <a:extLst>
                  <a:ext uri="{FF2B5EF4-FFF2-40B4-BE49-F238E27FC236}">
                    <a16:creationId xmlns:a16="http://schemas.microsoft.com/office/drawing/2014/main" id="{DCCA995A-C883-1CCE-420F-98D0ED6AFDE7}"/>
                  </a:ext>
                </a:extLst>
              </p:cNvPr>
              <p:cNvPicPr>
                <a:picLocks noChangeAspect="1"/>
              </p:cNvPicPr>
              <p:nvPr/>
            </p:nvPicPr>
            <p:blipFill>
              <a:blip r:embed="rId2"/>
              <a:stretch>
                <a:fillRect/>
              </a:stretch>
            </p:blipFill>
            <p:spPr>
              <a:xfrm>
                <a:off x="3235724" y="614907"/>
                <a:ext cx="2022790" cy="4149311"/>
              </a:xfrm>
              <a:prstGeom prst="rect">
                <a:avLst/>
              </a:prstGeom>
            </p:spPr>
          </p:pic>
          <p:pic>
            <p:nvPicPr>
              <p:cNvPr id="32" name="Picture 31" descr="A screenshot of a phone&#10;&#10;Description automatically generated">
                <a:extLst>
                  <a:ext uri="{FF2B5EF4-FFF2-40B4-BE49-F238E27FC236}">
                    <a16:creationId xmlns:a16="http://schemas.microsoft.com/office/drawing/2014/main" id="{6308C538-6D3E-C363-7EBB-B83E851CC739}"/>
                  </a:ext>
                </a:extLst>
              </p:cNvPr>
              <p:cNvPicPr>
                <a:picLocks noChangeAspect="1"/>
              </p:cNvPicPr>
              <p:nvPr/>
            </p:nvPicPr>
            <p:blipFill rotWithShape="1">
              <a:blip r:embed="rId8"/>
              <a:srcRect l="467" t="1" b="8865"/>
              <a:stretch/>
            </p:blipFill>
            <p:spPr>
              <a:xfrm>
                <a:off x="3349951" y="879911"/>
                <a:ext cx="1824720" cy="3427170"/>
              </a:xfrm>
              <a:prstGeom prst="rect">
                <a:avLst/>
              </a:prstGeom>
            </p:spPr>
          </p:pic>
          <p:pic>
            <p:nvPicPr>
              <p:cNvPr id="33" name="Picture 32" descr="A screenshot of a phone&#10;&#10;Description automatically generated">
                <a:extLst>
                  <a:ext uri="{FF2B5EF4-FFF2-40B4-BE49-F238E27FC236}">
                    <a16:creationId xmlns:a16="http://schemas.microsoft.com/office/drawing/2014/main" id="{0D8C45FD-ACA8-9445-1408-C140DAF272D9}"/>
                  </a:ext>
                </a:extLst>
              </p:cNvPr>
              <p:cNvPicPr>
                <a:picLocks noChangeAspect="1"/>
              </p:cNvPicPr>
              <p:nvPr/>
            </p:nvPicPr>
            <p:blipFill rotWithShape="1">
              <a:blip r:embed="rId8"/>
              <a:srcRect l="7099" t="89862" b="1376"/>
              <a:stretch/>
            </p:blipFill>
            <p:spPr>
              <a:xfrm>
                <a:off x="3471529" y="4303715"/>
                <a:ext cx="1703141" cy="329483"/>
              </a:xfrm>
              <a:prstGeom prst="rect">
                <a:avLst/>
              </a:prstGeom>
            </p:spPr>
          </p:pic>
        </p:grpSp>
        <p:grpSp>
          <p:nvGrpSpPr>
            <p:cNvPr id="34" name="Group 33">
              <a:extLst>
                <a:ext uri="{FF2B5EF4-FFF2-40B4-BE49-F238E27FC236}">
                  <a16:creationId xmlns:a16="http://schemas.microsoft.com/office/drawing/2014/main" id="{D9B6693D-3708-BB8B-7742-A58637080506}"/>
                </a:ext>
              </a:extLst>
            </p:cNvPr>
            <p:cNvGrpSpPr/>
            <p:nvPr/>
          </p:nvGrpSpPr>
          <p:grpSpPr>
            <a:xfrm>
              <a:off x="4610581" y="5781643"/>
              <a:ext cx="2849840" cy="2545493"/>
              <a:chOff x="4734107" y="3060829"/>
              <a:chExt cx="2849840" cy="2545493"/>
            </a:xfrm>
          </p:grpSpPr>
          <p:pic>
            <p:nvPicPr>
              <p:cNvPr id="37" name="Picture 36" descr="A screenshot of a phone&#10;&#10;Description automatically generated">
                <a:extLst>
                  <a:ext uri="{FF2B5EF4-FFF2-40B4-BE49-F238E27FC236}">
                    <a16:creationId xmlns:a16="http://schemas.microsoft.com/office/drawing/2014/main" id="{C0322B33-4778-4357-C099-29E56AC29E7A}"/>
                  </a:ext>
                </a:extLst>
              </p:cNvPr>
              <p:cNvPicPr>
                <a:picLocks noChangeAspect="1"/>
              </p:cNvPicPr>
              <p:nvPr/>
            </p:nvPicPr>
            <p:blipFill rotWithShape="1">
              <a:blip r:embed="rId2"/>
              <a:srcRect t="-1" b="56864"/>
              <a:stretch/>
            </p:blipFill>
            <p:spPr>
              <a:xfrm>
                <a:off x="4734107" y="3060829"/>
                <a:ext cx="2730059" cy="2415702"/>
              </a:xfrm>
              <a:prstGeom prst="rect">
                <a:avLst/>
              </a:prstGeom>
            </p:spPr>
          </p:pic>
          <p:pic>
            <p:nvPicPr>
              <p:cNvPr id="38" name="Picture 37" descr="A screenshot of a phone&#10;&#10;Description automatically generated">
                <a:extLst>
                  <a:ext uri="{FF2B5EF4-FFF2-40B4-BE49-F238E27FC236}">
                    <a16:creationId xmlns:a16="http://schemas.microsoft.com/office/drawing/2014/main" id="{0322A4B4-52EA-4FA8-9A3E-512F9BA73EE8}"/>
                  </a:ext>
                </a:extLst>
              </p:cNvPr>
              <p:cNvPicPr>
                <a:picLocks noChangeAspect="1"/>
              </p:cNvPicPr>
              <p:nvPr/>
            </p:nvPicPr>
            <p:blipFill rotWithShape="1">
              <a:blip r:embed="rId9"/>
              <a:srcRect t="6204" b="51857"/>
              <a:stretch/>
            </p:blipFill>
            <p:spPr>
              <a:xfrm>
                <a:off x="4908326" y="3487717"/>
                <a:ext cx="2409471" cy="2072865"/>
              </a:xfrm>
              <a:prstGeom prst="rect">
                <a:avLst/>
              </a:prstGeom>
            </p:spPr>
          </p:pic>
          <p:sp>
            <p:nvSpPr>
              <p:cNvPr id="39" name="Rectangle 38">
                <a:extLst>
                  <a:ext uri="{FF2B5EF4-FFF2-40B4-BE49-F238E27FC236}">
                    <a16:creationId xmlns:a16="http://schemas.microsoft.com/office/drawing/2014/main" id="{739ABBC7-AC61-F744-2103-62E99B32A2DE}"/>
                  </a:ext>
                </a:extLst>
              </p:cNvPr>
              <p:cNvSpPr/>
              <p:nvPr/>
            </p:nvSpPr>
            <p:spPr>
              <a:xfrm>
                <a:off x="4734107" y="4143738"/>
                <a:ext cx="2849840" cy="1462584"/>
              </a:xfrm>
              <a:prstGeom prst="rect">
                <a:avLst/>
              </a:prstGeom>
              <a:gradFill>
                <a:gsLst>
                  <a:gs pos="0">
                    <a:schemeClr val="bg1">
                      <a:alpha val="0"/>
                    </a:schemeClr>
                  </a:gs>
                  <a:gs pos="80000">
                    <a:schemeClr val="bg1">
                      <a:lumMod val="0"/>
                      <a:lumOff val="100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0" name="Picture 39" descr="A cartoon of a person&#10;&#10;Description automatically generated">
              <a:extLst>
                <a:ext uri="{FF2B5EF4-FFF2-40B4-BE49-F238E27FC236}">
                  <a16:creationId xmlns:a16="http://schemas.microsoft.com/office/drawing/2014/main" id="{B09E5280-D109-09DC-1378-1AFC9C14011D}"/>
                </a:ext>
              </a:extLst>
            </p:cNvPr>
            <p:cNvPicPr>
              <a:picLocks noChangeAspect="1"/>
            </p:cNvPicPr>
            <p:nvPr/>
          </p:nvPicPr>
          <p:blipFill>
            <a:blip r:embed="rId10"/>
            <a:stretch>
              <a:fillRect/>
            </a:stretch>
          </p:blipFill>
          <p:spPr>
            <a:xfrm>
              <a:off x="6200346" y="3261195"/>
              <a:ext cx="1715396" cy="5367528"/>
            </a:xfrm>
            <a:prstGeom prst="rect">
              <a:avLst/>
            </a:prstGeom>
          </p:spPr>
        </p:pic>
      </p:grpSp>
      <p:grpSp>
        <p:nvGrpSpPr>
          <p:cNvPr id="43" name="Group 42">
            <a:extLst>
              <a:ext uri="{FF2B5EF4-FFF2-40B4-BE49-F238E27FC236}">
                <a16:creationId xmlns:a16="http://schemas.microsoft.com/office/drawing/2014/main" id="{EC79BAB8-89CC-D5B6-75F2-014995C7F8F5}"/>
              </a:ext>
            </a:extLst>
          </p:cNvPr>
          <p:cNvGrpSpPr/>
          <p:nvPr/>
        </p:nvGrpSpPr>
        <p:grpSpPr>
          <a:xfrm>
            <a:off x="5783042" y="1584901"/>
            <a:ext cx="1285519" cy="2499014"/>
            <a:chOff x="5924575" y="6639693"/>
            <a:chExt cx="1335944" cy="2597039"/>
          </a:xfrm>
        </p:grpSpPr>
        <p:pic>
          <p:nvPicPr>
            <p:cNvPr id="44" name="Picture 43">
              <a:extLst>
                <a:ext uri="{FF2B5EF4-FFF2-40B4-BE49-F238E27FC236}">
                  <a16:creationId xmlns:a16="http://schemas.microsoft.com/office/drawing/2014/main" id="{5B733C87-094D-9D27-51CC-490B9CF7300C}"/>
                </a:ext>
              </a:extLst>
            </p:cNvPr>
            <p:cNvPicPr>
              <a:picLocks noChangeAspect="1"/>
            </p:cNvPicPr>
            <p:nvPr/>
          </p:nvPicPr>
          <p:blipFill>
            <a:blip r:embed="rId11"/>
            <a:srcRect/>
            <a:stretch/>
          </p:blipFill>
          <p:spPr>
            <a:xfrm>
              <a:off x="5924575" y="6639693"/>
              <a:ext cx="1335944" cy="2597039"/>
            </a:xfrm>
            <a:prstGeom prst="rect">
              <a:avLst/>
            </a:prstGeom>
          </p:spPr>
        </p:pic>
        <p:pic>
          <p:nvPicPr>
            <p:cNvPr id="45" name="Picture 44">
              <a:extLst>
                <a:ext uri="{FF2B5EF4-FFF2-40B4-BE49-F238E27FC236}">
                  <a16:creationId xmlns:a16="http://schemas.microsoft.com/office/drawing/2014/main" id="{A92ACF22-DC6F-9945-43AF-B903DAD7137F}"/>
                </a:ext>
              </a:extLst>
            </p:cNvPr>
            <p:cNvPicPr>
              <a:picLocks noChangeAspect="1"/>
            </p:cNvPicPr>
            <p:nvPr/>
          </p:nvPicPr>
          <p:blipFill rotWithShape="1">
            <a:blip r:embed="rId12"/>
            <a:srcRect t="165" b="16760"/>
            <a:stretch/>
          </p:blipFill>
          <p:spPr>
            <a:xfrm>
              <a:off x="6009921" y="6889652"/>
              <a:ext cx="1149704" cy="2066723"/>
            </a:xfrm>
            <a:prstGeom prst="rect">
              <a:avLst/>
            </a:prstGeom>
          </p:spPr>
        </p:pic>
      </p:grpSp>
    </p:spTree>
    <p:extLst>
      <p:ext uri="{BB962C8B-B14F-4D97-AF65-F5344CB8AC3E}">
        <p14:creationId xmlns:p14="http://schemas.microsoft.com/office/powerpoint/2010/main" val="89310831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nrollment Flyer MyChoice" id="{13338F5E-BC95-9742-9946-C3B6D4004D4E}" vid="{4FCD879D-35F6-3044-85C5-02F1A78D95C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D_x0020_Owner xmlns="0b1449e6-74db-40dc-93b2-9d393d45855d">
      <UserInfo>
        <DisplayName/>
        <AccountId xsi:nil="true"/>
        <AccountType/>
      </UserInfo>
    </LD_x0020_Owner>
    <Key_x0020_Words xmlns="0b1449e6-74db-40dc-93b2-9d393d45855d">Enrollment Flyer, MCRE</Key_x0020_Words>
    <Reseller xmlns="0b1449e6-74db-40dc-93b2-9d393d45855d">Yes</Reseller>
    <Topic_x0020_Based_x0020_Version xmlns="0b1449e6-74db-40dc-93b2-9d393d45855d">N/A</Topic_x0020_Based_x0020_Version>
    <Maintenance_x0020_Notes xmlns="0b1449e6-74db-40dc-93b2-9d393d45855d" xsi:nil="true"/>
    <Notes0 xmlns="0b1449e6-74db-40dc-93b2-9d393d45855d">10/11/23 - Net-new 2024 enrollment.</Notes0>
    <LD_x0020_Status xmlns="0b1449e6-74db-40dc-93b2-9d393d45855d" xsi:nil="true"/>
    <Benefitsolver_x0020_System_x0020_Area xmlns="0b1449e6-74db-40dc-93b2-9d393d45855d">
      <Value>N/A</Value>
    </Benefitsolver_x0020_System_x0020_Area>
    <Description0 xmlns="0b1449e6-74db-40dc-93b2-9d393d45855d">Enroll in your 2024 benefits. Template flyer for clients to enroll that does have MyChoice Recommendation Engine. </Description0>
    <DocType xmlns="0b1449e6-74db-40dc-93b2-9d393d45855d">Template</DocType>
    <Litmos_x0020_course xmlns="0b1449e6-74db-40dc-93b2-9d393d45855d" xsi:nil="true"/>
    <Product_x0020_Team_x0020_Owner xmlns="0b1449e6-74db-40dc-93b2-9d393d45855d" xsi:nil="true"/>
    <Doc_x0020_Owner xmlns="0b1449e6-74db-40dc-93b2-9d393d45855d">
      <UserInfo>
        <DisplayName>Dayne Corwin</DisplayName>
        <AccountId>649</AccountId>
        <AccountType/>
      </UserInfo>
    </Doc_x0020_Owner>
    <Managed_x0020_Outside_x0020_Tech_x0020_Writing_x0020_Team xmlns="0b1449e6-74db-40dc-93b2-9d393d45855d">No</Managed_x0020_Outside_x0020_Tech_x0020_Writing_x0020_Team>
    <System_x0020_Area_x0020_Grid_x0020_Removed_x003f_ xmlns="0b1449e6-74db-40dc-93b2-9d393d45855d" xsi:nil="true"/>
    <Vetted_x0020_by_x0020_Tech_x0020_Writer xmlns="0b1449e6-74db-40dc-93b2-9d393d45855d">Yes</Vetted_x0020_by_x0020_Tech_x0020_Writer>
    <Template_x0020_Version xmlns="0b1449e6-74db-40dc-93b2-9d393d45855d">2024</Template_x0020_Version>
    <Primary_x0020_Users xmlns="0b1449e6-74db-40dc-93b2-9d393d45855d" xsi:nil="true"/>
    <Function xmlns="0b1449e6-74db-40dc-93b2-9d393d45855d">
      <Value>Enrollment Flyers</Value>
    </Function>
    <SharedWithUsers xmlns="34209244-676c-4796-b6e0-8e071473552d">
      <UserInfo>
        <DisplayName/>
        <AccountId xsi:nil="true"/>
        <AccountType/>
      </UserInfo>
    </SharedWithUsers>
    <MediaLengthInSeconds xmlns="0b1449e6-74db-40dc-93b2-9d393d45855d" xsi:nil="true"/>
    <_Flow_SignoffStatus xmlns="0b1449e6-74db-40dc-93b2-9d393d45855d"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96140212E02994EB9B7FECADD98A681" ma:contentTypeVersion="37" ma:contentTypeDescription="Create a new document." ma:contentTypeScope="" ma:versionID="739c4348afb8b4698cd14e4340f8d1d2">
  <xsd:schema xmlns:xsd="http://www.w3.org/2001/XMLSchema" xmlns:xs="http://www.w3.org/2001/XMLSchema" xmlns:p="http://schemas.microsoft.com/office/2006/metadata/properties" xmlns:ns2="0b1449e6-74db-40dc-93b2-9d393d45855d" xmlns:ns3="34209244-676c-4796-b6e0-8e071473552d" targetNamespace="http://schemas.microsoft.com/office/2006/metadata/properties" ma:root="true" ma:fieldsID="40ba19127f334623dbdd6b295f9a3b2d" ns2:_="" ns3:_="">
    <xsd:import namespace="0b1449e6-74db-40dc-93b2-9d393d45855d"/>
    <xsd:import namespace="34209244-676c-4796-b6e0-8e071473552d"/>
    <xsd:element name="properties">
      <xsd:complexType>
        <xsd:sequence>
          <xsd:element name="documentManagement">
            <xsd:complexType>
              <xsd:all>
                <xsd:element ref="ns2:DocType" minOccurs="0"/>
                <xsd:element ref="ns2:Reseller" minOccurs="0"/>
                <xsd:element ref="ns2:Maintenance_x0020_Notes" minOccurs="0"/>
                <xsd:element ref="ns2:Litmos_x0020_course" minOccurs="0"/>
                <xsd:element ref="ns2:Function" minOccurs="0"/>
                <xsd:element ref="ns2:Notes0" minOccurs="0"/>
                <xsd:element ref="ns2:Doc_x0020_Owner" minOccurs="0"/>
                <xsd:element ref="ns2:Description0" minOccurs="0"/>
                <xsd:element ref="ns2:MediaServiceMetadata" minOccurs="0"/>
                <xsd:element ref="ns2:MediaServiceFastMetadata" minOccurs="0"/>
                <xsd:element ref="ns2:MediaServiceAutoKeyPoints" minOccurs="0"/>
                <xsd:element ref="ns2:MediaServiceKeyPoints" minOccurs="0"/>
                <xsd:element ref="ns2:LD_x0020_Owner" minOccurs="0"/>
                <xsd:element ref="ns2:LD_x0020_Status" minOccurs="0"/>
                <xsd:element ref="ns2:Product_x0020_Team_x0020_Owner" minOccurs="0"/>
                <xsd:element ref="ns2:MediaServiceDateTaken" minOccurs="0"/>
                <xsd:element ref="ns2:MediaLengthInSeconds" minOccurs="0"/>
                <xsd:element ref="ns2:Template_x0020_Version" minOccurs="0"/>
                <xsd:element ref="ns2:Topic_x0020_Based_x0020_Version" minOccurs="0"/>
                <xsd:element ref="ns2:Key_x0020_Words" minOccurs="0"/>
                <xsd:element ref="ns3:SharedWithUsers" minOccurs="0"/>
                <xsd:element ref="ns3:SharedWithDetails" minOccurs="0"/>
                <xsd:element ref="ns2:Primary_x0020_Users" minOccurs="0"/>
                <xsd:element ref="ns2:Benefitsolver_x0020_System_x0020_Area" minOccurs="0"/>
                <xsd:element ref="ns2:Managed_x0020_Outside_x0020_Tech_x0020_Writing_x0020_Team" minOccurs="0"/>
                <xsd:element ref="ns2:Vetted_x0020_by_x0020_Tech_x0020_Writer" minOccurs="0"/>
                <xsd:element ref="ns2:System_x0020_Area_x0020_Grid_x0020_Removed_x003f_" minOccurs="0"/>
                <xsd:element ref="ns2:MediaServiceObjectDetectorVersions" minOccurs="0"/>
                <xsd:element ref="ns2:_Flow_SignoffStatus" minOccurs="0"/>
                <xsd:element ref="ns2:MediaServiceGenerationTime" minOccurs="0"/>
                <xsd:element ref="ns2:MediaServiceEventHashCode"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1449e6-74db-40dc-93b2-9d393d45855d" elementFormDefault="qualified">
    <xsd:import namespace="http://schemas.microsoft.com/office/2006/documentManagement/types"/>
    <xsd:import namespace="http://schemas.microsoft.com/office/infopath/2007/PartnerControls"/>
    <xsd:element name="DocType" ma:index="8" nillable="true" ma:displayName="DocType" ma:format="Dropdown" ma:internalName="DocType">
      <xsd:simpleType>
        <xsd:restriction base="dms:Choice">
          <xsd:enumeration value="A3 Lessons Learned"/>
          <xsd:enumeration value="Checklist"/>
          <xsd:enumeration value="Event Tab"/>
          <xsd:enumeration value="Feature Flash"/>
          <xsd:enumeration value="Flow Chart"/>
          <xsd:enumeration value="Infographic"/>
          <xsd:enumeration value="Marketing (External)"/>
          <xsd:enumeration value="Marketing (Internal)"/>
          <xsd:enumeration value="Matrix"/>
          <xsd:enumeration value="Playbook"/>
          <xsd:enumeration value="Reference Info"/>
          <xsd:enumeration value="RTF"/>
          <xsd:enumeration value="SOP"/>
          <xsd:enumeration value="Talk Tracks"/>
          <xsd:enumeration value="Template"/>
          <xsd:enumeration value="Test Plan"/>
          <xsd:enumeration value="Video"/>
          <xsd:enumeration value="Weekly Product Updates"/>
          <xsd:enumeration value="Whole Document Folder"/>
          <xsd:enumeration value="Drink of the Week"/>
        </xsd:restriction>
      </xsd:simpleType>
    </xsd:element>
    <xsd:element name="Reseller" ma:index="9" nillable="true" ma:displayName="External Partners" ma:default="No" ma:format="Dropdown" ma:internalName="Reseller">
      <xsd:simpleType>
        <xsd:restriction base="dms:Choice">
          <xsd:enumeration value="Yes"/>
          <xsd:enumeration value="No"/>
        </xsd:restriction>
      </xsd:simpleType>
    </xsd:element>
    <xsd:element name="Maintenance_x0020_Notes" ma:index="10" nillable="true" ma:displayName="Maintenance Notes" ma:internalName="Maintenance_x0020_Notes">
      <xsd:simpleType>
        <xsd:restriction base="dms:Note"/>
      </xsd:simpleType>
    </xsd:element>
    <xsd:element name="Litmos_x0020_course" ma:index="11" nillable="true" ma:displayName="Litmos course" ma:internalName="Litmos_x0020_course">
      <xsd:simpleType>
        <xsd:restriction base="dms:Note"/>
      </xsd:simpleType>
    </xsd:element>
    <xsd:element name="Function" ma:index="12" nillable="true" ma:displayName="Category" ma:format="Dropdown" ma:internalName="Function">
      <xsd:complexType>
        <xsd:complexContent>
          <xsd:extension base="dms:MultiChoice">
            <xsd:sequence>
              <xsd:element name="Value" maxOccurs="unbounded" minOccurs="0" nillable="true">
                <xsd:simpleType>
                  <xsd:restriction base="dms:Choice">
                    <xsd:enumeration value="ACA - 1095"/>
                    <xsd:enumeration value="ACA - Status Tracker"/>
                    <xsd:enumeration value="Action Manager"/>
                    <xsd:enumeration value="Acquisitions"/>
                    <xsd:enumeration value="AdaptiveWork"/>
                    <xsd:enumeration value="Admin Access"/>
                    <xsd:enumeration value="Affordable Care Act (ACA)"/>
                    <xsd:enumeration value="Allocate Plans"/>
                    <xsd:enumeration value="Annual Enrollment"/>
                    <xsd:enumeration value="Benefit Access Rules (BARs)"/>
                    <xsd:enumeration value="Billing"/>
                    <xsd:enumeration value="Businessolver"/>
                    <xsd:enumeration value="Business Operations Specialty Processing"/>
                    <xsd:enumeration value="Carriers"/>
                    <xsd:enumeration value="Clarizen"/>
                    <xsd:enumeration value="Client Maintenance"/>
                    <xsd:enumeration value="Client Management"/>
                    <xsd:enumeration value="Client Meetings"/>
                    <xsd:enumeration value="COBRA"/>
                    <xsd:enumeration value="Custom Fields"/>
                    <xsd:enumeration value="Custom Translation"/>
                    <xsd:enumeration value="Direct Bill"/>
                    <xsd:enumeration value="Discovery"/>
                    <xsd:enumeration value="Enrollment Flyers"/>
                    <xsd:enumeration value="Exports"/>
                    <xsd:enumeration value="Futures Processing (Future to Current)"/>
                    <xsd:enumeration value="General"/>
                    <xsd:enumeration value="HSA setup"/>
                    <xsd:enumeration value="Implementation"/>
                    <xsd:enumeration value="Imports"/>
                    <xsd:enumeration value="Layout Manager (UI/UX)"/>
                    <xsd:enumeration value="Manage Templates (Fulfillment)"/>
                    <xsd:enumeration value="Mass Functions"/>
                    <xsd:enumeration value="Member Engagement Packages"/>
                    <xsd:enumeration value="Member Services"/>
                    <xsd:enumeration value="MyChoice Accounts"/>
                    <xsd:enumeration value="MyChoice Market"/>
                    <xsd:enumeration value="MyChoice Mobile"/>
                    <xsd:enumeration value="MyChoice Decision Support"/>
                    <xsd:enumeration value="Offboarding"/>
                    <xsd:enumeration value="Onboarding"/>
                    <xsd:enumeration value="Partner Integrations"/>
                    <xsd:enumeration value="Payroll"/>
                    <xsd:enumeration value="Personalized Nav"/>
                    <xsd:enumeration value="Plan Build"/>
                    <xsd:enumeration value="Project Management (PMO)"/>
                    <xsd:enumeration value="Quality Assurance"/>
                    <xsd:enumeration value="Reporting"/>
                    <xsd:enumeration value="Retiree Services"/>
                    <xsd:enumeration value="Single Sign On/Web Services"/>
                    <xsd:enumeration value="Sofia"/>
                    <xsd:enumeration value="System (Benefitsolver)"/>
                    <xsd:enumeration value="Training"/>
                    <xsd:enumeration value="Transfers"/>
                    <xsd:enumeration value="Verification"/>
                    <xsd:enumeration value="Work Orders"/>
                  </xsd:restriction>
                </xsd:simpleType>
              </xsd:element>
            </xsd:sequence>
          </xsd:extension>
        </xsd:complexContent>
      </xsd:complexType>
    </xsd:element>
    <xsd:element name="Notes0" ma:index="13" nillable="true" ma:displayName="Version Notes" ma:internalName="Notes0">
      <xsd:simpleType>
        <xsd:restriction base="dms:Note"/>
      </xsd:simpleType>
    </xsd:element>
    <xsd:element name="Doc_x0020_Owner" ma:index="14" nillable="true" ma:displayName="SME Owner" ma:list="UserInfo" ma:SharePointGroup="0" ma:internalName="Doc_x0020_Own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escription0" ma:index="15" nillable="true" ma:displayName="Description" ma:internalName="Description0">
      <xsd:simpleType>
        <xsd:restriction base="dms:Note">
          <xsd:maxLength value="255"/>
        </xsd:restriction>
      </xsd:simpleType>
    </xsd:element>
    <xsd:element name="MediaServiceMetadata" ma:index="16" nillable="true" ma:displayName="MediaServiceMetadata" ma:hidden="true" ma:internalName="MediaServiceMetadata" ma:readOnly="true">
      <xsd:simpleType>
        <xsd:restriction base="dms:Note"/>
      </xsd:simpleType>
    </xsd:element>
    <xsd:element name="MediaServiceFastMetadata" ma:index="17" nillable="true" ma:displayName="MediaServiceFastMetadata" ma:hidden="true" ma:internalName="MediaServiceFastMetadata" ma:readOnly="true">
      <xsd:simpleType>
        <xsd:restriction base="dms:Note"/>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LD_x0020_Owner" ma:index="20" nillable="true" ma:displayName="LD Owner" ma:list="UserInfo" ma:SearchPeopleOnly="false" ma:SharePointGroup="0" ma:internalName="LD_x0020_Owner"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LD_x0020_Status" ma:index="21" nillable="true" ma:displayName="LD Status" ma:format="Dropdown" ma:internalName="LD_x0020_Status">
      <xsd:simpleType>
        <xsd:restriction base="dms:Choice">
          <xsd:enumeration value="Pending"/>
          <xsd:enumeration value="Delete"/>
          <xsd:enumeration value="Ok"/>
        </xsd:restriction>
      </xsd:simpleType>
    </xsd:element>
    <xsd:element name="Product_x0020_Team_x0020_Owner" ma:index="22" nillable="true" ma:displayName="Product Team Owner" ma:indexed="true" ma:internalName="Product_x0020_Team_x0020_Owner">
      <xsd:simpleType>
        <xsd:restriction base="dms:Text">
          <xsd:maxLength value="255"/>
        </xsd:restriction>
      </xsd:simpleType>
    </xsd:element>
    <xsd:element name="MediaServiceDateTaken" ma:index="23" nillable="true" ma:displayName="MediaServiceDateTaken" ma:hidden="true" ma:internalName="MediaServiceDateTaken" ma:readOnly="true">
      <xsd:simpleType>
        <xsd:restriction base="dms:Text"/>
      </xsd:simpleType>
    </xsd:element>
    <xsd:element name="MediaLengthInSeconds" ma:index="24" nillable="true" ma:displayName="MediaLengthInSeconds" ma:hidden="true" ma:internalName="MediaLengthInSeconds" ma:readOnly="true">
      <xsd:simpleType>
        <xsd:restriction base="dms:Unknown"/>
      </xsd:simpleType>
    </xsd:element>
    <xsd:element name="Template_x0020_Version" ma:index="25" nillable="true" ma:displayName="Template Version" ma:internalName="Template_x0020_Version">
      <xsd:simpleType>
        <xsd:restriction base="dms:Text">
          <xsd:maxLength value="255"/>
        </xsd:restriction>
      </xsd:simpleType>
    </xsd:element>
    <xsd:element name="Topic_x0020_Based_x0020_Version" ma:index="26" nillable="true" ma:displayName="Topic Based Version" ma:internalName="Topic_x0020_Based_x0020_Version">
      <xsd:simpleType>
        <xsd:restriction base="dms:Text">
          <xsd:maxLength value="255"/>
        </xsd:restriction>
      </xsd:simpleType>
    </xsd:element>
    <xsd:element name="Key_x0020_Words" ma:index="27" nillable="true" ma:displayName="Key Words" ma:indexed="true" ma:internalName="Key_x0020_Words">
      <xsd:simpleType>
        <xsd:restriction base="dms:Text">
          <xsd:maxLength value="255"/>
        </xsd:restriction>
      </xsd:simpleType>
    </xsd:element>
    <xsd:element name="Primary_x0020_Users" ma:index="30" nillable="true" ma:displayName="Primary Users" ma:internalName="Primary_x0020_Users">
      <xsd:simpleType>
        <xsd:restriction base="dms:Text">
          <xsd:maxLength value="255"/>
        </xsd:restriction>
      </xsd:simpleType>
    </xsd:element>
    <xsd:element name="Benefitsolver_x0020_System_x0020_Area" ma:index="31" nillable="true" ma:displayName="Benefitsolver System Area" ma:default="N/A" ma:description="Specify the areas of Benefitsolver impacted in the document (e.g., Company &gt; Company Access)" ma:internalName="Benefitsolver_x0020_System_x0020_Area">
      <xsd:complexType>
        <xsd:complexContent>
          <xsd:extension base="dms:MultiChoice">
            <xsd:sequence>
              <xsd:element name="Value" maxOccurs="unbounded" minOccurs="0" nillable="true">
                <xsd:simpleType>
                  <xsd:restriction base="dms:Choice">
                    <xsd:enumeration value="N/A"/>
                    <xsd:enumeration value="Administration &gt; ACA Administration"/>
                    <xsd:enumeration value="Administration &gt; Account Command Center"/>
                    <xsd:enumeration value="Administration &gt; Add Administrator"/>
                    <xsd:enumeration value="Administration &gt; Administration Groups"/>
                    <xsd:enumeration value="Administration &gt; Billing Invoice Center"/>
                    <xsd:enumeration value="Administration &gt; Billing Invoice Document Center"/>
                    <xsd:enumeration value="Administration &gt; Billing Setup"/>
                    <xsd:enumeration value="Administration &gt; Case Manager"/>
                    <xsd:enumeration value="Administration &gt; Data Integration Management"/>
                    <xsd:enumeration value="Administration &gt; Developer Template Examples"/>
                    <xsd:enumeration value="Administration &gt; Document Center"/>
                    <xsd:enumeration value="Administration &gt; Edit Administrator"/>
                    <xsd:enumeration value="Administration &gt; Export/Import/Transfer Logs"/>
                    <xsd:enumeration value="Administration &gt; Express Rights"/>
                    <xsd:enumeration value="Administration &gt; Import/Export Wizard"/>
                    <xsd:enumeration value="Administration &gt; Logs"/>
                    <xsd:enumeration value="Administration &gt; Manage Files"/>
                    <xsd:enumeration value="Administration &gt; Manage Imports"/>
                    <xsd:enumeration value="Administration &gt; Manage Payroll"/>
                    <xsd:enumeration value="Administration &gt; Manage Services"/>
                    <xsd:enumeration value="Administration &gt; Manage Templates"/>
                    <xsd:enumeration value="Administration &gt; Media Center"/>
                    <xsd:enumeration value="Administration &gt; Message Center"/>
                    <xsd:enumeration value="Administration &gt; React Developer Template"/>
                    <xsd:enumeration value="Administration &gt; Reference Center"/>
                    <xsd:enumeration value="Administration &gt; Transmit File"/>
                    <xsd:enumeration value="Benefits &gt; Account Rules"/>
                    <xsd:enumeration value="Benefits &gt; Action Manager"/>
                    <xsd:enumeration value="Benefits &gt; Allocate Plans"/>
                    <xsd:enumeration value="Benefits &gt; ASO Fees"/>
                    <xsd:enumeration value="Benefits &gt; Benefit Access Rules"/>
                    <xsd:enumeration value="Benefits &gt; Bundle Plans"/>
                    <xsd:enumeration value="Benefits &gt; Convert Allocation Groups"/>
                    <xsd:enumeration value="Benefits &gt; Express Plan Update"/>
                    <xsd:enumeration value="Benefits &gt; Mass Allocate Plans"/>
                    <xsd:enumeration value="Benefits &gt; Mass Approve Rates"/>
                    <xsd:enumeration value="Benefits &gt; Payment Method Rules"/>
                    <xsd:enumeration value="Benefits &gt; Plan Class Update"/>
                    <xsd:enumeration value="Benefits &gt; Plan Info"/>
                    <xsd:enumeration value="Benefits &gt; Plan Mapper"/>
                    <xsd:enumeration value="Benefits &gt; Plan Pricing Update"/>
                    <xsd:enumeration value="Benefits &gt; Tax Tables"/>
                    <xsd:enumeration value="Benefits &gt; Vendor Set-Up"/>
                    <xsd:enumeration value="Benefits &gt; Zipcode/State Groups"/>
                    <xsd:enumeration value="Company &gt; Benefits Assistant"/>
                    <xsd:enumeration value="Company &gt; Company Access"/>
                    <xsd:enumeration value="Company &gt; Company Information"/>
                    <xsd:enumeration value="Company &gt; Company Structure"/>
                    <xsd:enumeration value="Company &gt; Custom Fields"/>
                    <xsd:enumeration value="Company &gt; Custom Overrides"/>
                    <xsd:enumeration value="Company &gt; Custom Translation"/>
                    <xsd:enumeration value="Company &gt; Custom Views"/>
                    <xsd:enumeration value="Company &gt; Decision Support Tools"/>
                    <xsd:enumeration value="Company &gt; Dependent Audit"/>
                    <xsd:enumeration value="Company &gt; Discovery"/>
                    <xsd:enumeration value="Company &gt; Formula Builder"/>
                    <xsd:enumeration value="Company &gt; Layout Manager"/>
                    <xsd:enumeration value="Company &gt; Rules Builder"/>
                    <xsd:enumeration value="Company &gt; Rules Manager"/>
                    <xsd:enumeration value="Company &gt; Structure Groups"/>
                    <xsd:enumeration value="Company &gt; Survey Manager"/>
                    <xsd:enumeration value="Company &gt; Verification Manager"/>
                    <xsd:enumeration value="Employees &gt; Add Employee"/>
                    <xsd:enumeration value="Employees &gt; Add Ghost Employee"/>
                    <xsd:enumeration value="Employees &gt; Create Documents"/>
                    <xsd:enumeration value="Employees &gt; Express Address Changes"/>
                    <xsd:enumeration value="Employees &gt; Express Compensation"/>
                    <xsd:enumeration value="Employees &gt; Express Termination"/>
                    <xsd:enumeration value="Employees &gt; Mass Functions"/>
                    <xsd:enumeration value="Employees &gt; Pending Changes"/>
                    <xsd:enumeration value="Employees &gt; Print Dashboard"/>
                    <xsd:enumeration value="Employees &gt; Print Queues"/>
                    <xsd:enumeration value="Employees &gt; Search Documents"/>
                    <xsd:enumeration value="Employees &gt; Search Employees"/>
                    <xsd:enumeration value="Reports &gt; Build a Report"/>
                    <xsd:enumeration value="Reports &gt; COBRA Reports"/>
                    <xsd:enumeration value="Reports &gt; Custom Reports"/>
                    <xsd:enumeration value="Reports &gt; Employee Census"/>
                    <xsd:enumeration value="Reports &gt; Employee Census Benefit"/>
                    <xsd:enumeration value="Reports &gt; Employee Dependent Census Benefit"/>
                    <xsd:enumeration value="Reports &gt; Initial Enrollment Status"/>
                    <xsd:enumeration value="Reports &gt; More Reports"/>
                    <xsd:enumeration value="Reports &gt; Open Enrollment Status"/>
                    <xsd:enumeration value="Reports &gt; Reports Dashboard"/>
                    <xsd:enumeration value="Reports &gt; Scheduled Reports"/>
                    <xsd:enumeration value="Reports &gt; Standard Reports"/>
                    <xsd:enumeration value="Reports &gt; Submitted Changes"/>
                    <xsd:enumeration value="Reports &gt; Super Admin Reports"/>
                  </xsd:restriction>
                </xsd:simpleType>
              </xsd:element>
            </xsd:sequence>
          </xsd:extension>
        </xsd:complexContent>
      </xsd:complexType>
    </xsd:element>
    <xsd:element name="Managed_x0020_Outside_x0020_Tech_x0020_Writing_x0020_Team" ma:index="32" nillable="true" ma:displayName="Managed Outside Tech Writing Team" ma:default="No" ma:description="Identifies whether non-Tech Writer Solvers have edit rights to a document. Use Maintenance Notes field to identify who has edit rights.&#10;" ma:format="Dropdown" ma:internalName="Managed_x0020_Outside_x0020_Tech_x0020_Writing_x0020_Team">
      <xsd:simpleType>
        <xsd:restriction base="dms:Choice">
          <xsd:enumeration value="Yes"/>
          <xsd:enumeration value="No"/>
        </xsd:restriction>
      </xsd:simpleType>
    </xsd:element>
    <xsd:element name="Vetted_x0020_by_x0020_Tech_x0020_Writer" ma:index="33" nillable="true" ma:displayName="Vetted by Tech Writer" ma:default="Null" ma:description="Set this field to &quot;No&quot; to identify when a document has not been fully reviewed and vetted by a Tech Writer, but is &quot;good enough&quot; to publish.&#10;" ma:format="Dropdown" ma:internalName="Vetted_x0020_by_x0020_Tech_x0020_Writer">
      <xsd:simpleType>
        <xsd:restriction base="dms:Choice">
          <xsd:enumeration value="Yes"/>
          <xsd:enumeration value="No"/>
          <xsd:enumeration value="Null"/>
        </xsd:restriction>
      </xsd:simpleType>
    </xsd:element>
    <xsd:element name="System_x0020_Area_x0020_Grid_x0020_Removed_x003f_" ma:index="34" nillable="true" ma:displayName="System Area Grid Removed?" ma:default="Yes" ma:format="Dropdown" ma:internalName="System_x0020_Area_x0020_Grid_x0020_Removed_x003f_">
      <xsd:simpleType>
        <xsd:restriction base="dms:Choice">
          <xsd:enumeration value="Yes"/>
          <xsd:enumeration value="No"/>
        </xsd:restriction>
      </xsd:simpleType>
    </xsd:element>
    <xsd:element name="MediaServiceObjectDetectorVersions" ma:index="35" nillable="true" ma:displayName="MediaServiceObjectDetectorVersions" ma:hidden="true" ma:indexed="true" ma:internalName="MediaServiceObjectDetectorVersions" ma:readOnly="true">
      <xsd:simpleType>
        <xsd:restriction base="dms:Text"/>
      </xsd:simpleType>
    </xsd:element>
    <xsd:element name="_Flow_SignoffStatus" ma:index="36" nillable="true" ma:displayName="Sign-off status" ma:internalName="Sign_x002d_off_x0020_status">
      <xsd:simpleType>
        <xsd:restriction base="dms:Text"/>
      </xsd:simpleType>
    </xsd:element>
    <xsd:element name="MediaServiceGenerationTime" ma:index="37" nillable="true" ma:displayName="MediaServiceGenerationTime" ma:hidden="true" ma:internalName="MediaServiceGenerationTime" ma:readOnly="true">
      <xsd:simpleType>
        <xsd:restriction base="dms:Text"/>
      </xsd:simpleType>
    </xsd:element>
    <xsd:element name="MediaServiceEventHashCode" ma:index="38" nillable="true" ma:displayName="MediaServiceEventHashCode" ma:hidden="true" ma:internalName="MediaServiceEventHashCode" ma:readOnly="true">
      <xsd:simpleType>
        <xsd:restriction base="dms:Text"/>
      </xsd:simpleType>
    </xsd:element>
    <xsd:element name="MediaServiceSearchProperties" ma:index="3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4209244-676c-4796-b6e0-8e071473552d" elementFormDefault="qualified">
    <xsd:import namespace="http://schemas.microsoft.com/office/2006/documentManagement/types"/>
    <xsd:import namespace="http://schemas.microsoft.com/office/infopath/2007/PartnerControls"/>
    <xsd:element name="SharedWithUsers" ma:index="2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FB7639F-ED5F-43F7-A4C3-7574C984A277}">
  <ds:schemaRefs>
    <ds:schemaRef ds:uri="http://schemas.openxmlformats.org/package/2006/metadata/core-properties"/>
    <ds:schemaRef ds:uri="34209244-676c-4796-b6e0-8e071473552d"/>
    <ds:schemaRef ds:uri="http://purl.org/dc/elements/1.1/"/>
    <ds:schemaRef ds:uri="http://www.w3.org/XML/1998/namespace"/>
    <ds:schemaRef ds:uri="http://schemas.microsoft.com/office/2006/documentManagement/types"/>
    <ds:schemaRef ds:uri="http://purl.org/dc/terms/"/>
    <ds:schemaRef ds:uri="http://purl.org/dc/dcmitype/"/>
    <ds:schemaRef ds:uri="http://schemas.microsoft.com/office/infopath/2007/PartnerControls"/>
    <ds:schemaRef ds:uri="0b1449e6-74db-40dc-93b2-9d393d45855d"/>
    <ds:schemaRef ds:uri="http://schemas.microsoft.com/office/2006/metadata/properties"/>
  </ds:schemaRefs>
</ds:datastoreItem>
</file>

<file path=customXml/itemProps2.xml><?xml version="1.0" encoding="utf-8"?>
<ds:datastoreItem xmlns:ds="http://schemas.openxmlformats.org/officeDocument/2006/customXml" ds:itemID="{925286D8-657C-4743-A512-49D593F14A6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b1449e6-74db-40dc-93b2-9d393d45855d"/>
    <ds:schemaRef ds:uri="34209244-676c-4796-b6e0-8e071473552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743FB54-2666-48CE-9C15-8649D28DA4D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25151</TotalTime>
  <Words>979</Words>
  <Application>Microsoft Macintosh PowerPoint</Application>
  <PresentationFormat>Custom</PresentationFormat>
  <Paragraphs>66</Paragraphs>
  <Slides>3</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vt:i4>
      </vt:variant>
    </vt:vector>
  </HeadingPairs>
  <TitlesOfParts>
    <vt:vector size="15" baseType="lpstr">
      <vt:lpstr>Aptos</vt:lpstr>
      <vt:lpstr>Arial</vt:lpstr>
      <vt:lpstr>Calibri</vt:lpstr>
      <vt:lpstr>Calibri Light</vt:lpstr>
      <vt:lpstr>Museo Sans 300</vt:lpstr>
      <vt:lpstr>Museo Sans 500</vt:lpstr>
      <vt:lpstr>Museo Sans 700</vt:lpstr>
      <vt:lpstr>Open Sans Extrabold</vt:lpstr>
      <vt:lpstr>Open Sans Light</vt:lpstr>
      <vt:lpstr>Open Sans Semibold</vt:lpstr>
      <vt:lpstr>Symbol</vt:lpstr>
      <vt:lpstr>Office Theme</vt:lpstr>
      <vt:lpstr>How to enroll  in your benefits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Template Flyer for Enrollment with MCRE</dc:title>
  <dc:creator>Dayne Corwin</dc:creator>
  <cp:lastModifiedBy>Madicyn Maines</cp:lastModifiedBy>
  <cp:revision>91</cp:revision>
  <dcterms:created xsi:type="dcterms:W3CDTF">2020-02-21T19:54:26Z</dcterms:created>
  <dcterms:modified xsi:type="dcterms:W3CDTF">2025-07-09T15:05:38Z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0x010100196140212E02994EB9B7FECADD98A681</vt:lpwstr>
  </property>
  <property fmtid="{D5CDD505-2E9C-101B-9397-08002B2CF9AE}" pid="3" name="Order">
    <vt:r8>386200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ComplianceAssetId">
    <vt:lpwstr/>
  </property>
  <property fmtid="{D5CDD505-2E9C-101B-9397-08002B2CF9AE}" pid="9" name="TemplateUrl">
    <vt:lpwstr/>
  </property>
  <property fmtid="{D5CDD505-2E9C-101B-9397-08002B2CF9AE}" pid="10" name="TriggerFlowInfo">
    <vt:lpwstr/>
  </property>
</Properties>
</file>