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56" r:id="rId5"/>
    <p:sldId id="257" r:id="rId6"/>
    <p:sldId id="259" r:id="rId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96" userDrawn="1">
          <p15:clr>
            <a:srgbClr val="A4A3A4"/>
          </p15:clr>
        </p15:guide>
        <p15:guide id="2" pos="244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FC3529-0D3F-BA34-3F68-BED5BCE39A25}" name="Areanna Lakowske" initials="AL" userId="S::alakowske@businessolver.com::39718743-18c0-4d92-adbc-396ca20eda1d" providerId="AD"/>
  <p188:author id="{4EDEC3FD-7183-3028-E117-4829D139A422}" name="Andrew Mendosa" initials="AM" userId="S::amendosa@businessolver.com::98f7c94f-9097-481c-b33a-ec4a1b6f954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42FF"/>
    <a:srgbClr val="247799"/>
    <a:srgbClr val="58595B"/>
    <a:srgbClr val="4EBA6F"/>
    <a:srgbClr val="F5F5F5"/>
    <a:srgbClr val="2D95BF"/>
    <a:srgbClr val="F0C419"/>
    <a:srgbClr val="955BA5"/>
    <a:srgbClr val="F15A5A"/>
    <a:srgbClr val="F069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1"/>
    <p:restoredTop sz="94618"/>
  </p:normalViewPr>
  <p:slideViewPr>
    <p:cSldViewPr snapToGrid="0" snapToObjects="1" showGuides="1">
      <p:cViewPr>
        <p:scale>
          <a:sx n="170" d="100"/>
          <a:sy n="170" d="100"/>
        </p:scale>
        <p:origin x="2568" y="-1024"/>
      </p:cViewPr>
      <p:guideLst>
        <p:guide orient="horz" pos="6096"/>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1266245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3330829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376374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973766-05C1-BB49-9C3F-A0E8A2D45DBC}" type="datetimeFigureOut">
              <a:rPr lang="en-US" smtClean="0"/>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273424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973766-05C1-BB49-9C3F-A0E8A2D45DBC}" type="datetimeFigureOut">
              <a:rPr lang="en-US" smtClean="0"/>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4285638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973766-05C1-BB49-9C3F-A0E8A2D45DBC}" type="datetimeFigureOut">
              <a:rPr lang="en-US" smtClean="0"/>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60817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973766-05C1-BB49-9C3F-A0E8A2D45DBC}" type="datetimeFigureOut">
              <a:rPr lang="en-US" smtClean="0"/>
              <a:t>7/9/25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4041957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973766-05C1-BB49-9C3F-A0E8A2D45DBC}" type="datetimeFigureOut">
              <a:rPr lang="en-US" smtClean="0"/>
              <a:t>7/9/25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42945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73766-05C1-BB49-9C3F-A0E8A2D45DBC}" type="datetimeFigureOut">
              <a:rPr lang="en-US" smtClean="0"/>
              <a:t>7/9/25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221635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C2973766-05C1-BB49-9C3F-A0E8A2D45DBC}" type="datetimeFigureOut">
              <a:rPr lang="en-US" smtClean="0"/>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2188855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C2973766-05C1-BB49-9C3F-A0E8A2D45DBC}" type="datetimeFigureOut">
              <a:rPr lang="en-US" smtClean="0"/>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2EFA4-EA3E-5047-B68E-4368AC679AA1}" type="slidenum">
              <a:rPr lang="en-US" smtClean="0"/>
              <a:t>‹#›</a:t>
            </a:fld>
            <a:endParaRPr lang="en-US"/>
          </a:p>
        </p:txBody>
      </p:sp>
    </p:spTree>
    <p:extLst>
      <p:ext uri="{BB962C8B-B14F-4D97-AF65-F5344CB8AC3E}">
        <p14:creationId xmlns:p14="http://schemas.microsoft.com/office/powerpoint/2010/main" val="1942779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C2973766-05C1-BB49-9C3F-A0E8A2D45DBC}" type="datetimeFigureOut">
              <a:rPr lang="en-US" smtClean="0"/>
              <a:t>7/9/25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792EFA4-EA3E-5047-B68E-4368AC679AA1}" type="slidenum">
              <a:rPr lang="en-US" smtClean="0"/>
              <a:t>‹#›</a:t>
            </a:fld>
            <a:endParaRPr lang="en-US"/>
          </a:p>
        </p:txBody>
      </p:sp>
    </p:spTree>
    <p:extLst>
      <p:ext uri="{BB962C8B-B14F-4D97-AF65-F5344CB8AC3E}">
        <p14:creationId xmlns:p14="http://schemas.microsoft.com/office/powerpoint/2010/main" val="1708652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tif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5C1C17B-C639-B247-9E08-130ECA1CD60D}"/>
              </a:ext>
            </a:extLst>
          </p:cNvPr>
          <p:cNvPicPr>
            <a:picLocks noChangeAspect="1"/>
          </p:cNvPicPr>
          <p:nvPr/>
        </p:nvPicPr>
        <p:blipFill rotWithShape="1">
          <a:blip r:embed="rId2"/>
          <a:srcRect l="19638" t="14383" r="22207" b="18592"/>
          <a:stretch/>
        </p:blipFill>
        <p:spPr>
          <a:xfrm>
            <a:off x="4332758" y="6701674"/>
            <a:ext cx="2228286" cy="2183142"/>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2" name="Title 1">
            <a:extLst>
              <a:ext uri="{FF2B5EF4-FFF2-40B4-BE49-F238E27FC236}">
                <a16:creationId xmlns:a16="http://schemas.microsoft.com/office/drawing/2014/main" id="{C6C9784E-AEBF-A54F-87B7-9A3E26816DAC}"/>
              </a:ext>
            </a:extLst>
          </p:cNvPr>
          <p:cNvSpPr>
            <a:spLocks noGrp="1"/>
          </p:cNvSpPr>
          <p:nvPr>
            <p:ph type="ctrTitle"/>
          </p:nvPr>
        </p:nvSpPr>
        <p:spPr>
          <a:xfrm>
            <a:off x="1124278" y="375434"/>
            <a:ext cx="3057157" cy="997208"/>
          </a:xfrm>
        </p:spPr>
        <p:txBody>
          <a:bodyPr lIns="0">
            <a:noAutofit/>
          </a:bodyPr>
          <a:lstStyle/>
          <a:p>
            <a:pPr algn="l"/>
            <a:r>
              <a:rPr lang="en-US" sz="3000" b="1" dirty="0">
                <a:solidFill>
                  <a:srgbClr val="247799"/>
                </a:solidFill>
                <a:latin typeface="Open Sans Semibold" panose="020B0606030504020204" pitchFamily="34" charset="0"/>
                <a:ea typeface="Open Sans Semibold" panose="020B0606030504020204" pitchFamily="34" charset="0"/>
                <a:cs typeface="Open Sans Semibold" panose="020B0606030504020204" pitchFamily="34" charset="0"/>
              </a:rPr>
              <a:t>How to enroll </a:t>
            </a:r>
            <a:br>
              <a:rPr lang="en-US" sz="3000" b="1" dirty="0">
                <a:solidFill>
                  <a:srgbClr val="247799"/>
                </a:solidFill>
                <a:latin typeface="Open Sans Semibold" panose="020B0606030504020204" pitchFamily="34" charset="0"/>
                <a:ea typeface="Open Sans Semibold" panose="020B0606030504020204" pitchFamily="34" charset="0"/>
                <a:cs typeface="Open Sans Semibold" panose="020B0606030504020204" pitchFamily="34" charset="0"/>
              </a:rPr>
            </a:br>
            <a:r>
              <a:rPr lang="en-US" sz="3000" b="1" dirty="0">
                <a:solidFill>
                  <a:srgbClr val="247799"/>
                </a:solidFill>
                <a:latin typeface="Open Sans Semibold" panose="020B0606030504020204" pitchFamily="34" charset="0"/>
                <a:ea typeface="Open Sans Semibold" panose="020B0606030504020204" pitchFamily="34" charset="0"/>
                <a:cs typeface="Open Sans Semibold" panose="020B0606030504020204" pitchFamily="34" charset="0"/>
              </a:rPr>
              <a:t>in your benefits</a:t>
            </a:r>
          </a:p>
        </p:txBody>
      </p:sp>
      <p:sp>
        <p:nvSpPr>
          <p:cNvPr id="3" name="Subtitle 2">
            <a:extLst>
              <a:ext uri="{FF2B5EF4-FFF2-40B4-BE49-F238E27FC236}">
                <a16:creationId xmlns:a16="http://schemas.microsoft.com/office/drawing/2014/main" id="{ED212C02-1A70-794E-B175-DB3537CB7754}"/>
              </a:ext>
            </a:extLst>
          </p:cNvPr>
          <p:cNvSpPr>
            <a:spLocks noGrp="1"/>
          </p:cNvSpPr>
          <p:nvPr>
            <p:ph type="subTitle" idx="1"/>
          </p:nvPr>
        </p:nvSpPr>
        <p:spPr>
          <a:xfrm>
            <a:off x="699909" y="1769142"/>
            <a:ext cx="3400961" cy="6977293"/>
          </a:xfrm>
        </p:spPr>
        <p:txBody>
          <a:bodyPr wrap="square" lIns="0" tIns="0" rIns="0" bIns="0">
            <a:noAutofit/>
          </a:bodyPr>
          <a:lstStyle/>
          <a:p>
            <a:pPr algn="l"/>
            <a:r>
              <a:rPr lang="en-US" sz="1200" b="1"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REGISTER AND LOGIN</a:t>
            </a:r>
          </a:p>
          <a:p>
            <a:pPr marL="228600" indent="-228600" algn="l">
              <a:lnSpc>
                <a:spcPct val="100000"/>
              </a:lnSpc>
              <a:buFont typeface="+mj-lt"/>
              <a:buAutoNum type="arabicPeriod"/>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Visit </a:t>
            </a:r>
            <a:r>
              <a:rPr lang="en-US" sz="1100" b="1" dirty="0">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www.benefitsolver.com</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and click the </a:t>
            </a:r>
            <a:r>
              <a:rPr lang="en-US" sz="1100" b="1" dirty="0">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Register</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button to get started. The case-sensitive company key is </a:t>
            </a:r>
            <a:r>
              <a:rPr lang="en-US" sz="1100" b="1" dirty="0" err="1">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xxxxxx</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a:t>
            </a:r>
          </a:p>
          <a:p>
            <a:pPr marL="228600" indent="-228600" algn="l">
              <a:lnSpc>
                <a:spcPct val="100000"/>
              </a:lnSpc>
              <a:buFont typeface="+mj-lt"/>
              <a:buAutoNum type="arabicPeriod"/>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Create your user name and password and verify your personal information.</a:t>
            </a:r>
          </a:p>
          <a:p>
            <a:pPr marL="228600" indent="-228600" algn="l">
              <a:lnSpc>
                <a:spcPct val="100000"/>
              </a:lnSpc>
              <a:buFont typeface="+mj-lt"/>
              <a:buAutoNum type="arabicPeriod"/>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Log in using your new user name and password. </a:t>
            </a:r>
          </a:p>
          <a:p>
            <a:pPr marL="228600" indent="-228600" algn="l">
              <a:lnSpc>
                <a:spcPct val="100000"/>
              </a:lnSpc>
              <a:buFont typeface="+mj-lt"/>
              <a:buAutoNum type="arabicPeriod"/>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Set up your Multi-Factor Authentication preferences. This will be your authentication process each time you visit the site going forward.</a:t>
            </a:r>
          </a:p>
          <a:p>
            <a:pPr algn="l"/>
            <a:endParaRPr lang="en-US" sz="1000" dirty="0">
              <a:latin typeface="Open Sans Light" panose="020B0606030504020204" pitchFamily="34" charset="0"/>
              <a:ea typeface="Open Sans Light" panose="020B0606030504020204" pitchFamily="34" charset="0"/>
              <a:cs typeface="Open Sans Light" panose="020B0606030504020204" pitchFamily="34" charset="0"/>
            </a:endParaRPr>
          </a:p>
          <a:p>
            <a:pPr lvl="0" algn="l"/>
            <a:r>
              <a:rPr lang="en-US" sz="1200" b="1"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EXPLORE YOUR OPTIONS</a:t>
            </a:r>
          </a:p>
          <a:p>
            <a:pPr algn="l">
              <a:lnSpc>
                <a:spcPct val="100000"/>
              </a:lnSpc>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Explore the site to learn about your benefits. You’ll find lots of helpful information in the </a:t>
            </a:r>
            <a:r>
              <a:rPr lang="en-US" sz="1100" b="1" dirty="0">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Reference Center</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located at the top of the page in the navigation menu. </a:t>
            </a:r>
          </a:p>
          <a:p>
            <a:pPr algn="l">
              <a:lnSpc>
                <a:spcPct val="100000"/>
              </a:lnSpc>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The calendar at the top of the Home page lets you know how many days you have left to enroll. </a:t>
            </a:r>
          </a:p>
          <a:p>
            <a:pPr algn="l"/>
            <a:endParaRPr lang="en-US" sz="1000" dirty="0">
              <a:latin typeface="Open Sans Light" panose="020B0606030504020204" pitchFamily="34" charset="0"/>
              <a:ea typeface="Open Sans Light" panose="020B0606030504020204" pitchFamily="34" charset="0"/>
              <a:cs typeface="Open Sans Light" panose="020B0606030504020204" pitchFamily="34" charset="0"/>
            </a:endParaRPr>
          </a:p>
          <a:p>
            <a:pPr algn="l"/>
            <a:r>
              <a:rPr lang="en-US" sz="1200" b="1"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START YOUR ENROLLMENT</a:t>
            </a:r>
          </a:p>
          <a:p>
            <a:pPr algn="l">
              <a:lnSpc>
                <a:spcPct val="100000"/>
              </a:lnSpc>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Click the </a:t>
            </a:r>
            <a:r>
              <a:rPr lang="en-US" sz="1100" b="1" dirty="0">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Start Here </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button to review your personal information and add or edit any dependents you wish to cover. </a:t>
            </a:r>
            <a:b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br>
            <a:b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b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You will need to provide each dependent’s legal name, Social Security number, and birth date to add them to your coverage. Note, you may be required to provide documentation to prove your relationship to each dependent.</a:t>
            </a:r>
          </a:p>
          <a:p>
            <a:pPr algn="l">
              <a:lnSpc>
                <a:spcPct val="100000"/>
              </a:lnSpc>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Sofia, your personal benefits assistant, can answer questions and guide you as you enroll. </a:t>
            </a:r>
          </a:p>
          <a:p>
            <a:pPr algn="l">
              <a:lnSpc>
                <a:spcPct val="100000"/>
              </a:lnSpc>
            </a:pPr>
            <a:r>
              <a:rPr lang="en-US" sz="1100" b="1" dirty="0">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Reminder:</a:t>
            </a:r>
            <a:r>
              <a:rPr lang="en-US" sz="1100" dirty="0">
                <a:solidFill>
                  <a:srgbClr val="247799"/>
                </a:solidFill>
                <a:latin typeface="Open Sans Light" panose="020B0606030504020204" pitchFamily="34" charset="0"/>
                <a:ea typeface="Open Sans Light" panose="020B0606030504020204" pitchFamily="34" charset="0"/>
                <a:cs typeface="Open Sans Light" panose="020B0606030504020204" pitchFamily="34" charset="0"/>
              </a:rPr>
              <a:t> </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DO NOT use the back page arrow in your browser to navigate between pages. Instead, use the Back and Next buttons located at the bottom of each screen.</a:t>
            </a:r>
          </a:p>
          <a:p>
            <a:pPr algn="l">
              <a:lnSpc>
                <a:spcPct val="100000"/>
              </a:lnSpc>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p:txBody>
      </p:sp>
      <p:pic>
        <p:nvPicPr>
          <p:cNvPr id="6" name="Picture 5">
            <a:extLst>
              <a:ext uri="{FF2B5EF4-FFF2-40B4-BE49-F238E27FC236}">
                <a16:creationId xmlns:a16="http://schemas.microsoft.com/office/drawing/2014/main" id="{89A259BA-342F-D841-8778-522B027993F8}"/>
              </a:ext>
            </a:extLst>
          </p:cNvPr>
          <p:cNvPicPr>
            <a:picLocks noChangeAspect="1"/>
          </p:cNvPicPr>
          <p:nvPr/>
        </p:nvPicPr>
        <p:blipFill rotWithShape="1">
          <a:blip r:embed="rId3"/>
          <a:srcRect l="6233" t="16512" r="49454" b="15063"/>
          <a:stretch/>
        </p:blipFill>
        <p:spPr>
          <a:xfrm>
            <a:off x="4332758" y="5689996"/>
            <a:ext cx="3174724" cy="936168"/>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8" name="TextBox 7">
            <a:extLst>
              <a:ext uri="{FF2B5EF4-FFF2-40B4-BE49-F238E27FC236}">
                <a16:creationId xmlns:a16="http://schemas.microsoft.com/office/drawing/2014/main" id="{E7D668AE-AAB9-9344-AD5D-E6001245C2ED}"/>
              </a:ext>
            </a:extLst>
          </p:cNvPr>
          <p:cNvSpPr txBox="1"/>
          <p:nvPr/>
        </p:nvSpPr>
        <p:spPr>
          <a:xfrm>
            <a:off x="4414193" y="412373"/>
            <a:ext cx="3057157" cy="923330"/>
          </a:xfrm>
          <a:prstGeom prst="rect">
            <a:avLst/>
          </a:prstGeom>
          <a:noFill/>
          <a:ln w="12700">
            <a:solidFill>
              <a:schemeClr val="bg1">
                <a:lumMod val="85000"/>
              </a:schemeClr>
            </a:solidFill>
            <a:prstDash val="sysDash"/>
          </a:ln>
        </p:spPr>
        <p:txBody>
          <a:bodyPr wrap="square" rtlCol="0">
            <a:spAutoFit/>
          </a:bodyPr>
          <a:lstStyle/>
          <a:p>
            <a:pPr algn="ctr"/>
            <a:endParaRPr lang="en-US" dirty="0">
              <a:solidFill>
                <a:schemeClr val="bg1">
                  <a:lumMod val="65000"/>
                </a:schemeClr>
              </a:solidFill>
              <a:latin typeface="Arial" panose="020B0604020202020204" pitchFamily="34" charset="0"/>
              <a:cs typeface="Arial" panose="020B0604020202020204" pitchFamily="34" charset="0"/>
            </a:endParaRPr>
          </a:p>
          <a:p>
            <a:pPr algn="ctr"/>
            <a:r>
              <a:rPr lang="en-US" dirty="0">
                <a:solidFill>
                  <a:schemeClr val="bg1">
                    <a:lumMod val="65000"/>
                  </a:schemeClr>
                </a:solidFill>
                <a:latin typeface="Arial" panose="020B0604020202020204" pitchFamily="34" charset="0"/>
                <a:cs typeface="Arial" panose="020B0604020202020204" pitchFamily="34" charset="0"/>
              </a:rPr>
              <a:t>Your Logo Here</a:t>
            </a:r>
          </a:p>
          <a:p>
            <a:pPr algn="ctr"/>
            <a:endParaRPr lang="en-US" dirty="0">
              <a:solidFill>
                <a:schemeClr val="bg1">
                  <a:lumMod val="65000"/>
                </a:schemeClr>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1AE2F2F4-0864-DE40-9E90-9F3789294C6E}"/>
              </a:ext>
            </a:extLst>
          </p:cNvPr>
          <p:cNvPicPr>
            <a:picLocks noChangeAspect="1"/>
          </p:cNvPicPr>
          <p:nvPr/>
        </p:nvPicPr>
        <p:blipFill rotWithShape="1">
          <a:blip r:embed="rId4"/>
          <a:srcRect t="14206" b="3739"/>
          <a:stretch/>
        </p:blipFill>
        <p:spPr>
          <a:xfrm>
            <a:off x="4414831" y="1582868"/>
            <a:ext cx="2905278" cy="2143960"/>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14" name="TextBox 13">
            <a:extLst>
              <a:ext uri="{FF2B5EF4-FFF2-40B4-BE49-F238E27FC236}">
                <a16:creationId xmlns:a16="http://schemas.microsoft.com/office/drawing/2014/main" id="{FCD06F51-3D01-FB43-AF89-A0808623D225}"/>
              </a:ext>
            </a:extLst>
          </p:cNvPr>
          <p:cNvSpPr txBox="1"/>
          <p:nvPr/>
        </p:nvSpPr>
        <p:spPr>
          <a:xfrm>
            <a:off x="541588" y="9104332"/>
            <a:ext cx="3027781" cy="415498"/>
          </a:xfrm>
          <a:prstGeom prst="rect">
            <a:avLst/>
          </a:prstGeom>
          <a:noFill/>
        </p:spPr>
        <p:txBody>
          <a:bodyPr wrap="square" rtlCol="0">
            <a:spAutoFit/>
          </a:bodyPr>
          <a:lstStyle/>
          <a:p>
            <a:r>
              <a:rPr lang="en-US" sz="1200" b="1" dirty="0" err="1">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rPr>
              <a:t>www.benefitsolver.com</a:t>
            </a:r>
            <a:endParaRPr lang="en-US" sz="1200" b="1" dirty="0">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r>
              <a:rPr lang="en-US" sz="900" b="1" dirty="0">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rPr>
              <a:t>Company Key: XXXXXXXXX</a:t>
            </a:r>
          </a:p>
        </p:txBody>
      </p:sp>
      <p:sp>
        <p:nvSpPr>
          <p:cNvPr id="12" name="TextBox 11">
            <a:extLst>
              <a:ext uri="{FF2B5EF4-FFF2-40B4-BE49-F238E27FC236}">
                <a16:creationId xmlns:a16="http://schemas.microsoft.com/office/drawing/2014/main" id="{54FE68A0-A860-0348-A1BF-3922981353C9}"/>
              </a:ext>
            </a:extLst>
          </p:cNvPr>
          <p:cNvSpPr txBox="1"/>
          <p:nvPr/>
        </p:nvSpPr>
        <p:spPr>
          <a:xfrm>
            <a:off x="4332758" y="4916714"/>
            <a:ext cx="3174723" cy="369332"/>
          </a:xfrm>
          <a:prstGeom prst="rect">
            <a:avLst/>
          </a:prstGeom>
          <a:noFill/>
        </p:spPr>
        <p:txBody>
          <a:bodyPr wrap="square" rtlCol="0">
            <a:spAutoFit/>
          </a:bodyPr>
          <a:lstStyle/>
          <a:p>
            <a:pPr defTabSz="777240">
              <a:spcBef>
                <a:spcPts val="850"/>
              </a:spcBef>
            </a:pPr>
            <a:r>
              <a:rPr lang="en-US" sz="900" b="1" dirty="0">
                <a:solidFill>
                  <a:srgbClr val="4EBA6F"/>
                </a:solidFill>
                <a:latin typeface="Open Sans Semibold" panose="020B0606030504020204" pitchFamily="34" charset="0"/>
                <a:ea typeface="Open Sans Semibold" panose="020B0606030504020204" pitchFamily="34" charset="0"/>
                <a:cs typeface="Open Sans Semibold" panose="020B0606030504020204" pitchFamily="34" charset="0"/>
              </a:rPr>
              <a:t>RETURNING USERS: </a:t>
            </a:r>
            <a:r>
              <a:rPr lang="en-US" sz="9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Click on the </a:t>
            </a:r>
            <a:r>
              <a:rPr lang="en-US" sz="9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Trouble Logging In? </a:t>
            </a:r>
            <a:r>
              <a:rPr lang="en-US" sz="9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link to reset your login details.</a:t>
            </a:r>
          </a:p>
        </p:txBody>
      </p:sp>
      <p:pic>
        <p:nvPicPr>
          <p:cNvPr id="4" name="Picture 3">
            <a:extLst>
              <a:ext uri="{FF2B5EF4-FFF2-40B4-BE49-F238E27FC236}">
                <a16:creationId xmlns:a16="http://schemas.microsoft.com/office/drawing/2014/main" id="{5670FF8C-A54C-D849-B1CA-30AF33FA3866}"/>
              </a:ext>
            </a:extLst>
          </p:cNvPr>
          <p:cNvPicPr>
            <a:picLocks noChangeAspect="1"/>
          </p:cNvPicPr>
          <p:nvPr/>
        </p:nvPicPr>
        <p:blipFill rotWithShape="1">
          <a:blip r:embed="rId5"/>
          <a:srcRect l="57277" t="37706" r="4703" b="36874"/>
          <a:stretch/>
        </p:blipFill>
        <p:spPr>
          <a:xfrm>
            <a:off x="5077556" y="1440694"/>
            <a:ext cx="2511999" cy="826889"/>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
        <p:nvSpPr>
          <p:cNvPr id="35" name="Triangle 34">
            <a:extLst>
              <a:ext uri="{FF2B5EF4-FFF2-40B4-BE49-F238E27FC236}">
                <a16:creationId xmlns:a16="http://schemas.microsoft.com/office/drawing/2014/main" id="{230DBF6E-132C-BF4D-9986-1D67CA62A2B9}"/>
              </a:ext>
            </a:extLst>
          </p:cNvPr>
          <p:cNvSpPr/>
          <p:nvPr/>
        </p:nvSpPr>
        <p:spPr>
          <a:xfrm rot="5400000">
            <a:off x="-971129" y="159882"/>
            <a:ext cx="2327539" cy="1428312"/>
          </a:xfrm>
          <a:prstGeom prst="triangle">
            <a:avLst/>
          </a:prstGeom>
          <a:solidFill>
            <a:srgbClr val="2D9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0EFA73B5-E54C-4C4D-8E7C-A73592698C76}"/>
              </a:ext>
            </a:extLst>
          </p:cNvPr>
          <p:cNvSpPr/>
          <p:nvPr/>
        </p:nvSpPr>
        <p:spPr>
          <a:xfrm rot="5400000">
            <a:off x="-976191" y="-1019599"/>
            <a:ext cx="3210122" cy="1969916"/>
          </a:xfrm>
          <a:prstGeom prst="triangle">
            <a:avLst/>
          </a:prstGeom>
          <a:solidFill>
            <a:srgbClr val="F0C419">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5371FAA8-4636-B645-A98F-7CC6A61D5D9E}"/>
              </a:ext>
            </a:extLst>
          </p:cNvPr>
          <p:cNvSpPr/>
          <p:nvPr/>
        </p:nvSpPr>
        <p:spPr>
          <a:xfrm rot="5400000">
            <a:off x="522384" y="1789502"/>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39" name="Triangle 38">
            <a:extLst>
              <a:ext uri="{FF2B5EF4-FFF2-40B4-BE49-F238E27FC236}">
                <a16:creationId xmlns:a16="http://schemas.microsoft.com/office/drawing/2014/main" id="{15CAFDB2-BC4B-9946-B13C-BC04AFE8299A}"/>
              </a:ext>
            </a:extLst>
          </p:cNvPr>
          <p:cNvSpPr/>
          <p:nvPr/>
        </p:nvSpPr>
        <p:spPr>
          <a:xfrm rot="5400000">
            <a:off x="523710" y="4310305"/>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40" name="Triangle 39">
            <a:extLst>
              <a:ext uri="{FF2B5EF4-FFF2-40B4-BE49-F238E27FC236}">
                <a16:creationId xmlns:a16="http://schemas.microsoft.com/office/drawing/2014/main" id="{A9E95E03-BE7E-AB49-B88C-CE7D766B0149}"/>
              </a:ext>
            </a:extLst>
          </p:cNvPr>
          <p:cNvSpPr/>
          <p:nvPr/>
        </p:nvSpPr>
        <p:spPr>
          <a:xfrm rot="5400000">
            <a:off x="523709" y="5906599"/>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41" name="Triangle 40">
            <a:extLst>
              <a:ext uri="{FF2B5EF4-FFF2-40B4-BE49-F238E27FC236}">
                <a16:creationId xmlns:a16="http://schemas.microsoft.com/office/drawing/2014/main" id="{0B3FF2D2-BD22-AE4E-98C3-41E871B01CD6}"/>
              </a:ext>
            </a:extLst>
          </p:cNvPr>
          <p:cNvSpPr/>
          <p:nvPr/>
        </p:nvSpPr>
        <p:spPr>
          <a:xfrm rot="5400000" flipH="1">
            <a:off x="-973537" y="8851667"/>
            <a:ext cx="1786696" cy="1096420"/>
          </a:xfrm>
          <a:prstGeom prst="triangle">
            <a:avLst/>
          </a:prstGeom>
          <a:solidFill>
            <a:srgbClr val="4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73ED3C-DF89-9F7B-66AC-7C390A33F6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4831" y="5387833"/>
            <a:ext cx="3248524" cy="311809"/>
          </a:xfrm>
          <a:prstGeom prst="rect">
            <a:avLst/>
          </a:prstGeom>
          <a:effectLst>
            <a:outerShdw blurRad="50800" dist="38100" dir="5400000" algn="ctr" rotWithShape="0">
              <a:prstClr val="black">
                <a:alpha val="11000"/>
              </a:prstClr>
            </a:outerShdw>
          </a:effectLst>
        </p:spPr>
      </p:pic>
      <p:pic>
        <p:nvPicPr>
          <p:cNvPr id="9" name="Picture 8" descr="A white rectangular object with a black line&#10;&#10;Description automatically generated with medium confidence">
            <a:extLst>
              <a:ext uri="{FF2B5EF4-FFF2-40B4-BE49-F238E27FC236}">
                <a16:creationId xmlns:a16="http://schemas.microsoft.com/office/drawing/2014/main" id="{3ACBB511-40AB-2F42-B5F5-D707A7B4B2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8560" y="8893788"/>
            <a:ext cx="3148921" cy="784829"/>
          </a:xfrm>
          <a:prstGeom prst="rect">
            <a:avLst/>
          </a:prstGeom>
          <a:effectLst>
            <a:outerShdw blurRad="50800" dist="38100" dir="8100000" algn="tr" rotWithShape="0">
              <a:prstClr val="black">
                <a:alpha val="11000"/>
              </a:prstClr>
            </a:outerShdw>
          </a:effectLst>
        </p:spPr>
      </p:pic>
      <p:pic>
        <p:nvPicPr>
          <p:cNvPr id="10" name="Picture 9" descr="A screenshot of a chat&#10;&#10;AI-generated content may be incorrect.">
            <a:extLst>
              <a:ext uri="{FF2B5EF4-FFF2-40B4-BE49-F238E27FC236}">
                <a16:creationId xmlns:a16="http://schemas.microsoft.com/office/drawing/2014/main" id="{E9CA6DE8-B115-4E60-482B-70B20B874F29}"/>
              </a:ext>
            </a:extLst>
          </p:cNvPr>
          <p:cNvPicPr>
            <a:picLocks noChangeAspect="1"/>
          </p:cNvPicPr>
          <p:nvPr/>
        </p:nvPicPr>
        <p:blipFill>
          <a:blip r:embed="rId8"/>
          <a:srcRect b="24707"/>
          <a:stretch/>
        </p:blipFill>
        <p:spPr>
          <a:xfrm>
            <a:off x="5896019" y="7073198"/>
            <a:ext cx="1575331" cy="1881923"/>
          </a:xfrm>
          <a:prstGeom prst="rect">
            <a:avLst/>
          </a:prstGeom>
          <a:ln w="6350">
            <a:solidFill>
              <a:schemeClr val="bg1">
                <a:lumMod val="85000"/>
              </a:schemeClr>
            </a:solidFill>
          </a:ln>
        </p:spPr>
      </p:pic>
      <p:pic>
        <p:nvPicPr>
          <p:cNvPr id="7" name="Picture 6">
            <a:extLst>
              <a:ext uri="{FF2B5EF4-FFF2-40B4-BE49-F238E27FC236}">
                <a16:creationId xmlns:a16="http://schemas.microsoft.com/office/drawing/2014/main" id="{BBF60322-9AA9-E6F4-0608-B6830A83DD00}"/>
              </a:ext>
            </a:extLst>
          </p:cNvPr>
          <p:cNvPicPr>
            <a:picLocks noChangeAspect="1"/>
          </p:cNvPicPr>
          <p:nvPr/>
        </p:nvPicPr>
        <p:blipFill>
          <a:blip r:embed="rId9"/>
          <a:stretch>
            <a:fillRect/>
          </a:stretch>
        </p:blipFill>
        <p:spPr>
          <a:xfrm>
            <a:off x="4181435" y="3726828"/>
            <a:ext cx="3326046" cy="1125919"/>
          </a:xfrm>
          <a:prstGeom prst="rect">
            <a:avLst/>
          </a:prstGeom>
          <a:ln w="3175">
            <a:solidFill>
              <a:schemeClr val="bg1">
                <a:lumMod val="85000"/>
              </a:schemeClr>
            </a:solidFill>
          </a:ln>
          <a:effectLst>
            <a:outerShdw blurRad="50800" dist="38100" dir="5400000" algn="ctr" rotWithShape="0">
              <a:prstClr val="black">
                <a:alpha val="11000"/>
              </a:prstClr>
            </a:outerShdw>
          </a:effectLst>
        </p:spPr>
      </p:pic>
    </p:spTree>
    <p:extLst>
      <p:ext uri="{BB962C8B-B14F-4D97-AF65-F5344CB8AC3E}">
        <p14:creationId xmlns:p14="http://schemas.microsoft.com/office/powerpoint/2010/main" val="61170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A6D829E-430A-1848-8E82-DA7532C36726}"/>
              </a:ext>
            </a:extLst>
          </p:cNvPr>
          <p:cNvSpPr txBox="1">
            <a:spLocks/>
          </p:cNvSpPr>
          <p:nvPr/>
        </p:nvSpPr>
        <p:spPr>
          <a:xfrm>
            <a:off x="556897" y="681081"/>
            <a:ext cx="3331257" cy="6260118"/>
          </a:xfrm>
          <a:prstGeom prst="rect">
            <a:avLst/>
          </a:prstGeom>
        </p:spPr>
        <p:txBody>
          <a:bodyPr vert="horz" wrap="square" lIns="0" tIns="0" rIns="0" bIns="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ENROLL IN COVERAGE </a:t>
            </a: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indent="0">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Use the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Next</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and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Back</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buttons to review and elect options available to you. Choose or decline coverage for each option, and select which family members you want to cover.</a:t>
            </a:r>
          </a:p>
          <a:p>
            <a:pPr marL="0" indent="0">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Review plan documents and use the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Compare</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and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Plan Details </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tools to view details and costs for the options available to you.</a:t>
            </a:r>
          </a:p>
          <a:p>
            <a:pPr marL="0" indent="0">
              <a:lnSpc>
                <a:spcPct val="100000"/>
              </a:lnSpc>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REVIEW AND FINALIZE YOUR ELECTIONS </a:t>
            </a:r>
          </a:p>
          <a:p>
            <a:pPr marL="0" indent="0">
              <a:lnSpc>
                <a:spcPct val="100000"/>
              </a:lnSpc>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Make sure your personal information, elections, dependents, and beneficiaries are accurate, then approve your elections. </a:t>
            </a:r>
          </a:p>
          <a:p>
            <a:pPr marL="0" indent="0">
              <a:lnSpc>
                <a:spcPct val="100000"/>
              </a:lnSpc>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To finish, click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I Agree</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When your enrollment is complete, you will receive a confirmation number and can print your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Benefit Summary</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for your records. </a:t>
            </a:r>
          </a:p>
          <a:p>
            <a:pPr marL="0" indent="0">
              <a:lnSpc>
                <a:spcPct val="100000"/>
              </a:lnSpc>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indent="0">
              <a:spcAft>
                <a:spcPts val="850"/>
              </a:spcAft>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AFTER YOU ENROLL</a:t>
            </a:r>
          </a:p>
          <a:p>
            <a:pPr marL="0" indent="0">
              <a:spcAft>
                <a:spcPts val="850"/>
              </a:spcAft>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Return to the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Home</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page to check for any additional tasks needed to complete your enrollment, view or download your </a:t>
            </a:r>
            <a:r>
              <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rPr>
              <a:t>Benefit Summary</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and download the MyChoice</a:t>
            </a:r>
            <a:r>
              <a:rPr lang="en-US" sz="1100" baseline="300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benefits app. </a:t>
            </a:r>
          </a:p>
          <a:p>
            <a:pPr marL="0" indent="0">
              <a:spcAft>
                <a:spcPts val="850"/>
              </a:spcAft>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Visit this site anytime you want to learn more about your benefits or make a change to your coverage (if you experience a qualifying life event). </a:t>
            </a:r>
            <a:endParaRPr lang="en-US" sz="1100" dirty="0"/>
          </a:p>
          <a:p>
            <a:pPr marL="0" indent="0">
              <a:lnSpc>
                <a:spcPct val="100000"/>
              </a:lnSpc>
              <a:buNone/>
            </a:pPr>
            <a:endParaRPr lang="en-US" sz="1100" b="1" dirty="0">
              <a:solidFill>
                <a:srgbClr val="58595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0" name="Triangle 29">
            <a:extLst>
              <a:ext uri="{FF2B5EF4-FFF2-40B4-BE49-F238E27FC236}">
                <a16:creationId xmlns:a16="http://schemas.microsoft.com/office/drawing/2014/main" id="{5FBF0B7C-4F15-2E41-BAD2-FF2185E4C69B}"/>
              </a:ext>
            </a:extLst>
          </p:cNvPr>
          <p:cNvSpPr/>
          <p:nvPr/>
        </p:nvSpPr>
        <p:spPr>
          <a:xfrm rot="5400000">
            <a:off x="328220" y="719664"/>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52" name="TextBox 51">
            <a:extLst>
              <a:ext uri="{FF2B5EF4-FFF2-40B4-BE49-F238E27FC236}">
                <a16:creationId xmlns:a16="http://schemas.microsoft.com/office/drawing/2014/main" id="{3AE08A75-3327-8C44-AE59-DDDA761C8DAE}"/>
              </a:ext>
            </a:extLst>
          </p:cNvPr>
          <p:cNvSpPr txBox="1"/>
          <p:nvPr/>
        </p:nvSpPr>
        <p:spPr>
          <a:xfrm>
            <a:off x="1083162" y="9070594"/>
            <a:ext cx="3027781" cy="415498"/>
          </a:xfrm>
          <a:prstGeom prst="rect">
            <a:avLst/>
          </a:prstGeom>
          <a:noFill/>
        </p:spPr>
        <p:txBody>
          <a:bodyPr wrap="square" rtlCol="0">
            <a:spAutoFit/>
          </a:bodyPr>
          <a:lstStyle/>
          <a:p>
            <a:r>
              <a:rPr lang="en-US" sz="1200" b="1" dirty="0" err="1">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rPr>
              <a:t>www.benefitsolver.com</a:t>
            </a:r>
            <a:endParaRPr lang="en-US" sz="1200" b="1" dirty="0">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r>
              <a:rPr lang="en-US" sz="900" b="1" dirty="0">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rPr>
              <a:t>Company Key: XXXXXXXXX</a:t>
            </a:r>
          </a:p>
        </p:txBody>
      </p:sp>
      <p:sp>
        <p:nvSpPr>
          <p:cNvPr id="53" name="Triangle 52">
            <a:extLst>
              <a:ext uri="{FF2B5EF4-FFF2-40B4-BE49-F238E27FC236}">
                <a16:creationId xmlns:a16="http://schemas.microsoft.com/office/drawing/2014/main" id="{6CAE093A-0357-2343-B29D-4B5C1FFD27CB}"/>
              </a:ext>
            </a:extLst>
          </p:cNvPr>
          <p:cNvSpPr/>
          <p:nvPr/>
        </p:nvSpPr>
        <p:spPr>
          <a:xfrm rot="5400000">
            <a:off x="-490725" y="8730133"/>
            <a:ext cx="1786696" cy="1096420"/>
          </a:xfrm>
          <a:prstGeom prst="triangle">
            <a:avLst/>
          </a:prstGeom>
          <a:solidFill>
            <a:srgbClr val="F0C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riangle 1">
            <a:extLst>
              <a:ext uri="{FF2B5EF4-FFF2-40B4-BE49-F238E27FC236}">
                <a16:creationId xmlns:a16="http://schemas.microsoft.com/office/drawing/2014/main" id="{F4BC0936-1EDE-11B8-5051-5CA5A367BD65}"/>
              </a:ext>
            </a:extLst>
          </p:cNvPr>
          <p:cNvSpPr/>
          <p:nvPr/>
        </p:nvSpPr>
        <p:spPr>
          <a:xfrm rot="5400000">
            <a:off x="322411" y="2565399"/>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4" name="Triangle 3">
            <a:extLst>
              <a:ext uri="{FF2B5EF4-FFF2-40B4-BE49-F238E27FC236}">
                <a16:creationId xmlns:a16="http://schemas.microsoft.com/office/drawing/2014/main" id="{661F35B7-33C4-6392-434B-5AEBEE86F8C0}"/>
              </a:ext>
            </a:extLst>
          </p:cNvPr>
          <p:cNvSpPr/>
          <p:nvPr/>
        </p:nvSpPr>
        <p:spPr>
          <a:xfrm rot="5400000">
            <a:off x="322411" y="4531360"/>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pic>
        <p:nvPicPr>
          <p:cNvPr id="5" name="Picture 4">
            <a:extLst>
              <a:ext uri="{FF2B5EF4-FFF2-40B4-BE49-F238E27FC236}">
                <a16:creationId xmlns:a16="http://schemas.microsoft.com/office/drawing/2014/main" id="{BE2B1B46-153F-8957-124A-1270E9CA6D24}"/>
              </a:ext>
            </a:extLst>
          </p:cNvPr>
          <p:cNvPicPr>
            <a:picLocks noChangeAspect="1"/>
          </p:cNvPicPr>
          <p:nvPr/>
        </p:nvPicPr>
        <p:blipFill rotWithShape="1">
          <a:blip r:embed="rId2"/>
          <a:srcRect l="14587" t="20176" r="39092" b="24526"/>
          <a:stretch/>
        </p:blipFill>
        <p:spPr>
          <a:xfrm>
            <a:off x="4699552" y="700459"/>
            <a:ext cx="1956648" cy="1395607"/>
          </a:xfrm>
          <a:prstGeom prst="rect">
            <a:avLst/>
          </a:prstGeom>
          <a:ln w="6350">
            <a:solidFill>
              <a:schemeClr val="bg1">
                <a:lumMod val="85000"/>
              </a:schemeClr>
            </a:solidFill>
          </a:ln>
          <a:effectLst/>
        </p:spPr>
      </p:pic>
      <p:grpSp>
        <p:nvGrpSpPr>
          <p:cNvPr id="6" name="Group 5">
            <a:extLst>
              <a:ext uri="{FF2B5EF4-FFF2-40B4-BE49-F238E27FC236}">
                <a16:creationId xmlns:a16="http://schemas.microsoft.com/office/drawing/2014/main" id="{49BA7175-FDC0-35B9-23C5-B20986704DFD}"/>
              </a:ext>
            </a:extLst>
          </p:cNvPr>
          <p:cNvGrpSpPr/>
          <p:nvPr/>
        </p:nvGrpSpPr>
        <p:grpSpPr>
          <a:xfrm>
            <a:off x="4693619" y="5068463"/>
            <a:ext cx="2389479" cy="1666164"/>
            <a:chOff x="1509933" y="3456680"/>
            <a:chExt cx="2148725" cy="1498288"/>
          </a:xfrm>
        </p:grpSpPr>
        <p:pic>
          <p:nvPicPr>
            <p:cNvPr id="8" name="Picture 7">
              <a:extLst>
                <a:ext uri="{FF2B5EF4-FFF2-40B4-BE49-F238E27FC236}">
                  <a16:creationId xmlns:a16="http://schemas.microsoft.com/office/drawing/2014/main" id="{1A3D2950-80FE-439C-E42C-EEC23DF8C03E}"/>
                </a:ext>
              </a:extLst>
            </p:cNvPr>
            <p:cNvPicPr>
              <a:picLocks noChangeAspect="1"/>
            </p:cNvPicPr>
            <p:nvPr/>
          </p:nvPicPr>
          <p:blipFill rotWithShape="1">
            <a:blip r:embed="rId3"/>
            <a:srcRect l="12705" t="35773" r="12906" b="-9992"/>
            <a:stretch/>
          </p:blipFill>
          <p:spPr>
            <a:xfrm>
              <a:off x="1509933" y="3456680"/>
              <a:ext cx="2148725" cy="1498288"/>
            </a:xfrm>
            <a:prstGeom prst="rect">
              <a:avLst/>
            </a:prstGeom>
            <a:solidFill>
              <a:schemeClr val="bg1"/>
            </a:solidFill>
            <a:ln w="6350">
              <a:solidFill>
                <a:schemeClr val="bg1">
                  <a:lumMod val="85000"/>
                </a:schemeClr>
              </a:solidFill>
            </a:ln>
            <a:effectLst/>
          </p:spPr>
        </p:pic>
        <p:pic>
          <p:nvPicPr>
            <p:cNvPr id="12" name="Picture 11">
              <a:extLst>
                <a:ext uri="{FF2B5EF4-FFF2-40B4-BE49-F238E27FC236}">
                  <a16:creationId xmlns:a16="http://schemas.microsoft.com/office/drawing/2014/main" id="{4EB3DF2D-264A-D443-D33C-4F1A43D2B4D8}"/>
                </a:ext>
              </a:extLst>
            </p:cNvPr>
            <p:cNvPicPr>
              <a:picLocks noChangeAspect="1"/>
            </p:cNvPicPr>
            <p:nvPr/>
          </p:nvPicPr>
          <p:blipFill rotWithShape="1">
            <a:blip r:embed="rId4"/>
            <a:srcRect l="9907" t="97244" r="11395" b="756"/>
            <a:stretch/>
          </p:blipFill>
          <p:spPr>
            <a:xfrm>
              <a:off x="1509933" y="4794733"/>
              <a:ext cx="2126946" cy="160235"/>
            </a:xfrm>
            <a:prstGeom prst="rect">
              <a:avLst/>
            </a:prstGeom>
            <a:ln w="6350">
              <a:noFill/>
            </a:ln>
            <a:effectLst/>
          </p:spPr>
        </p:pic>
      </p:grpSp>
      <p:pic>
        <p:nvPicPr>
          <p:cNvPr id="13" name="Picture 12">
            <a:extLst>
              <a:ext uri="{FF2B5EF4-FFF2-40B4-BE49-F238E27FC236}">
                <a16:creationId xmlns:a16="http://schemas.microsoft.com/office/drawing/2014/main" id="{FEF13470-B483-C802-5B24-1B9A979C23CA}"/>
              </a:ext>
            </a:extLst>
          </p:cNvPr>
          <p:cNvPicPr>
            <a:picLocks noChangeAspect="1"/>
          </p:cNvPicPr>
          <p:nvPr/>
        </p:nvPicPr>
        <p:blipFill rotWithShape="1">
          <a:blip r:embed="rId5"/>
          <a:srcRect l="16287" t="16056" r="37678" b="2860"/>
          <a:stretch/>
        </p:blipFill>
        <p:spPr>
          <a:xfrm>
            <a:off x="4699552" y="2310752"/>
            <a:ext cx="1956648" cy="2573520"/>
          </a:xfrm>
          <a:prstGeom prst="rect">
            <a:avLst/>
          </a:prstGeom>
          <a:ln w="6350">
            <a:solidFill>
              <a:schemeClr val="bg1">
                <a:lumMod val="85000"/>
              </a:schemeClr>
            </a:solidFill>
          </a:ln>
          <a:effectLst/>
        </p:spPr>
      </p:pic>
      <p:pic>
        <p:nvPicPr>
          <p:cNvPr id="14" name="Picture 13">
            <a:extLst>
              <a:ext uri="{FF2B5EF4-FFF2-40B4-BE49-F238E27FC236}">
                <a16:creationId xmlns:a16="http://schemas.microsoft.com/office/drawing/2014/main" id="{89DD5761-A457-FB06-C275-CEB8A22A618C}"/>
              </a:ext>
            </a:extLst>
          </p:cNvPr>
          <p:cNvPicPr>
            <a:picLocks noChangeAspect="1"/>
          </p:cNvPicPr>
          <p:nvPr/>
        </p:nvPicPr>
        <p:blipFill>
          <a:blip r:embed="rId6"/>
          <a:stretch>
            <a:fillRect/>
          </a:stretch>
        </p:blipFill>
        <p:spPr>
          <a:xfrm>
            <a:off x="6210281" y="1495212"/>
            <a:ext cx="1370353" cy="256549"/>
          </a:xfrm>
          <a:prstGeom prst="rect">
            <a:avLst/>
          </a:prstGeom>
          <a:ln w="6350">
            <a:solidFill>
              <a:schemeClr val="bg1">
                <a:lumMod val="85000"/>
              </a:schemeClr>
            </a:solidFill>
          </a:ln>
          <a:effectLst/>
        </p:spPr>
      </p:pic>
      <p:pic>
        <p:nvPicPr>
          <p:cNvPr id="15" name="Picture 14">
            <a:extLst>
              <a:ext uri="{FF2B5EF4-FFF2-40B4-BE49-F238E27FC236}">
                <a16:creationId xmlns:a16="http://schemas.microsoft.com/office/drawing/2014/main" id="{EFB5B6F9-669D-C61E-357D-9D345DF292C2}"/>
              </a:ext>
            </a:extLst>
          </p:cNvPr>
          <p:cNvPicPr>
            <a:picLocks noChangeAspect="1"/>
          </p:cNvPicPr>
          <p:nvPr/>
        </p:nvPicPr>
        <p:blipFill>
          <a:blip r:embed="rId7"/>
          <a:stretch>
            <a:fillRect/>
          </a:stretch>
        </p:blipFill>
        <p:spPr>
          <a:xfrm>
            <a:off x="2113086" y="6891013"/>
            <a:ext cx="2383484" cy="1636933"/>
          </a:xfrm>
          <a:prstGeom prst="rect">
            <a:avLst/>
          </a:prstGeom>
          <a:ln w="6350">
            <a:solidFill>
              <a:schemeClr val="bg1">
                <a:lumMod val="85000"/>
              </a:schemeClr>
            </a:solidFill>
          </a:ln>
          <a:effectLst/>
        </p:spPr>
      </p:pic>
      <p:pic>
        <p:nvPicPr>
          <p:cNvPr id="16" name="Picture 15">
            <a:extLst>
              <a:ext uri="{FF2B5EF4-FFF2-40B4-BE49-F238E27FC236}">
                <a16:creationId xmlns:a16="http://schemas.microsoft.com/office/drawing/2014/main" id="{9F091C2A-1B60-9E2C-666D-6BB0446CDD24}"/>
              </a:ext>
            </a:extLst>
          </p:cNvPr>
          <p:cNvPicPr>
            <a:picLocks noChangeAspect="1"/>
          </p:cNvPicPr>
          <p:nvPr/>
        </p:nvPicPr>
        <p:blipFill rotWithShape="1">
          <a:blip r:embed="rId8"/>
          <a:srcRect t="-934" b="2869"/>
          <a:stretch/>
        </p:blipFill>
        <p:spPr>
          <a:xfrm>
            <a:off x="742558" y="7534468"/>
            <a:ext cx="1605558" cy="818372"/>
          </a:xfrm>
          <a:prstGeom prst="rect">
            <a:avLst/>
          </a:prstGeom>
          <a:ln w="3175">
            <a:solidFill>
              <a:schemeClr val="bg1">
                <a:lumMod val="85000"/>
              </a:schemeClr>
            </a:solidFill>
          </a:ln>
        </p:spPr>
      </p:pic>
      <p:pic>
        <p:nvPicPr>
          <p:cNvPr id="17" name="Picture 16">
            <a:extLst>
              <a:ext uri="{FF2B5EF4-FFF2-40B4-BE49-F238E27FC236}">
                <a16:creationId xmlns:a16="http://schemas.microsoft.com/office/drawing/2014/main" id="{63E3A440-68FE-372E-FB4A-3137E6638E5D}"/>
              </a:ext>
            </a:extLst>
          </p:cNvPr>
          <p:cNvPicPr>
            <a:picLocks noChangeAspect="1"/>
          </p:cNvPicPr>
          <p:nvPr/>
        </p:nvPicPr>
        <p:blipFill rotWithShape="1">
          <a:blip r:embed="rId9"/>
          <a:srcRect l="24545" t="12370" r="56283" b="63945"/>
          <a:stretch/>
        </p:blipFill>
        <p:spPr>
          <a:xfrm>
            <a:off x="742558" y="6861607"/>
            <a:ext cx="1013223" cy="590279"/>
          </a:xfrm>
          <a:prstGeom prst="rect">
            <a:avLst/>
          </a:prstGeom>
          <a:ln w="6350">
            <a:noFill/>
          </a:ln>
        </p:spPr>
      </p:pic>
      <p:pic>
        <p:nvPicPr>
          <p:cNvPr id="18" name="Picture 17">
            <a:extLst>
              <a:ext uri="{FF2B5EF4-FFF2-40B4-BE49-F238E27FC236}">
                <a16:creationId xmlns:a16="http://schemas.microsoft.com/office/drawing/2014/main" id="{D2FD6C34-3404-6B53-89A6-38D69C9B4C77}"/>
              </a:ext>
            </a:extLst>
          </p:cNvPr>
          <p:cNvPicPr>
            <a:picLocks noChangeAspect="1"/>
          </p:cNvPicPr>
          <p:nvPr/>
        </p:nvPicPr>
        <p:blipFill>
          <a:blip r:embed="rId10"/>
          <a:stretch>
            <a:fillRect/>
          </a:stretch>
        </p:blipFill>
        <p:spPr>
          <a:xfrm>
            <a:off x="4681481" y="6891013"/>
            <a:ext cx="2401617" cy="1786695"/>
          </a:xfrm>
          <a:prstGeom prst="rect">
            <a:avLst/>
          </a:prstGeom>
          <a:ln w="6350">
            <a:solidFill>
              <a:schemeClr val="bg1">
                <a:lumMod val="85000"/>
              </a:schemeClr>
            </a:solidFill>
          </a:ln>
          <a:effectLst/>
        </p:spPr>
      </p:pic>
    </p:spTree>
    <p:extLst>
      <p:ext uri="{BB962C8B-B14F-4D97-AF65-F5344CB8AC3E}">
        <p14:creationId xmlns:p14="http://schemas.microsoft.com/office/powerpoint/2010/main" val="1102559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A6D829E-430A-1848-8E82-DA7532C36726}"/>
              </a:ext>
            </a:extLst>
          </p:cNvPr>
          <p:cNvSpPr txBox="1">
            <a:spLocks/>
          </p:cNvSpPr>
          <p:nvPr/>
        </p:nvSpPr>
        <p:spPr>
          <a:xfrm>
            <a:off x="906797" y="572308"/>
            <a:ext cx="3347068" cy="6941539"/>
          </a:xfrm>
          <a:prstGeom prst="rect">
            <a:avLst/>
          </a:prstGeom>
        </p:spPr>
        <p:txBody>
          <a:bodyPr vert="horz" wrap="square" lIns="0" tIns="0" rIns="0" bIns="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DOWNLOAD THE MYCHOICE</a:t>
            </a:r>
            <a:r>
              <a:rPr lang="en-US" sz="1200" baseline="300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BENEFITS APP </a:t>
            </a:r>
            <a:r>
              <a:rPr lang="en-US" sz="1200" cap="all"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and manage all your benefits from your mobile phone!</a:t>
            </a:r>
            <a:br>
              <a:rPr lang="en-US" sz="1200" cap="all"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See plan details, change your benefits, and submit claims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Manage your spending/saving accounts (if applicable)</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Store digital copies of your ID cards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Upload dependent verification documents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Chat with Sofia directly through the app – she’s available 24/7 to help answer your questions</a:t>
            </a:r>
          </a:p>
          <a:p>
            <a:pPr marL="342900" marR="0" lvl="0" indent="-342900">
              <a:lnSpc>
                <a:spcPct val="100000"/>
              </a:lnSpc>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Contact a live member advocate on the phone or live chat</a:t>
            </a:r>
          </a:p>
          <a:p>
            <a:pPr marL="0" marR="0" lvl="0" indent="0">
              <a:lnSpc>
                <a:spcPct val="100000"/>
              </a:lnSpc>
              <a:spcBef>
                <a:spcPts val="0"/>
              </a:spcBef>
              <a:spcAft>
                <a:spcPts val="0"/>
              </a:spcAft>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indent="0">
              <a:lnSpc>
                <a:spcPct val="100000"/>
              </a:lnSpc>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Click the </a:t>
            </a:r>
            <a:r>
              <a:rPr lang="en-US" sz="1100" b="1" dirty="0">
                <a:solidFill>
                  <a:srgbClr val="247799"/>
                </a:solidFill>
                <a:latin typeface="Open Sans Extrabold" panose="020B0606030504020204" pitchFamily="34" charset="0"/>
                <a:ea typeface="Open Sans Extrabold" panose="020B0606030504020204" pitchFamily="34" charset="0"/>
                <a:cs typeface="Open Sans Extrabold" panose="020B0606030504020204" pitchFamily="34" charset="0"/>
              </a:rPr>
              <a:t>Access App</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button to get started.</a:t>
            </a:r>
            <a:b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b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Or scan the QR code with your phone’s camera </a:t>
            </a:r>
            <a:b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b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to download it from the app store directly. </a:t>
            </a:r>
          </a:p>
          <a:p>
            <a:pPr marL="0" indent="0">
              <a:lnSpc>
                <a:spcPct val="100000"/>
              </a:lnSpc>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indent="0">
              <a:buNone/>
            </a:pPr>
            <a:r>
              <a:rPr lang="en-US" sz="12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SOFIA</a:t>
            </a:r>
            <a:r>
              <a:rPr lang="en-US" sz="1200" baseline="30000" dirty="0">
                <a:solidFill>
                  <a:srgbClr val="2D95BF"/>
                </a:solidFill>
                <a:latin typeface="Open Sans Semibold" panose="020B0606030504020204" pitchFamily="34" charset="0"/>
                <a:ea typeface="Open Sans Semibold" panose="020B0606030504020204" pitchFamily="34" charset="0"/>
                <a:cs typeface="Open Sans Semibold" panose="020B0606030504020204" pitchFamily="34" charset="0"/>
              </a:rPr>
              <a:t>SM</a:t>
            </a:r>
          </a:p>
          <a:p>
            <a:pPr marL="0" indent="0">
              <a:lnSpc>
                <a:spcPct val="100000"/>
              </a:lnSpc>
              <a:spcBef>
                <a:spcPts val="0"/>
              </a:spcBef>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indent="0">
              <a:lnSpc>
                <a:spcPct val="100000"/>
              </a:lnSpc>
              <a:spcBef>
                <a:spcPts val="0"/>
              </a:spcBef>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Whether you need help with your enrollment or you just have questions about your benefits, you can chat with Sofia, your 24/7 personal benefits assistant. You can find her in the MyChoice</a:t>
            </a:r>
            <a:r>
              <a:rPr lang="en-US" sz="1100" baseline="300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benefits app or on at the bottom of any page of </a:t>
            </a:r>
            <a:r>
              <a:rPr lang="en-US" sz="1100" dirty="0">
                <a:solidFill>
                  <a:srgbClr val="FE42FF"/>
                </a:solidFill>
                <a:latin typeface="Open Sans Light" panose="020B0606030504020204" pitchFamily="34" charset="0"/>
                <a:ea typeface="Open Sans Light" panose="020B0606030504020204" pitchFamily="34" charset="0"/>
                <a:cs typeface="Open Sans Light" panose="020B0606030504020204" pitchFamily="34" charset="0"/>
              </a:rPr>
              <a:t>[your website?]</a:t>
            </a: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If she can’t help you, she will refer you to a live agent.</a:t>
            </a:r>
          </a:p>
          <a:p>
            <a:pPr marL="0" marR="0" indent="0">
              <a:spcBef>
                <a:spcPts val="0"/>
              </a:spcBef>
              <a:spcAft>
                <a:spcPts val="0"/>
              </a:spcAft>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0" marR="0" indent="0">
              <a:spcBef>
                <a:spcPts val="0"/>
              </a:spcBef>
              <a:spcAft>
                <a:spcPts val="0"/>
              </a:spcAft>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Sofia can have conversations on over 400,000 benefits topics, including: </a:t>
            </a:r>
          </a:p>
          <a:p>
            <a:pPr marL="0" marR="0" indent="0">
              <a:spcBef>
                <a:spcPts val="0"/>
              </a:spcBef>
              <a:spcAft>
                <a:spcPts val="0"/>
              </a:spcAft>
              <a:buNone/>
            </a:pPr>
            <a:endPar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endParaRPr>
          </a:p>
          <a:p>
            <a:pPr marL="342900" marR="0" lvl="0" indent="-342900">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coverage questions</a:t>
            </a:r>
          </a:p>
          <a:p>
            <a:pPr marL="342900" marR="0" lvl="0" indent="-342900">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plan comparisons</a:t>
            </a:r>
          </a:p>
          <a:p>
            <a:pPr marL="342900" marR="0" lvl="0" indent="-342900">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enrollment deadlines</a:t>
            </a:r>
          </a:p>
          <a:p>
            <a:pPr marL="342900" marR="0" lvl="0" indent="-342900">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dependent coverage</a:t>
            </a:r>
          </a:p>
          <a:p>
            <a:pPr marL="342900" marR="0" lvl="0" indent="-342900">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ID cards</a:t>
            </a:r>
          </a:p>
          <a:p>
            <a:pPr marL="342900" marR="0" lvl="0" indent="-342900">
              <a:spcBef>
                <a:spcPts val="0"/>
              </a:spcBef>
              <a:spcAft>
                <a:spcPts val="0"/>
              </a:spcAft>
              <a:buFont typeface="Symbol" pitchFamily="2" charset="2"/>
              <a:buChar char=""/>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and many more!  </a:t>
            </a:r>
          </a:p>
          <a:p>
            <a:pPr marL="0" indent="0">
              <a:lnSpc>
                <a:spcPct val="100000"/>
              </a:lnSpc>
              <a:spcBef>
                <a:spcPts val="0"/>
              </a:spcBef>
              <a:buNone/>
            </a:pPr>
            <a:r>
              <a:rPr lang="en-US" sz="1100" dirty="0">
                <a:solidFill>
                  <a:srgbClr val="58595B"/>
                </a:solidFill>
                <a:latin typeface="Open Sans Light" panose="020B0606030504020204" pitchFamily="34" charset="0"/>
                <a:ea typeface="Open Sans Light" panose="020B0606030504020204" pitchFamily="34" charset="0"/>
                <a:cs typeface="Open Sans Light" panose="020B0606030504020204" pitchFamily="34" charset="0"/>
              </a:rPr>
              <a:t> </a:t>
            </a:r>
          </a:p>
        </p:txBody>
      </p:sp>
      <p:sp>
        <p:nvSpPr>
          <p:cNvPr id="27" name="Triangle 26">
            <a:extLst>
              <a:ext uri="{FF2B5EF4-FFF2-40B4-BE49-F238E27FC236}">
                <a16:creationId xmlns:a16="http://schemas.microsoft.com/office/drawing/2014/main" id="{962DA23E-149A-5945-BDB4-87C083176474}"/>
              </a:ext>
            </a:extLst>
          </p:cNvPr>
          <p:cNvSpPr/>
          <p:nvPr/>
        </p:nvSpPr>
        <p:spPr>
          <a:xfrm rot="5400000">
            <a:off x="-1394239" y="159881"/>
            <a:ext cx="2327539" cy="1428312"/>
          </a:xfrm>
          <a:prstGeom prst="triangle">
            <a:avLst/>
          </a:prstGeom>
          <a:solidFill>
            <a:srgbClr val="2D9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46826FB9-2B78-3F41-B7A0-DC563843E536}"/>
              </a:ext>
            </a:extLst>
          </p:cNvPr>
          <p:cNvSpPr/>
          <p:nvPr/>
        </p:nvSpPr>
        <p:spPr>
          <a:xfrm rot="5400000">
            <a:off x="-1399301" y="-1019600"/>
            <a:ext cx="3210122" cy="1969916"/>
          </a:xfrm>
          <a:prstGeom prst="triangle">
            <a:avLst/>
          </a:prstGeom>
          <a:solidFill>
            <a:srgbClr val="4EBA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41CEED3-761E-2F49-83BD-D2CD2F38C947}"/>
              </a:ext>
            </a:extLst>
          </p:cNvPr>
          <p:cNvSpPr txBox="1"/>
          <p:nvPr/>
        </p:nvSpPr>
        <p:spPr>
          <a:xfrm>
            <a:off x="1013644" y="9070594"/>
            <a:ext cx="3027781" cy="415498"/>
          </a:xfrm>
          <a:prstGeom prst="rect">
            <a:avLst/>
          </a:prstGeom>
          <a:noFill/>
        </p:spPr>
        <p:txBody>
          <a:bodyPr wrap="square" rtlCol="0">
            <a:spAutoFit/>
          </a:bodyPr>
          <a:lstStyle/>
          <a:p>
            <a:r>
              <a:rPr lang="en-US" sz="1200" b="1" dirty="0" err="1">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rPr>
              <a:t>www.benefitsolver.com</a:t>
            </a:r>
            <a:endParaRPr lang="en-US" sz="1200" b="1" dirty="0">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endParaRPr>
          </a:p>
          <a:p>
            <a:r>
              <a:rPr lang="en-US" sz="900" b="1" dirty="0">
                <a:solidFill>
                  <a:srgbClr val="2D95BF"/>
                </a:solidFill>
                <a:latin typeface="Open Sans Extrabold" panose="020B0606030504020204" pitchFamily="34" charset="0"/>
                <a:ea typeface="Open Sans Extrabold" panose="020B0606030504020204" pitchFamily="34" charset="0"/>
                <a:cs typeface="Open Sans Extrabold" panose="020B0606030504020204" pitchFamily="34" charset="0"/>
              </a:rPr>
              <a:t>Company Key: XXXXXXXXX</a:t>
            </a:r>
          </a:p>
        </p:txBody>
      </p:sp>
      <p:sp>
        <p:nvSpPr>
          <p:cNvPr id="36" name="Triangle 35">
            <a:extLst>
              <a:ext uri="{FF2B5EF4-FFF2-40B4-BE49-F238E27FC236}">
                <a16:creationId xmlns:a16="http://schemas.microsoft.com/office/drawing/2014/main" id="{06011151-F836-C743-9ED6-5FF144256671}"/>
              </a:ext>
            </a:extLst>
          </p:cNvPr>
          <p:cNvSpPr/>
          <p:nvPr/>
        </p:nvSpPr>
        <p:spPr>
          <a:xfrm rot="5400000">
            <a:off x="-490725" y="8730133"/>
            <a:ext cx="1786696" cy="1096420"/>
          </a:xfrm>
          <a:prstGeom prst="triangle">
            <a:avLst/>
          </a:prstGeom>
          <a:solidFill>
            <a:srgbClr val="F0C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923EEDD-AE8E-D047-9680-F7650F2B830E}"/>
              </a:ext>
            </a:extLst>
          </p:cNvPr>
          <p:cNvSpPr txBox="1"/>
          <p:nvPr/>
        </p:nvSpPr>
        <p:spPr>
          <a:xfrm>
            <a:off x="4414193" y="8816678"/>
            <a:ext cx="3057157" cy="923330"/>
          </a:xfrm>
          <a:prstGeom prst="rect">
            <a:avLst/>
          </a:prstGeom>
          <a:noFill/>
          <a:ln w="12700">
            <a:solidFill>
              <a:schemeClr val="bg1">
                <a:lumMod val="85000"/>
              </a:schemeClr>
            </a:solidFill>
            <a:prstDash val="sysDash"/>
          </a:ln>
        </p:spPr>
        <p:txBody>
          <a:bodyPr wrap="square" rtlCol="0">
            <a:spAutoFit/>
          </a:bodyPr>
          <a:lstStyle/>
          <a:p>
            <a:pPr algn="ctr"/>
            <a:endParaRPr lang="en-US" dirty="0">
              <a:solidFill>
                <a:schemeClr val="bg1">
                  <a:lumMod val="65000"/>
                </a:schemeClr>
              </a:solidFill>
              <a:latin typeface="Arial" panose="020B0604020202020204" pitchFamily="34" charset="0"/>
              <a:cs typeface="Arial" panose="020B0604020202020204" pitchFamily="34" charset="0"/>
            </a:endParaRPr>
          </a:p>
          <a:p>
            <a:pPr algn="ctr"/>
            <a:r>
              <a:rPr lang="en-US" dirty="0">
                <a:solidFill>
                  <a:schemeClr val="bg1">
                    <a:lumMod val="65000"/>
                  </a:schemeClr>
                </a:solidFill>
                <a:latin typeface="Arial" panose="020B0604020202020204" pitchFamily="34" charset="0"/>
                <a:cs typeface="Arial" panose="020B0604020202020204" pitchFamily="34" charset="0"/>
              </a:rPr>
              <a:t>Your Logo Here</a:t>
            </a:r>
          </a:p>
          <a:p>
            <a:pPr algn="ctr"/>
            <a:endParaRPr lang="en-US" dirty="0">
              <a:solidFill>
                <a:schemeClr val="bg1">
                  <a:lumMod val="65000"/>
                </a:schemeClr>
              </a:solidFill>
              <a:latin typeface="Arial" panose="020B0604020202020204" pitchFamily="34" charset="0"/>
              <a:cs typeface="Arial" panose="020B0604020202020204" pitchFamily="34" charset="0"/>
            </a:endParaRPr>
          </a:p>
        </p:txBody>
      </p:sp>
      <p:sp>
        <p:nvSpPr>
          <p:cNvPr id="3" name="Triangle 2">
            <a:extLst>
              <a:ext uri="{FF2B5EF4-FFF2-40B4-BE49-F238E27FC236}">
                <a16:creationId xmlns:a16="http://schemas.microsoft.com/office/drawing/2014/main" id="{E7EDDC3B-D2E3-94CD-7D18-918308AFEF71}"/>
              </a:ext>
            </a:extLst>
          </p:cNvPr>
          <p:cNvSpPr/>
          <p:nvPr/>
        </p:nvSpPr>
        <p:spPr>
          <a:xfrm rot="5400000">
            <a:off x="687397" y="613998"/>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sp>
        <p:nvSpPr>
          <p:cNvPr id="9" name="Triangle 8">
            <a:extLst>
              <a:ext uri="{FF2B5EF4-FFF2-40B4-BE49-F238E27FC236}">
                <a16:creationId xmlns:a16="http://schemas.microsoft.com/office/drawing/2014/main" id="{C7C1F2D0-0844-86EC-DA39-9866537D290B}"/>
              </a:ext>
            </a:extLst>
          </p:cNvPr>
          <p:cNvSpPr/>
          <p:nvPr/>
        </p:nvSpPr>
        <p:spPr>
          <a:xfrm rot="5400000">
            <a:off x="688733" y="4267764"/>
            <a:ext cx="99416" cy="61007"/>
          </a:xfrm>
          <a:prstGeom prst="triangle">
            <a:avLst/>
          </a:prstGeom>
          <a:solidFill>
            <a:srgbClr val="247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EBA6F"/>
              </a:solidFill>
            </a:endParaRPr>
          </a:p>
        </p:txBody>
      </p:sp>
      <p:pic>
        <p:nvPicPr>
          <p:cNvPr id="4" name="Picture 3" descr="A screenshot of a phone&#10;&#10;Description automatically generated">
            <a:extLst>
              <a:ext uri="{FF2B5EF4-FFF2-40B4-BE49-F238E27FC236}">
                <a16:creationId xmlns:a16="http://schemas.microsoft.com/office/drawing/2014/main" id="{55245F06-4CA9-3ED9-4943-512758B9C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8689" y="1968577"/>
            <a:ext cx="2612028" cy="1367473"/>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326128E9-8BF2-FB27-912A-60899AC5A58D}"/>
              </a:ext>
            </a:extLst>
          </p:cNvPr>
          <p:cNvPicPr>
            <a:picLocks noChangeAspect="1"/>
          </p:cNvPicPr>
          <p:nvPr/>
        </p:nvPicPr>
        <p:blipFill>
          <a:blip r:embed="rId3"/>
          <a:stretch>
            <a:fillRect/>
          </a:stretch>
        </p:blipFill>
        <p:spPr>
          <a:xfrm>
            <a:off x="4538689" y="461327"/>
            <a:ext cx="2776803" cy="1204100"/>
          </a:xfrm>
          <a:prstGeom prst="rect">
            <a:avLst/>
          </a:prstGeom>
        </p:spPr>
      </p:pic>
      <p:pic>
        <p:nvPicPr>
          <p:cNvPr id="12" name="Picture 11" descr="A phone with a message&#10;&#10;AI-generated content may be incorrect.">
            <a:extLst>
              <a:ext uri="{FF2B5EF4-FFF2-40B4-BE49-F238E27FC236}">
                <a16:creationId xmlns:a16="http://schemas.microsoft.com/office/drawing/2014/main" id="{1961E36A-2027-4B5F-790D-E29784B6CF12}"/>
              </a:ext>
            </a:extLst>
          </p:cNvPr>
          <p:cNvPicPr>
            <a:picLocks noChangeAspect="1"/>
          </p:cNvPicPr>
          <p:nvPr/>
        </p:nvPicPr>
        <p:blipFill>
          <a:blip r:embed="rId4"/>
          <a:stretch>
            <a:fillRect/>
          </a:stretch>
        </p:blipFill>
        <p:spPr>
          <a:xfrm>
            <a:off x="4635235" y="3800009"/>
            <a:ext cx="2583710" cy="4968673"/>
          </a:xfrm>
          <a:prstGeom prst="rect">
            <a:avLst/>
          </a:prstGeom>
        </p:spPr>
      </p:pic>
    </p:spTree>
    <p:extLst>
      <p:ext uri="{BB962C8B-B14F-4D97-AF65-F5344CB8AC3E}">
        <p14:creationId xmlns:p14="http://schemas.microsoft.com/office/powerpoint/2010/main" val="8931083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rollment Flyer MyChoice" id="{13338F5E-BC95-9742-9946-C3B6D4004D4E}" vid="{4FCD879D-35F6-3044-85C5-02F1A78D95C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971AFF6BD5A843868ECE0E2531815B" ma:contentTypeVersion="2" ma:contentTypeDescription="Create a new document." ma:contentTypeScope="" ma:versionID="dae77d5e1418913e3913dfb17d9938ac">
  <xsd:schema xmlns:xsd="http://www.w3.org/2001/XMLSchema" xmlns:xs="http://www.w3.org/2001/XMLSchema" xmlns:p="http://schemas.microsoft.com/office/2006/metadata/properties" xmlns:ns2="3974c47f-c532-4951-83b1-f266ed5df66b" targetNamespace="http://schemas.microsoft.com/office/2006/metadata/properties" ma:root="true" ma:fieldsID="48ef965ad5e31e8ed7fbc91d42866624" ns2:_="">
    <xsd:import namespace="3974c47f-c532-4951-83b1-f266ed5df66b"/>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74c47f-c532-4951-83b1-f266ed5df6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743FB54-2666-48CE-9C15-8649D28DA4DA}">
  <ds:schemaRefs>
    <ds:schemaRef ds:uri="http://schemas.microsoft.com/sharepoint/v3/contenttype/forms"/>
  </ds:schemaRefs>
</ds:datastoreItem>
</file>

<file path=customXml/itemProps2.xml><?xml version="1.0" encoding="utf-8"?>
<ds:datastoreItem xmlns:ds="http://schemas.openxmlformats.org/officeDocument/2006/customXml" ds:itemID="{B5741CDD-7438-481A-B198-C6E20E170C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74c47f-c532-4951-83b1-f266ed5df6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B7639F-ED5F-43F7-A4C3-7574C984A277}">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http://purl.org/dc/dcmitype/"/>
    <ds:schemaRef ds:uri="http://www.w3.org/XML/1998/namespace"/>
    <ds:schemaRef ds:uri="http://purl.org/dc/terms/"/>
    <ds:schemaRef ds:uri="3974c47f-c532-4951-83b1-f266ed5df66b"/>
  </ds:schemaRefs>
</ds:datastoreItem>
</file>

<file path=docProps/app.xml><?xml version="1.0" encoding="utf-8"?>
<Properties xmlns="http://schemas.openxmlformats.org/officeDocument/2006/extended-properties" xmlns:vt="http://schemas.openxmlformats.org/officeDocument/2006/docPropsVTypes">
  <Template>Office Theme</Template>
  <TotalTime>21039</TotalTime>
  <Words>674</Words>
  <Application>Microsoft Macintosh PowerPoint</Application>
  <PresentationFormat>Custom</PresentationFormat>
  <Paragraphs>60</Paragraphs>
  <Slides>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vt:i4>
      </vt:variant>
    </vt:vector>
  </HeadingPairs>
  <TitlesOfParts>
    <vt:vector size="11" baseType="lpstr">
      <vt:lpstr>Arial</vt:lpstr>
      <vt:lpstr>Calibri</vt:lpstr>
      <vt:lpstr>Calibri Light</vt:lpstr>
      <vt:lpstr>Open Sans Extrabold</vt:lpstr>
      <vt:lpstr>Open Sans Light</vt:lpstr>
      <vt:lpstr>Open Sans Semibold</vt:lpstr>
      <vt:lpstr>Symbol</vt:lpstr>
      <vt:lpstr>Office Theme</vt:lpstr>
      <vt:lpstr>How to enroll  in your benefits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Enroll</dc:title>
  <dc:creator>Dayne Corwin</dc:creator>
  <cp:lastModifiedBy>Madicyn Maines</cp:lastModifiedBy>
  <cp:revision>80</cp:revision>
  <dcterms:created xsi:type="dcterms:W3CDTF">2020-02-21T19:54:26Z</dcterms:created>
  <dcterms:modified xsi:type="dcterms:W3CDTF">2025-07-09T15:02:46Z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0x0101009C971AFF6BD5A843868ECE0E2531815B</vt:lpwstr>
  </property>
</Properties>
</file>