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44B_761F6767.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63"/>
  </p:notesMasterIdLst>
  <p:handoutMasterIdLst>
    <p:handoutMasterId r:id="rId64"/>
  </p:handoutMasterIdLst>
  <p:sldIdLst>
    <p:sldId id="1079" r:id="rId5"/>
    <p:sldId id="256" r:id="rId6"/>
    <p:sldId id="258" r:id="rId7"/>
    <p:sldId id="1080" r:id="rId8"/>
    <p:sldId id="257" r:id="rId9"/>
    <p:sldId id="1081" r:id="rId10"/>
    <p:sldId id="1082" r:id="rId11"/>
    <p:sldId id="1083" r:id="rId12"/>
    <p:sldId id="1084" r:id="rId13"/>
    <p:sldId id="1085" r:id="rId14"/>
    <p:sldId id="1086" r:id="rId15"/>
    <p:sldId id="1124" r:id="rId16"/>
    <p:sldId id="1087" r:id="rId17"/>
    <p:sldId id="1113" r:id="rId18"/>
    <p:sldId id="1114" r:id="rId19"/>
    <p:sldId id="1117" r:id="rId20"/>
    <p:sldId id="1116" r:id="rId21"/>
    <p:sldId id="1118" r:id="rId22"/>
    <p:sldId id="1088" r:id="rId23"/>
    <p:sldId id="1074" r:id="rId24"/>
    <p:sldId id="1089" r:id="rId25"/>
    <p:sldId id="1090" r:id="rId26"/>
    <p:sldId id="1091" r:id="rId27"/>
    <p:sldId id="1092" r:id="rId28"/>
    <p:sldId id="1102" r:id="rId29"/>
    <p:sldId id="1103" r:id="rId30"/>
    <p:sldId id="1104" r:id="rId31"/>
    <p:sldId id="1105" r:id="rId32"/>
    <p:sldId id="1106" r:id="rId33"/>
    <p:sldId id="1107" r:id="rId34"/>
    <p:sldId id="1093" r:id="rId35"/>
    <p:sldId id="1094" r:id="rId36"/>
    <p:sldId id="1095" r:id="rId37"/>
    <p:sldId id="1096" r:id="rId38"/>
    <p:sldId id="1097" r:id="rId39"/>
    <p:sldId id="1125" r:id="rId40"/>
    <p:sldId id="1098" r:id="rId41"/>
    <p:sldId id="1126" r:id="rId42"/>
    <p:sldId id="1099" r:id="rId43"/>
    <p:sldId id="1100" r:id="rId44"/>
    <p:sldId id="1101" r:id="rId45"/>
    <p:sldId id="1119" r:id="rId46"/>
    <p:sldId id="1108" r:id="rId47"/>
    <p:sldId id="1120" r:id="rId48"/>
    <p:sldId id="1121" r:id="rId49"/>
    <p:sldId id="1122" r:id="rId50"/>
    <p:sldId id="1070" r:id="rId51"/>
    <p:sldId id="312" r:id="rId52"/>
    <p:sldId id="1109" r:id="rId53"/>
    <p:sldId id="1066" r:id="rId54"/>
    <p:sldId id="1067" r:id="rId55"/>
    <p:sldId id="1068" r:id="rId56"/>
    <p:sldId id="1110" r:id="rId57"/>
    <p:sldId id="1111" r:id="rId58"/>
    <p:sldId id="1076" r:id="rId59"/>
    <p:sldId id="1123" r:id="rId60"/>
    <p:sldId id="1112" r:id="rId61"/>
    <p:sldId id="260"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8D6334-2CF9-C99F-6DF5-5B01D5CF910E}" name="Toni M Sarcone" initials="TMS" userId="S::tsarcone@businessolver.com::5807350c-5407-4e13-86ae-91e963c87bb1" providerId="AD"/>
  <p188:author id="{A38F723A-1CE4-8B25-A96E-F56472473394}" name="Laura D Mantzoros" initials="LM" userId="S::lmantzoros@businessolver.com::99a64da0-a1c9-482e-b8bd-31140e472fe2" providerId="AD"/>
  <p188:author id="{ECFB25A9-4AB9-0BB8-AD52-D6C934BB6DE0}" name="Shelley Jones" initials="SJ" userId="S::sgjones@businessolver.com::c557a811-9228-4094-935a-b1bc0891e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AFB"/>
    <a:srgbClr val="91B949"/>
    <a:srgbClr val="57585A"/>
    <a:srgbClr val="00205B"/>
    <a:srgbClr val="009BC7"/>
    <a:srgbClr val="F58220"/>
    <a:srgbClr val="E88E38"/>
    <a:srgbClr val="A7A9AC"/>
    <a:srgbClr val="FCC153"/>
    <a:srgbClr val="C1D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9C8EE-2273-964D-BB79-55675675D874}" v="37" dt="2025-07-25T17:33:08.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33" autoAdjust="0"/>
    <p:restoredTop sz="78736" autoAdjust="0"/>
  </p:normalViewPr>
  <p:slideViewPr>
    <p:cSldViewPr snapToGrid="0" snapToObjects="1" showGuides="1">
      <p:cViewPr varScale="1">
        <p:scale>
          <a:sx n="99" d="100"/>
          <a:sy n="99" d="100"/>
        </p:scale>
        <p:origin x="816" y="184"/>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44B_761F6767.xml><?xml version="1.0" encoding="utf-8"?>
<p188:cmLst xmlns:a="http://schemas.openxmlformats.org/drawingml/2006/main" xmlns:r="http://schemas.openxmlformats.org/officeDocument/2006/relationships" xmlns:p188="http://schemas.microsoft.com/office/powerpoint/2018/8/main">
  <p188:cm id="{4329A16B-705F-D54A-94D5-28D043C13E5D}" authorId="{ECFB25A9-4AB9-0BB8-AD52-D6C934BB6DE0}" created="2025-06-04T17:11:36.535">
    <pc:sldMkLst xmlns:pc="http://schemas.microsoft.com/office/powerpoint/2013/main/command">
      <pc:docMk/>
      <pc:sldMk cId="1981769575" sldId="1099"/>
    </pc:sldMkLst>
    <p188:txBody>
      <a:bodyPr/>
      <a:lstStyle/>
      <a:p>
        <a:r>
          <a:rPr lang="en-US"/>
          <a:t>I sometimes have to adjust this graph based on the client’s contribution or something they might want. Will need something editable, or just leave my graph that I grab from online.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7C7A55-9F90-D843-842F-5785AA378E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39C0166-A80E-C140-96AA-C2330ACFF7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CC18DE-B7F0-DB4E-9161-EDA047F6A641}" type="datetimeFigureOut">
              <a:rPr lang="en-US" smtClean="0"/>
              <a:t>7/29/25</a:t>
            </a:fld>
            <a:endParaRPr lang="en-US" dirty="0"/>
          </a:p>
        </p:txBody>
      </p:sp>
      <p:sp>
        <p:nvSpPr>
          <p:cNvPr id="4" name="Footer Placeholder 3">
            <a:extLst>
              <a:ext uri="{FF2B5EF4-FFF2-40B4-BE49-F238E27FC236}">
                <a16:creationId xmlns:a16="http://schemas.microsoft.com/office/drawing/2014/main" id="{E078A70C-687F-D241-B6FC-127BEF7E8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71D387E-0092-4F43-8238-9875D419D3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E27F70-597C-BA45-97E9-F6E014810A71}" type="slidenum">
              <a:rPr lang="en-US" smtClean="0"/>
              <a:t>‹#›</a:t>
            </a:fld>
            <a:endParaRPr lang="en-US" dirty="0"/>
          </a:p>
        </p:txBody>
      </p:sp>
    </p:spTree>
    <p:extLst>
      <p:ext uri="{BB962C8B-B14F-4D97-AF65-F5344CB8AC3E}">
        <p14:creationId xmlns:p14="http://schemas.microsoft.com/office/powerpoint/2010/main" val="1582412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en Sans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en Sans Regular"/>
              </a:defRPr>
            </a:lvl1pPr>
          </a:lstStyle>
          <a:p>
            <a:fld id="{ACC6EC1F-12CF-924A-9B53-D10AB9D6CE02}" type="datetimeFigureOut">
              <a:rPr lang="en-US" smtClean="0"/>
              <a:pPr/>
              <a:t>7/29/25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en Sans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en Sans Regular"/>
              </a:defRPr>
            </a:lvl1pPr>
          </a:lstStyle>
          <a:p>
            <a:fld id="{88AB6E7C-7AF1-9747-BB5E-2526C8C8427C}" type="slidenum">
              <a:rPr lang="en-US" smtClean="0"/>
              <a:pPr/>
              <a:t>‹#›</a:t>
            </a:fld>
            <a:endParaRPr lang="en-US" dirty="0"/>
          </a:p>
        </p:txBody>
      </p:sp>
    </p:spTree>
    <p:extLst>
      <p:ext uri="{BB962C8B-B14F-4D97-AF65-F5344CB8AC3E}">
        <p14:creationId xmlns:p14="http://schemas.microsoft.com/office/powerpoint/2010/main" val="3053681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Open Sans Regular"/>
        <a:ea typeface="+mn-ea"/>
        <a:cs typeface="+mn-cs"/>
      </a:defRPr>
    </a:lvl1pPr>
    <a:lvl2pPr marL="457200" algn="l" defTabSz="457200" rtl="0" eaLnBrk="1" latinLnBrk="0" hangingPunct="1">
      <a:defRPr sz="1200" b="0" i="0" kern="1200">
        <a:solidFill>
          <a:schemeClr val="tx1"/>
        </a:solidFill>
        <a:latin typeface="Open Sans Regular"/>
        <a:ea typeface="+mn-ea"/>
        <a:cs typeface="+mn-cs"/>
      </a:defRPr>
    </a:lvl2pPr>
    <a:lvl3pPr marL="914400" algn="l" defTabSz="457200" rtl="0" eaLnBrk="1" latinLnBrk="0" hangingPunct="1">
      <a:defRPr sz="1200" b="0" i="0" kern="1200">
        <a:solidFill>
          <a:schemeClr val="tx1"/>
        </a:solidFill>
        <a:latin typeface="Open Sans Regular"/>
        <a:ea typeface="+mn-ea"/>
        <a:cs typeface="+mn-cs"/>
      </a:defRPr>
    </a:lvl3pPr>
    <a:lvl4pPr marL="1371600" algn="l" defTabSz="457200" rtl="0" eaLnBrk="1" latinLnBrk="0" hangingPunct="1">
      <a:defRPr sz="1200" b="0" i="0" kern="1200">
        <a:solidFill>
          <a:schemeClr val="tx1"/>
        </a:solidFill>
        <a:latin typeface="Open Sans Regular"/>
        <a:ea typeface="+mn-ea"/>
        <a:cs typeface="+mn-cs"/>
      </a:defRPr>
    </a:lvl4pPr>
    <a:lvl5pPr marL="1828800" algn="l" defTabSz="457200" rtl="0" eaLnBrk="1" latinLnBrk="0" hangingPunct="1">
      <a:defRPr sz="1200" b="0" i="0" kern="1200">
        <a:solidFill>
          <a:schemeClr val="tx1"/>
        </a:solidFill>
        <a:latin typeface="Open Sans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meo.com/462397664/e30d77596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vimeo.com/467983925/d2d766ae2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vimeo.com/461994152/c0c07669a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455910435/8cea6913a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1</a:t>
            </a:fld>
            <a:endParaRPr lang="en-US" dirty="0"/>
          </a:p>
        </p:txBody>
      </p:sp>
    </p:spTree>
    <p:extLst>
      <p:ext uri="{BB962C8B-B14F-4D97-AF65-F5344CB8AC3E}">
        <p14:creationId xmlns:p14="http://schemas.microsoft.com/office/powerpoint/2010/main" val="3122380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Your FSA comes with a grace period. That means you get about 2 and a half extra months to use up the prior year’s funds. So, in all, you will get 14 and a half months to use your 2026 FSA amount. You will want to spend it ALL down within that time frame. Anything you don’t spend will go back into the plan administration. This is an IRS provision.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Both your online account and your mobile account will help remind you of your claims submissions and funds use deadlines.</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7/29/25</a:t>
            </a:fld>
            <a:endParaRPr lang="en-US" altLang="en-US" dirty="0"/>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12</a:t>
            </a:fld>
            <a:endParaRPr lang="en-US" altLang="en-US" dirty="0"/>
          </a:p>
        </p:txBody>
      </p:sp>
    </p:spTree>
    <p:extLst>
      <p:ext uri="{BB962C8B-B14F-4D97-AF65-F5344CB8AC3E}">
        <p14:creationId xmlns:p14="http://schemas.microsoft.com/office/powerpoint/2010/main" val="36735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Your FSA comes with a rollover (or carryover) provision. That means you don’t have to spend every nickel next year. You will need to make sure you spend it down to at least $660 (or client-specified rollover maximum). Anything you don’t spend under $660 will roll over into your FSA the next year. We will send you emails to remind you about this feature when it gets closer to your plan year end.</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7/29/25</a:t>
            </a:fld>
            <a:endParaRPr lang="en-US" altLang="en-US" dirty="0"/>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13</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DE403E6-D6EB-4ACF-9854-6387C4D39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B205BA-25D5-45A5-83C9-8C4D8FDAE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More than 90% of the time when you use your FSA card, you will NOT NEED TO SUBMIT anything else. But it is a best practice to keep all receipts. If it’s helpful, take a photo of them and keep in a folder on your phone, so you can just add them to a claim with the mobile app.</a:t>
            </a:r>
          </a:p>
          <a:p>
            <a:pPr eaLnBrk="1" hangingPunct="1"/>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rPr>
              <a:t>NOTE: All accounts you have will be on the one card. You only need one card, etc.</a:t>
            </a:r>
          </a:p>
          <a:p>
            <a:pPr eaLnBrk="1" hangingPunct="1"/>
            <a:endParaRPr lang="en-US" altLang="en-US" dirty="0"/>
          </a:p>
        </p:txBody>
      </p:sp>
      <p:sp>
        <p:nvSpPr>
          <p:cNvPr id="25604" name="Date Placeholder 3">
            <a:extLst>
              <a:ext uri="{FF2B5EF4-FFF2-40B4-BE49-F238E27FC236}">
                <a16:creationId xmlns:a16="http://schemas.microsoft.com/office/drawing/2014/main" id="{B2025732-3C22-4031-9F8C-C82126E734A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58E10F-EAC0-4842-B961-BAED69290A85}" type="datetime1">
              <a:rPr lang="en-US" altLang="en-US" smtClean="0"/>
              <a:pPr/>
              <a:t>7/29/25</a:t>
            </a:fld>
            <a:endParaRPr lang="en-US" altLang="en-US" dirty="0"/>
          </a:p>
        </p:txBody>
      </p:sp>
      <p:sp>
        <p:nvSpPr>
          <p:cNvPr id="25605" name="Slide Number Placeholder 4">
            <a:extLst>
              <a:ext uri="{FF2B5EF4-FFF2-40B4-BE49-F238E27FC236}">
                <a16:creationId xmlns:a16="http://schemas.microsoft.com/office/drawing/2014/main" id="{31F4493E-6201-41C5-B5EE-5662294C0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CE00F-7217-4B44-805E-2E2829B22E08}" type="slidenum">
              <a:rPr lang="en-US" altLang="en-US" smtClean="0"/>
              <a:pPr/>
              <a:t>14</a:t>
            </a:fld>
            <a:endParaRPr lang="en-US" altLang="en-US" dirty="0"/>
          </a:p>
        </p:txBody>
      </p:sp>
    </p:spTree>
    <p:extLst>
      <p:ext uri="{BB962C8B-B14F-4D97-AF65-F5344CB8AC3E}">
        <p14:creationId xmlns:p14="http://schemas.microsoft.com/office/powerpoint/2010/main" val="192390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DE403E6-D6EB-4ACF-9854-6387C4D39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B205BA-25D5-45A5-83C9-8C4D8FDAE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Discuss different types of documentation they might need – EOBs, receipts, and highlight the pieces of info we usually need to process a claim.</a:t>
            </a:r>
          </a:p>
          <a:p>
            <a:pPr eaLnBrk="1" hangingPunct="1"/>
            <a:endParaRPr lang="en-US" altLang="en-US" dirty="0"/>
          </a:p>
          <a:p>
            <a:pPr eaLnBrk="1" hangingPunct="1"/>
            <a:r>
              <a:rPr lang="en-US" altLang="en-US" dirty="0"/>
              <a:t>It is an IRS requirement to make sure that FSAs are used according to regulations. This means funds have to be used on those eligible expenses we discussed earlier.</a:t>
            </a:r>
          </a:p>
          <a:p>
            <a:pPr eaLnBrk="1" hangingPunct="1"/>
            <a:endParaRPr lang="en-US" altLang="en-US" dirty="0"/>
          </a:p>
          <a:p>
            <a:pPr eaLnBrk="1" hangingPunct="1"/>
            <a:r>
              <a:rPr lang="en-US" altLang="en-US" dirty="0"/>
              <a:t>When you use your debit card, you will only need to submit a receipt about 10% of the time, as we can often validate your expense based on where you are or what you purchased.</a:t>
            </a:r>
          </a:p>
          <a:p>
            <a:pPr eaLnBrk="1" hangingPunct="1"/>
            <a:endParaRPr lang="en-US" altLang="en-US" dirty="0"/>
          </a:p>
          <a:p>
            <a:pPr eaLnBrk="1" hangingPunct="1"/>
            <a:r>
              <a:rPr lang="en-US" altLang="en-US" dirty="0"/>
              <a:t>When we can’t validate it automatically OR you submit a claim for reimbursement online or via the mobile app, we will always need documentation.</a:t>
            </a:r>
          </a:p>
          <a:p>
            <a:pPr eaLnBrk="1" hangingPunct="1"/>
            <a:endParaRPr lang="en-US" altLang="en-US" dirty="0"/>
          </a:p>
          <a:p>
            <a:pPr eaLnBrk="1" hangingPunct="1"/>
            <a:r>
              <a:rPr lang="en-US" altLang="en-US" dirty="0"/>
              <a:t>The best item to submit is an Explanation of Benefits (or EOB) if it is a provider-related expense. You can also submit an itemized receipt or itemized bill.</a:t>
            </a:r>
          </a:p>
          <a:p>
            <a:pPr eaLnBrk="1" hangingPunct="1"/>
            <a:endParaRPr lang="en-US" altLang="en-US" dirty="0"/>
          </a:p>
        </p:txBody>
      </p:sp>
      <p:sp>
        <p:nvSpPr>
          <p:cNvPr id="25604" name="Date Placeholder 3">
            <a:extLst>
              <a:ext uri="{FF2B5EF4-FFF2-40B4-BE49-F238E27FC236}">
                <a16:creationId xmlns:a16="http://schemas.microsoft.com/office/drawing/2014/main" id="{B2025732-3C22-4031-9F8C-C82126E734A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58E10F-EAC0-4842-B961-BAED69290A85}" type="datetime1">
              <a:rPr lang="en-US" altLang="en-US" smtClean="0"/>
              <a:pPr/>
              <a:t>7/29/25</a:t>
            </a:fld>
            <a:endParaRPr lang="en-US" altLang="en-US" dirty="0"/>
          </a:p>
        </p:txBody>
      </p:sp>
      <p:sp>
        <p:nvSpPr>
          <p:cNvPr id="25605" name="Slide Number Placeholder 4">
            <a:extLst>
              <a:ext uri="{FF2B5EF4-FFF2-40B4-BE49-F238E27FC236}">
                <a16:creationId xmlns:a16="http://schemas.microsoft.com/office/drawing/2014/main" id="{31F4493E-6201-41C5-B5EE-5662294C0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CE00F-7217-4B44-805E-2E2829B22E08}" type="slidenum">
              <a:rPr lang="en-US" altLang="en-US" smtClean="0"/>
              <a:pPr/>
              <a:t>15</a:t>
            </a:fld>
            <a:endParaRPr lang="en-US" altLang="en-US" dirty="0"/>
          </a:p>
        </p:txBody>
      </p:sp>
    </p:spTree>
    <p:extLst>
      <p:ext uri="{BB962C8B-B14F-4D97-AF65-F5344CB8AC3E}">
        <p14:creationId xmlns:p14="http://schemas.microsoft.com/office/powerpoint/2010/main" val="294245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3565A"/>
                </a:solidFill>
                <a:effectLst/>
                <a:latin typeface="Open Sans" panose="020B0606030504020204" pitchFamily="34" charset="0"/>
              </a:rPr>
              <a:t>In order to comply with IRS rules, we will want to see the following information on your documentation:</a:t>
            </a:r>
          </a:p>
          <a:p>
            <a:pPr algn="l">
              <a:buFont typeface="+mj-lt"/>
              <a:buAutoNum type="arabicPeriod"/>
            </a:pPr>
            <a:r>
              <a:rPr lang="en-US" b="0" i="0" dirty="0">
                <a:solidFill>
                  <a:srgbClr val="53565A"/>
                </a:solidFill>
                <a:effectLst/>
                <a:latin typeface="Open Sans" panose="020B0606030504020204" pitchFamily="34" charset="0"/>
              </a:rPr>
              <a:t>Person who received service</a:t>
            </a:r>
          </a:p>
          <a:p>
            <a:pPr algn="l">
              <a:buFont typeface="+mj-lt"/>
              <a:buAutoNum type="arabicPeriod"/>
            </a:pPr>
            <a:r>
              <a:rPr lang="en-US" b="0" i="0" dirty="0">
                <a:solidFill>
                  <a:srgbClr val="53565A"/>
                </a:solidFill>
                <a:effectLst/>
                <a:latin typeface="Open Sans" panose="020B0606030504020204" pitchFamily="34" charset="0"/>
              </a:rPr>
              <a:t>Amount paid for service</a:t>
            </a:r>
          </a:p>
          <a:p>
            <a:pPr algn="l">
              <a:buFont typeface="+mj-lt"/>
              <a:buAutoNum type="arabicPeriod"/>
            </a:pPr>
            <a:r>
              <a:rPr lang="en-US" b="0" i="0" dirty="0">
                <a:solidFill>
                  <a:srgbClr val="53565A"/>
                </a:solidFill>
                <a:effectLst/>
                <a:latin typeface="Open Sans" panose="020B0606030504020204" pitchFamily="34" charset="0"/>
              </a:rPr>
              <a:t>Service/Item</a:t>
            </a:r>
          </a:p>
          <a:p>
            <a:pPr algn="l">
              <a:buFont typeface="+mj-lt"/>
              <a:buAutoNum type="arabicPeriod"/>
            </a:pPr>
            <a:r>
              <a:rPr lang="en-US" b="0" i="0" dirty="0">
                <a:solidFill>
                  <a:srgbClr val="53565A"/>
                </a:solidFill>
                <a:effectLst/>
                <a:latin typeface="Open Sans" panose="020B0606030504020204" pitchFamily="34" charset="0"/>
              </a:rPr>
              <a:t>Provider name and address</a:t>
            </a:r>
          </a:p>
          <a:p>
            <a:pPr algn="l">
              <a:buFont typeface="+mj-lt"/>
              <a:buAutoNum type="arabicPeriod"/>
            </a:pPr>
            <a:r>
              <a:rPr lang="en-US" b="0" i="0" dirty="0">
                <a:solidFill>
                  <a:srgbClr val="53565A"/>
                </a:solidFill>
                <a:effectLst/>
                <a:latin typeface="Open Sans" panose="020B0606030504020204" pitchFamily="34" charset="0"/>
              </a:rPr>
              <a:t>Date of service</a:t>
            </a:r>
          </a:p>
          <a:p>
            <a:pPr algn="l">
              <a:buFont typeface="+mj-lt"/>
              <a:buAutoNum type="arabicPeriod"/>
            </a:pPr>
            <a:r>
              <a:rPr lang="en-US" b="0" i="0" dirty="0">
                <a:solidFill>
                  <a:srgbClr val="53565A"/>
                </a:solidFill>
                <a:effectLst/>
                <a:latin typeface="Open Sans" panose="020B0606030504020204" pitchFamily="34" charset="0"/>
              </a:rPr>
              <a:t>Description of service: category and type</a:t>
            </a:r>
          </a:p>
          <a:p>
            <a:pPr algn="l">
              <a:buFont typeface="+mj-lt"/>
              <a:buAutoNum type="arabicPeriod"/>
            </a:pPr>
            <a:endParaRPr lang="en-US" b="0" i="0" dirty="0">
              <a:solidFill>
                <a:srgbClr val="53565A"/>
              </a:solidFill>
              <a:effectLst/>
              <a:latin typeface="Open Sans" panose="020B0606030504020204" pitchFamily="34" charset="0"/>
            </a:endParaRPr>
          </a:p>
          <a:p>
            <a:pPr algn="l">
              <a:buFont typeface="+mj-lt"/>
              <a:buNone/>
            </a:pPr>
            <a:r>
              <a:rPr lang="en-US" b="0" i="0" dirty="0">
                <a:solidFill>
                  <a:srgbClr val="53565A"/>
                </a:solidFill>
                <a:effectLst/>
                <a:latin typeface="Open Sans" panose="020B0606030504020204" pitchFamily="34" charset="0"/>
              </a:rPr>
              <a:t>Sometimes when you use your card, we might still need documentation. Let’s talk about that next.</a:t>
            </a:r>
          </a:p>
          <a:p>
            <a:pPr algn="l">
              <a:buFont typeface="+mj-lt"/>
              <a:buNone/>
            </a:pPr>
            <a:endParaRPr lang="en-US" b="0" i="0" dirty="0">
              <a:solidFill>
                <a:srgbClr val="53565A"/>
              </a:solidFill>
              <a:effectLst/>
              <a:latin typeface="Open Sans" panose="020B0606030504020204" pitchFamily="34" charset="0"/>
            </a:endParaRPr>
          </a:p>
          <a:p>
            <a:pPr algn="l">
              <a:buFont typeface="+mj-lt"/>
              <a:buNone/>
            </a:pPr>
            <a:r>
              <a:rPr lang="en-US" b="0" i="0" dirty="0">
                <a:solidFill>
                  <a:srgbClr val="53565A"/>
                </a:solidFill>
                <a:effectLst/>
                <a:latin typeface="Open Sans" panose="020B0606030504020204" pitchFamily="34" charset="0"/>
              </a:rPr>
              <a:t>Obviously, if you go to Rite Aid and buy items for your household, we will not need the person who received service.</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16</a:t>
            </a:fld>
            <a:endParaRPr lang="en-US" dirty="0"/>
          </a:p>
        </p:txBody>
      </p:sp>
    </p:spTree>
    <p:extLst>
      <p:ext uri="{BB962C8B-B14F-4D97-AF65-F5344CB8AC3E}">
        <p14:creationId xmlns:p14="http://schemas.microsoft.com/office/powerpoint/2010/main" val="4251350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DE403E6-D6EB-4ACF-9854-6387C4D39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B205BA-25D5-45A5-83C9-8C4D8FDAE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Examples of non-eligible services at eligible locations:</a:t>
            </a:r>
          </a:p>
          <a:p>
            <a:pPr eaLnBrk="1" hangingPunct="1"/>
            <a:endParaRPr lang="en-US" altLang="en-US" dirty="0"/>
          </a:p>
          <a:p>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Hospital: cosmetic surgery</a:t>
            </a:r>
            <a:b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Dentist: teeth whitening</a:t>
            </a:r>
          </a:p>
          <a:p>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 care: contribution to teacher gift fund</a:t>
            </a:r>
          </a:p>
          <a:p>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Eye doctor: non-prescription sunglasses or color-changing contacts</a:t>
            </a:r>
          </a:p>
          <a:p>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Bottom line: The FSA can still save you money. Don’t be intimidated by receipt requirements. Just be sure to get a good receipt for any of your purchases, and use your card any time you can. That will make it much easier. You can order additional cards for your spouse or partner and dependents above age 16. Make sure they know to keep receipts too.</a:t>
            </a:r>
          </a:p>
          <a:p>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If your card is suspended – edit the claim and add documentation or submit a NEW claim for eligible expenses you’ve paid out of pocket.</a:t>
            </a:r>
          </a:p>
          <a:p>
            <a:pPr eaLnBrk="1" hangingPunct="1"/>
            <a:endParaRPr lang="en-US" altLang="en-US" dirty="0"/>
          </a:p>
        </p:txBody>
      </p:sp>
      <p:sp>
        <p:nvSpPr>
          <p:cNvPr id="25604" name="Date Placeholder 3">
            <a:extLst>
              <a:ext uri="{FF2B5EF4-FFF2-40B4-BE49-F238E27FC236}">
                <a16:creationId xmlns:a16="http://schemas.microsoft.com/office/drawing/2014/main" id="{B2025732-3C22-4031-9F8C-C82126E734A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58E10F-EAC0-4842-B961-BAED69290A85}" type="datetime1">
              <a:rPr lang="en-US" altLang="en-US" smtClean="0"/>
              <a:pPr/>
              <a:t>7/29/25</a:t>
            </a:fld>
            <a:endParaRPr lang="en-US" altLang="en-US" dirty="0"/>
          </a:p>
        </p:txBody>
      </p:sp>
      <p:sp>
        <p:nvSpPr>
          <p:cNvPr id="25605" name="Slide Number Placeholder 4">
            <a:extLst>
              <a:ext uri="{FF2B5EF4-FFF2-40B4-BE49-F238E27FC236}">
                <a16:creationId xmlns:a16="http://schemas.microsoft.com/office/drawing/2014/main" id="{31F4493E-6201-41C5-B5EE-5662294C0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CE00F-7217-4B44-805E-2E2829B22E08}" type="slidenum">
              <a:rPr lang="en-US" altLang="en-US" smtClean="0"/>
              <a:pPr/>
              <a:t>17</a:t>
            </a:fld>
            <a:endParaRPr lang="en-US" altLang="en-US" dirty="0"/>
          </a:p>
        </p:txBody>
      </p:sp>
    </p:spTree>
    <p:extLst>
      <p:ext uri="{BB962C8B-B14F-4D97-AF65-F5344CB8AC3E}">
        <p14:creationId xmlns:p14="http://schemas.microsoft.com/office/powerpoint/2010/main" val="39514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DE403E6-D6EB-4ACF-9854-6387C4D39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B205BA-25D5-45A5-83C9-8C4D8FDAE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Health Care FSAs can cover medical, dental, vision, prescription and over the counter expenses that you would otherwise pay for using personal funds--potentially saving you hundreds of dollars each year in taxes.</a:t>
            </a:r>
          </a:p>
          <a:p>
            <a:pPr eaLnBrk="1" hangingPunct="1">
              <a:spcBef>
                <a:spcPct val="0"/>
              </a:spcBef>
            </a:pPr>
            <a:endParaRPr lang="en-US" altLang="en-US" dirty="0"/>
          </a:p>
          <a:p>
            <a:pPr eaLnBrk="1" hangingPunct="1">
              <a:spcBef>
                <a:spcPct val="0"/>
              </a:spcBef>
            </a:pPr>
            <a:r>
              <a:rPr lang="en-US" altLang="en-US" dirty="0"/>
              <a:t>In this example, Melissa contributed $1,500 to her health care FSA. Because her contributions are taken out pre-tax, she does not pay taxes on the money contributed to her FSA, saving her close to $500 this</a:t>
            </a:r>
            <a:r>
              <a:rPr lang="en-US" altLang="en-US" baseline="0" dirty="0"/>
              <a:t> year</a:t>
            </a:r>
            <a:r>
              <a:rPr lang="en-US" altLang="en-US" dirty="0"/>
              <a:t>!</a:t>
            </a:r>
          </a:p>
          <a:p>
            <a:pPr eaLnBrk="1" hangingPunct="1">
              <a:spcBef>
                <a:spcPct val="0"/>
              </a:spcBef>
            </a:pPr>
            <a:endParaRPr lang="en-US" altLang="en-US" dirty="0">
              <a:cs typeface="Calibri"/>
            </a:endParaRPr>
          </a:p>
          <a:p>
            <a:pPr eaLnBrk="1" hangingPunct="1">
              <a:spcBef>
                <a:spcPct val="0"/>
              </a:spcBef>
            </a:pPr>
            <a:r>
              <a:rPr lang="en-US" altLang="en-US" dirty="0">
                <a:cs typeface="Calibri"/>
              </a:rPr>
              <a:t>On the left it shows that she was going to spend $1,500 on health care services and items during the year either way. On the right in purple, we see that by setting aside that money in an FSA, she saved nearly $500 because she did not pay taxes on that money.</a:t>
            </a:r>
          </a:p>
          <a:p>
            <a:pPr eaLnBrk="1" hangingPunct="1">
              <a:spcBef>
                <a:spcPct val="0"/>
              </a:spcBef>
            </a:pPr>
            <a:endParaRPr lang="en-US" altLang="en-US" dirty="0"/>
          </a:p>
          <a:p>
            <a:pPr eaLnBrk="1" hangingPunct="1">
              <a:spcBef>
                <a:spcPct val="0"/>
              </a:spcBef>
            </a:pPr>
            <a:r>
              <a:rPr lang="en-US" altLang="en-US" dirty="0"/>
              <a:t>You’ll also find that FSAs are especially useful when planning for large health care expenses-- like having a baby, getting braces or having laser eye surgery.</a:t>
            </a:r>
          </a:p>
          <a:p>
            <a:pPr eaLnBrk="1" hangingPunct="1">
              <a:spcBef>
                <a:spcPct val="0"/>
              </a:spcBef>
            </a:pPr>
            <a:endParaRPr lang="en-US" altLang="en-US" dirty="0"/>
          </a:p>
          <a:p>
            <a:pPr eaLnBrk="1" hangingPunct="1">
              <a:spcBef>
                <a:spcPct val="0"/>
              </a:spcBef>
            </a:pPr>
            <a:r>
              <a:rPr lang="en-US" altLang="en-US" dirty="0"/>
              <a:t>We have a calculator that you can complete to see what YOUR savings could be. We’ll have a link to that on our website at mychoiceaccounts.com. Most people are going to find at least a few hundred dollars in savings…that savings can go a long way toward something else.</a:t>
            </a:r>
          </a:p>
          <a:p>
            <a:pPr eaLnBrk="1" hangingPunct="1">
              <a:spcBef>
                <a:spcPct val="0"/>
              </a:spcBef>
            </a:pPr>
            <a:endParaRPr lang="en-US" altLang="en-US" dirty="0">
              <a:cs typeface="Calibri"/>
            </a:endParaRPr>
          </a:p>
          <a:p>
            <a:pPr eaLnBrk="1" hangingPunct="1">
              <a:spcBef>
                <a:spcPct val="0"/>
              </a:spcBef>
            </a:pPr>
            <a:endParaRPr lang="en-US" altLang="en-US" dirty="0">
              <a:cs typeface="Calibri"/>
            </a:endParaRPr>
          </a:p>
          <a:p>
            <a:pPr eaLnBrk="1" hangingPunct="1"/>
            <a:endParaRPr lang="en-US" altLang="en-US" dirty="0"/>
          </a:p>
        </p:txBody>
      </p:sp>
      <p:sp>
        <p:nvSpPr>
          <p:cNvPr id="25604" name="Date Placeholder 3">
            <a:extLst>
              <a:ext uri="{FF2B5EF4-FFF2-40B4-BE49-F238E27FC236}">
                <a16:creationId xmlns:a16="http://schemas.microsoft.com/office/drawing/2014/main" id="{B2025732-3C22-4031-9F8C-C82126E734A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58E10F-EAC0-4842-B961-BAED69290A85}" type="datetime1">
              <a:rPr lang="en-US" altLang="en-US" smtClean="0"/>
              <a:pPr/>
              <a:t>7/29/25</a:t>
            </a:fld>
            <a:endParaRPr lang="en-US" altLang="en-US" dirty="0"/>
          </a:p>
        </p:txBody>
      </p:sp>
      <p:sp>
        <p:nvSpPr>
          <p:cNvPr id="25605" name="Slide Number Placeholder 4">
            <a:extLst>
              <a:ext uri="{FF2B5EF4-FFF2-40B4-BE49-F238E27FC236}">
                <a16:creationId xmlns:a16="http://schemas.microsoft.com/office/drawing/2014/main" id="{31F4493E-6201-41C5-B5EE-5662294C0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CE00F-7217-4B44-805E-2E2829B22E08}" type="slidenum">
              <a:rPr lang="en-US" altLang="en-US" smtClean="0"/>
              <a:pPr/>
              <a:t>18</a:t>
            </a:fld>
            <a:endParaRPr lang="en-US" altLang="en-US" dirty="0"/>
          </a:p>
        </p:txBody>
      </p:sp>
    </p:spTree>
    <p:extLst>
      <p:ext uri="{BB962C8B-B14F-4D97-AF65-F5344CB8AC3E}">
        <p14:creationId xmlns:p14="http://schemas.microsoft.com/office/powerpoint/2010/main" val="1923909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2DD7171-F05F-4A2E-AE89-35042686B9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EDCE593-BDE4-4423-8153-2FB38F1C9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(play video)</a:t>
            </a:r>
          </a:p>
          <a:p>
            <a:pPr eaLnBrk="1" hangingPunct="1">
              <a:lnSpc>
                <a:spcPct val="80000"/>
              </a:lnSpc>
            </a:pPr>
            <a:endParaRPr lang="en-US" altLang="en-US" dirty="0"/>
          </a:p>
          <a:p>
            <a:pPr eaLnBrk="1" hangingPunct="1">
              <a:lnSpc>
                <a:spcPct val="80000"/>
              </a:lnSpc>
            </a:pPr>
            <a:r>
              <a:rPr lang="en-US" altLang="en-US" dirty="0"/>
              <a:t>Link if video does not play as expected: </a:t>
            </a:r>
          </a:p>
          <a:p>
            <a:pPr eaLnBrk="1" hangingPunct="1">
              <a:lnSpc>
                <a:spcPct val="80000"/>
              </a:lnSpc>
            </a:pPr>
            <a:r>
              <a:rPr lang="en-US" sz="1200" b="0" i="0" u="sng" kern="1200" dirty="0">
                <a:solidFill>
                  <a:schemeClr val="tx1"/>
                </a:solidFill>
                <a:effectLst/>
                <a:latin typeface="Open Sans Regular"/>
                <a:ea typeface="+mn-ea"/>
                <a:cs typeface="+mn-cs"/>
                <a:hlinkClick r:id="rId3"/>
              </a:rPr>
              <a:t>https://vimeo.com/462397664/e30d775960</a:t>
            </a:r>
            <a:r>
              <a:rPr lang="en-US" dirty="0">
                <a:effectLst/>
              </a:rPr>
              <a:t> </a:t>
            </a:r>
            <a:endParaRPr lang="en-US" altLang="en-US" dirty="0"/>
          </a:p>
        </p:txBody>
      </p:sp>
      <p:sp>
        <p:nvSpPr>
          <p:cNvPr id="23556" name="Date Placeholder 3">
            <a:extLst>
              <a:ext uri="{FF2B5EF4-FFF2-40B4-BE49-F238E27FC236}">
                <a16:creationId xmlns:a16="http://schemas.microsoft.com/office/drawing/2014/main" id="{554CE870-8DE9-492C-87D1-9F98F2EEEB3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6BAA4-7075-44F7-B6B8-4C1058A6185C}" type="datetime1">
              <a:rPr lang="en-US" altLang="en-US" smtClean="0"/>
              <a:pPr/>
              <a:t>7/29/25</a:t>
            </a:fld>
            <a:endParaRPr lang="en-US" altLang="en-US" dirty="0"/>
          </a:p>
        </p:txBody>
      </p:sp>
      <p:sp>
        <p:nvSpPr>
          <p:cNvPr id="23557" name="Slide Number Placeholder 4">
            <a:extLst>
              <a:ext uri="{FF2B5EF4-FFF2-40B4-BE49-F238E27FC236}">
                <a16:creationId xmlns:a16="http://schemas.microsoft.com/office/drawing/2014/main" id="{081F2B7D-4F35-40FD-A6E0-B560CA53B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ED4D0-0234-41BB-8D24-977474F88814}" type="slidenum">
              <a:rPr lang="en-US" altLang="en-US" smtClean="0"/>
              <a:pPr/>
              <a:t>20</a:t>
            </a:fld>
            <a:endParaRPr lang="en-US" altLang="en-US" dirty="0"/>
          </a:p>
        </p:txBody>
      </p:sp>
    </p:spTree>
    <p:extLst>
      <p:ext uri="{BB962C8B-B14F-4D97-AF65-F5344CB8AC3E}">
        <p14:creationId xmlns:p14="http://schemas.microsoft.com/office/powerpoint/2010/main" val="21095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en-US" dirty="0">
                <a:cs typeface="Arial"/>
              </a:rPr>
              <a:t>A </a:t>
            </a:r>
            <a:r>
              <a:rPr lang="en-US" altLang="en-US" b="1" dirty="0">
                <a:solidFill>
                  <a:schemeClr val="tx2"/>
                </a:solidFill>
                <a:cs typeface="Arial"/>
              </a:rPr>
              <a:t>Health Savings Account (HSA) </a:t>
            </a:r>
            <a:r>
              <a:rPr lang="en-US" altLang="en-US" dirty="0">
                <a:cs typeface="Arial"/>
              </a:rPr>
              <a:t>is an account that allows you to use pre-tax dollars to pay for health care expenses, like medical, dental, vision and prescription expenses. Think of it as a way to cover your deductible and as long-term savings.</a:t>
            </a:r>
          </a:p>
          <a:p>
            <a:pPr eaLnBrk="1" hangingPunct="1">
              <a:lnSpc>
                <a:spcPct val="80000"/>
              </a:lnSpc>
            </a:pPr>
            <a:endParaRPr lang="en-US" altLang="en-US" dirty="0">
              <a:cs typeface="Calibri"/>
            </a:endParaRPr>
          </a:p>
          <a:p>
            <a:pPr>
              <a:lnSpc>
                <a:spcPct val="114000"/>
              </a:lnSpc>
              <a:spcBef>
                <a:spcPts val="600"/>
              </a:spcBef>
              <a:spcAft>
                <a:spcPts val="600"/>
              </a:spcAft>
            </a:pPr>
            <a:r>
              <a:rPr lang="en-US" altLang="en-US" sz="2400" b="1" dirty="0">
                <a:solidFill>
                  <a:srgbClr val="81BD41"/>
                </a:solidFill>
                <a:cs typeface="Arial"/>
              </a:rPr>
              <a:t>Account Advantages</a:t>
            </a:r>
          </a:p>
          <a:p>
            <a:pPr marL="628650" lvl="1" indent="-171450">
              <a:lnSpc>
                <a:spcPct val="114000"/>
              </a:lnSpc>
              <a:spcBef>
                <a:spcPct val="0"/>
              </a:spcBef>
              <a:buFont typeface="Arial" panose="020B0604020202020204" pitchFamily="34" charset="0"/>
              <a:buChar char="•"/>
            </a:pPr>
            <a:r>
              <a:rPr lang="en-US" altLang="en-US" dirty="0"/>
              <a:t>HSAs never “expire” – unlike an FSA, which you may also be familiar with, HSAs are NOT “use it or lose it.” They roll over year to year.</a:t>
            </a:r>
          </a:p>
          <a:p>
            <a:pPr marL="628650" lvl="1" indent="-171450">
              <a:lnSpc>
                <a:spcPct val="114000"/>
              </a:lnSpc>
              <a:spcBef>
                <a:spcPct val="0"/>
              </a:spcBef>
              <a:buFont typeface="Arial" panose="020B0604020202020204" pitchFamily="34" charset="0"/>
              <a:buChar char="•"/>
            </a:pPr>
            <a:r>
              <a:rPr lang="en-US" altLang="en-US" dirty="0"/>
              <a:t>HSAs are “portable” – HSAs are your personal savings account, so even if you depart from the organization, you still own the funds and can spend them on eligible services and items.</a:t>
            </a:r>
          </a:p>
          <a:p>
            <a:pPr marL="628650" lvl="1" indent="-171450">
              <a:lnSpc>
                <a:spcPct val="114000"/>
              </a:lnSpc>
              <a:spcBef>
                <a:spcPct val="0"/>
              </a:spcBef>
              <a:buFont typeface="Arial" panose="020B0604020202020204" pitchFamily="34" charset="0"/>
              <a:buChar char="•"/>
            </a:pPr>
            <a:r>
              <a:rPr lang="en-US" altLang="en-US" dirty="0"/>
              <a:t>Tax savings – you set aside your HSA funds pre-tax, and you are not taxed when you spend your funds. </a:t>
            </a:r>
          </a:p>
          <a:p>
            <a:pPr marL="628650" lvl="1" indent="-171450">
              <a:lnSpc>
                <a:spcPct val="114000"/>
              </a:lnSpc>
              <a:spcBef>
                <a:spcPct val="0"/>
              </a:spcBef>
              <a:buFont typeface="Arial" panose="020B0604020202020204" pitchFamily="34" charset="0"/>
              <a:buChar char="•"/>
            </a:pPr>
            <a:r>
              <a:rPr lang="en-US" altLang="en-US" dirty="0"/>
              <a:t>Multiple uses – HSAs can be used for doctor and dental visits, orthodontics, vision expenses, prescriptions, over the counter remedies, and many more uses. </a:t>
            </a:r>
          </a:p>
          <a:p>
            <a:pPr marL="628650" lvl="1" indent="-171450">
              <a:lnSpc>
                <a:spcPct val="114000"/>
              </a:lnSpc>
              <a:spcBef>
                <a:spcPct val="0"/>
              </a:spcBef>
              <a:buFont typeface="Arial" panose="020B0604020202020204" pitchFamily="34" charset="0"/>
              <a:buChar char="•"/>
            </a:pPr>
            <a:r>
              <a:rPr lang="en-US" altLang="en-US" dirty="0"/>
              <a:t>Easy to access -- it’s easy to spend your funds when you need to with your MyChoice Accounts VISA debit card.</a:t>
            </a:r>
          </a:p>
          <a:p>
            <a:pPr marL="628650" lvl="1" indent="-171450">
              <a:lnSpc>
                <a:spcPct val="114000"/>
              </a:lnSpc>
              <a:spcBef>
                <a:spcPct val="0"/>
              </a:spcBef>
              <a:buFont typeface="Arial" panose="020B0604020202020204" pitchFamily="34" charset="0"/>
              <a:buChar char="•"/>
            </a:pPr>
            <a:r>
              <a:rPr lang="en-US" altLang="en-US" dirty="0"/>
              <a:t>Mobile and online access – you can always check your balance and manage your account in your benefits website or the MyChoice benefits app.</a:t>
            </a:r>
          </a:p>
          <a:p>
            <a:pPr marL="628650" lvl="1" indent="-171450">
              <a:lnSpc>
                <a:spcPct val="114000"/>
              </a:lnSpc>
              <a:spcBef>
                <a:spcPct val="0"/>
              </a:spcBef>
              <a:buFont typeface="Arial" panose="020B0604020202020204" pitchFamily="34" charset="0"/>
              <a:buChar char="•"/>
            </a:pPr>
            <a:r>
              <a:rPr lang="en-US" altLang="en-US" dirty="0"/>
              <a:t>Member service support –if you have questions or concerns, you have a member services number to call.</a:t>
            </a:r>
            <a:endParaRPr lang="en-US" dirty="0"/>
          </a:p>
          <a:p>
            <a:pPr eaLnBrk="1" hangingPunct="1">
              <a:lnSpc>
                <a:spcPct val="80000"/>
              </a:lnSpc>
            </a:pPr>
            <a:endParaRPr lang="en-US" altLang="en-US" dirty="0">
              <a:cs typeface="Calibri"/>
            </a:endParaRPr>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7/29/25</a:t>
            </a:fld>
            <a:endParaRPr lang="en-US" altLang="en-US" dirty="0"/>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21</a:t>
            </a:fld>
            <a:endParaRPr lang="en-US" altLang="en-US" dirty="0"/>
          </a:p>
        </p:txBody>
      </p:sp>
    </p:spTree>
    <p:extLst>
      <p:ext uri="{BB962C8B-B14F-4D97-AF65-F5344CB8AC3E}">
        <p14:creationId xmlns:p14="http://schemas.microsoft.com/office/powerpoint/2010/main" val="2150821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solidFill>
                  <a:schemeClr val="accent1"/>
                </a:solidFill>
                <a:highlight>
                  <a:srgbClr val="FFFF00"/>
                </a:highlight>
              </a:rPr>
              <a:t>ITEMS IN GREEN ARE CONFIGURABLE AT THE CLIENT LEVEL! Remove text if you do not offer an HSA seed amount. You could enlarge the “money bag” to make it look good.</a:t>
            </a:r>
          </a:p>
          <a:p>
            <a:pPr defTabSz="930275" eaLnBrk="1" hangingPunct="1">
              <a:spcBef>
                <a:spcPct val="0"/>
              </a:spcBef>
              <a:spcAft>
                <a:spcPts val="300"/>
              </a:spcAft>
            </a:pPr>
            <a:endParaRPr lang="en-US" altLang="en-US" dirty="0">
              <a:solidFill>
                <a:srgbClr val="000000"/>
              </a:solidFill>
            </a:endParaRPr>
          </a:p>
          <a:p>
            <a:pPr marL="342900" indent="-342900" defTabSz="914400">
              <a:lnSpc>
                <a:spcPct val="130000"/>
              </a:lnSpc>
              <a:spcBef>
                <a:spcPct val="0"/>
              </a:spcBef>
              <a:buClr>
                <a:srgbClr val="82BC00"/>
              </a:buCl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You decide how much to contribute to your account up to the IRS limit.</a:t>
            </a:r>
          </a:p>
          <a:p>
            <a:pPr marL="342900" indent="-342900" defTabSz="914400">
              <a:lnSpc>
                <a:spcPct val="130000"/>
              </a:lnSpc>
              <a:spcBef>
                <a:spcPct val="0"/>
              </a:spcBef>
              <a:buClr>
                <a:srgbClr val="82BC00"/>
              </a:buClr>
              <a:defRPr/>
            </a:pPr>
            <a:r>
              <a:rPr lang="en-US" b="1" dirty="0">
                <a:solidFill>
                  <a:srgbClr val="000000"/>
                </a:solidFill>
                <a:ea typeface="Open Sans" panose="020B0606030504020204" pitchFamily="34" charset="0"/>
                <a:cs typeface="Open Sans" panose="020B0606030504020204" pitchFamily="34" charset="0"/>
              </a:rPr>
              <a:t>Maximum annual contributions for HSA 2026:</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	</a:t>
            </a:r>
            <a:r>
              <a:rPr lang="en-US" sz="1200" dirty="0">
                <a:solidFill>
                  <a:srgbClr val="000000"/>
                </a:solidFill>
                <a:ea typeface="Open Sans" panose="020B0606030504020204" pitchFamily="34" charset="0"/>
                <a:cs typeface="Open Sans" panose="020B0606030504020204" pitchFamily="34" charset="0"/>
              </a:rPr>
              <a:t>$4,400/year filing single</a:t>
            </a:r>
          </a:p>
          <a:p>
            <a:pPr marL="342900" indent="-342900" defTabSz="914400">
              <a:lnSpc>
                <a:spcPct val="130000"/>
              </a:lnSpc>
              <a:spcBef>
                <a:spcPct val="0"/>
              </a:spcBef>
              <a:buClr>
                <a:srgbClr val="82BC00"/>
              </a:buClr>
              <a:buFont typeface="Arial" panose="020B0604020202020204" pitchFamily="34" charset="0"/>
              <a:buChar char="•"/>
              <a:defRPr/>
            </a:pPr>
            <a:r>
              <a:rPr lang="en-US" sz="1200" dirty="0">
                <a:solidFill>
                  <a:srgbClr val="000000"/>
                </a:solidFill>
                <a:ea typeface="Open Sans" panose="020B0606030504020204" pitchFamily="34" charset="0"/>
                <a:cs typeface="Open Sans" panose="020B0606030504020204" pitchFamily="34" charset="0"/>
              </a:rPr>
              <a:t>	$8,750/year filing jointly</a:t>
            </a:r>
          </a:p>
          <a:p>
            <a:pPr marL="342900" indent="-342900" defTabSz="914400">
              <a:lnSpc>
                <a:spcPct val="130000"/>
              </a:lnSpc>
              <a:spcBef>
                <a:spcPct val="0"/>
              </a:spcBef>
              <a:buClr>
                <a:srgbClr val="82BC00"/>
              </a:buClr>
              <a:defRPr/>
            </a:pP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Contributions are tax free and processed through payroll in equal deductions throughout the year. You can change your election amount at any time.</a:t>
            </a:r>
          </a:p>
          <a:p>
            <a:pPr defTabSz="930275" eaLnBrk="1" hangingPunct="1">
              <a:spcBef>
                <a:spcPct val="0"/>
              </a:spcBef>
              <a:spcAft>
                <a:spcPts val="300"/>
              </a:spcAft>
            </a:pPr>
            <a:endParaRPr lang="en-US" altLang="en-US" dirty="0">
              <a:solidFill>
                <a:srgbClr val="000000"/>
              </a:solidFill>
            </a:endParaRPr>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7/29/25</a:t>
            </a:fld>
            <a:endParaRPr lang="en-US" altLang="en-US" dirty="0"/>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22</a:t>
            </a:fld>
            <a:endParaRPr lang="en-US" altLang="en-US" dirty="0"/>
          </a:p>
        </p:txBody>
      </p:sp>
    </p:spTree>
    <p:extLst>
      <p:ext uri="{BB962C8B-B14F-4D97-AF65-F5344CB8AC3E}">
        <p14:creationId xmlns:p14="http://schemas.microsoft.com/office/powerpoint/2010/main" val="40865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MyChoice Accounts, powered by Businessolver, will be the administrator of the [[insert plan types supported]. </a:t>
            </a:r>
          </a:p>
          <a:p>
            <a:pPr eaLnBrk="1" hangingPunct="1"/>
            <a:endParaRPr lang="en-US" altLang="en-US" dirty="0"/>
          </a:p>
          <a:p>
            <a:pPr eaLnBrk="1" hangingPunct="1"/>
            <a:r>
              <a:rPr lang="en-US" altLang="en-US" dirty="0"/>
              <a:t>With MyChoice Accounts, it is easy to use your account. All participants will have access to an online portal, mobile app as well a payment card if you enroll in the {{account types}}.  The card will give you quick and easy access to your account funds. This is the logo for MyChoice Accounts that you will see on communications and this is what your debit card will look like. </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a:t>
            </a:fld>
            <a:endParaRPr lang="en-US" dirty="0"/>
          </a:p>
        </p:txBody>
      </p:sp>
    </p:spTree>
    <p:extLst>
      <p:ext uri="{BB962C8B-B14F-4D97-AF65-F5344CB8AC3E}">
        <p14:creationId xmlns:p14="http://schemas.microsoft.com/office/powerpoint/2010/main" val="2296495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30000"/>
              </a:lnSpc>
              <a:spcBef>
                <a:spcPct val="0"/>
              </a:spcBef>
              <a:buClr>
                <a:srgbClr val="82BC00"/>
              </a:buClr>
              <a:defRPr/>
            </a:pPr>
            <a:r>
              <a:rPr lang="en-US" sz="1800" b="1" dirty="0">
                <a:solidFill>
                  <a:srgbClr val="2D95BF"/>
                </a:solidFill>
                <a:latin typeface="Open Sans" panose="020B0606030504020204" pitchFamily="34" charset="0"/>
                <a:ea typeface="Open Sans" panose="020B0606030504020204" pitchFamily="34" charset="0"/>
                <a:cs typeface="Open Sans" panose="020B0606030504020204" pitchFamily="34" charset="0"/>
              </a:rPr>
              <a:t>Using Your Account</a:t>
            </a:r>
          </a:p>
          <a:p>
            <a:pPr marL="342900" indent="-342900" defTabSz="914400">
              <a:lnSpc>
                <a:spcPct val="130000"/>
              </a:lnSpc>
              <a:spcBef>
                <a:spcPct val="0"/>
              </a:spcBef>
              <a:buClr>
                <a:srgbClr val="82BC00"/>
              </a:buClr>
              <a:defRPr/>
            </a:pP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Use the funds for your qualified expenses </a:t>
            </a: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for you and </a:t>
            </a:r>
            <a:b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your family (spouse, eligible dependents)</a:t>
            </a:r>
          </a:p>
          <a:p>
            <a:pPr marL="342900" indent="-342900" defTabSz="914400">
              <a:lnSpc>
                <a:spcPct val="130000"/>
              </a:lnSpc>
              <a:spcBef>
                <a:spcPct val="0"/>
              </a:spcBef>
              <a:buClr>
                <a:srgbClr val="82BC00"/>
              </a:buClr>
              <a:defRPr/>
            </a:pPr>
            <a:endPar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Key differences from FSA:</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Option to save and NOT SPEND – you can save and accrue your funds year over year if you don’t need them to pay health care expenses.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No expiration date.</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No receipts or documentation needed (save them for the IRS).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Your savings account “for life” – even if you separate from employer.</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Funds available as you make contributions through payroll – you can only spend what you’ve already set aside.</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Invest contributions to grow your $ faster.</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Open an HSA at any time or change contributions at any time in the year.</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7/29/25</a:t>
            </a:fld>
            <a:endParaRPr lang="en-US" altLang="en-US" dirty="0"/>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23</a:t>
            </a:fld>
            <a:endParaRPr lang="en-US" altLang="en-US" dirty="0"/>
          </a:p>
        </p:txBody>
      </p:sp>
    </p:spTree>
    <p:extLst>
      <p:ext uri="{BB962C8B-B14F-4D97-AF65-F5344CB8AC3E}">
        <p14:creationId xmlns:p14="http://schemas.microsoft.com/office/powerpoint/2010/main" val="318306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en-US" sz="1200" b="0" i="0" kern="1200" dirty="0">
                <a:solidFill>
                  <a:schemeClr val="accent1"/>
                </a:solidFill>
                <a:latin typeface="Open Sans Regular"/>
                <a:ea typeface="+mn-ea"/>
                <a:cs typeface="+mn-cs"/>
              </a:rPr>
              <a:t>HSAs can help your health care budget go further. Think about it as having three functions. Spend, Save, or Invest. So let’s look at each of these functions and find out how to maximize your HSA.</a:t>
            </a:r>
          </a:p>
          <a:p>
            <a:pPr eaLnBrk="1" hangingPunct="1">
              <a:lnSpc>
                <a:spcPct val="80000"/>
              </a:lnSpc>
            </a:pPr>
            <a:endParaRPr lang="en-US" altLang="en-US" dirty="0">
              <a:cs typeface="Calibri"/>
            </a:endParaRPr>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7/29/25</a:t>
            </a:fld>
            <a:endParaRPr lang="en-US" altLang="en-US" dirty="0"/>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24</a:t>
            </a:fld>
            <a:endParaRPr lang="en-US" altLang="en-US" dirty="0"/>
          </a:p>
        </p:txBody>
      </p:sp>
    </p:spTree>
    <p:extLst>
      <p:ext uri="{BB962C8B-B14F-4D97-AF65-F5344CB8AC3E}">
        <p14:creationId xmlns:p14="http://schemas.microsoft.com/office/powerpoint/2010/main" val="42120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We’ll start with Spend, as that’s what most people think of when they have an HSA. Sometimes you need to cover medical costs – unexpected expenses or large out-of-pocket costs like braces or physical therapy. Or if your budget gets tight, the HSA is there to help you cover costs. Anything you have to pay out of pocket toward your deductible can be paid with your HSA.</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25</a:t>
            </a:fld>
            <a:endParaRPr lang="en-US" dirty="0"/>
          </a:p>
        </p:txBody>
      </p:sp>
    </p:spTree>
    <p:extLst>
      <p:ext uri="{BB962C8B-B14F-4D97-AF65-F5344CB8AC3E}">
        <p14:creationId xmlns:p14="http://schemas.microsoft.com/office/powerpoint/2010/main" val="34919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HSAs cover medical, dental, vision, prescriptions as well as items you buy over the counter such as pain medicine like Advil or Tylenol in the picture, sun screen and even allergy medicine. Again, Think about things like upcoming surgeries…or even if your child needs braces or other orthodontic work. </a:t>
            </a:r>
          </a:p>
          <a:p>
            <a:endParaRPr lang="en-US" dirty="0"/>
          </a:p>
          <a:p>
            <a:r>
              <a:rPr lang="en-US" dirty="0"/>
              <a:t>All of these items are covered with your HSA. So, you will be setting aside your money and saving that 20-30% in taxes every time you need to pay for something like this.</a:t>
            </a:r>
          </a:p>
        </p:txBody>
      </p:sp>
      <p:sp>
        <p:nvSpPr>
          <p:cNvPr id="4" name="Date Placeholder 3"/>
          <p:cNvSpPr>
            <a:spLocks noGrp="1"/>
          </p:cNvSpPr>
          <p:nvPr>
            <p:ph type="dt" idx="1"/>
          </p:nvPr>
        </p:nvSpPr>
        <p:spPr/>
        <p:txBody>
          <a:bodyPr/>
          <a:lstStyle/>
          <a:p>
            <a:pPr>
              <a:defRPr/>
            </a:pPr>
            <a:fld id="{707910B1-8FCF-4942-BA81-55D8BD94A384}" type="datetime1">
              <a:rPr lang="en-US" smtClean="0"/>
              <a:pPr>
                <a:defRPr/>
              </a:pPr>
              <a:t>7/29/25</a:t>
            </a:fld>
            <a:endParaRPr lang="en-US" dirty="0"/>
          </a:p>
        </p:txBody>
      </p:sp>
      <p:sp>
        <p:nvSpPr>
          <p:cNvPr id="5" name="Slide Number Placeholder 4"/>
          <p:cNvSpPr>
            <a:spLocks noGrp="1"/>
          </p:cNvSpPr>
          <p:nvPr>
            <p:ph type="sldNum" sz="quarter" idx="5"/>
          </p:nvPr>
        </p:nvSpPr>
        <p:spPr/>
        <p:txBody>
          <a:bodyPr/>
          <a:lstStyle/>
          <a:p>
            <a:pPr>
              <a:defRPr/>
            </a:pPr>
            <a:fld id="{28C3C9A5-5FB6-4F03-B565-CAE2252A000F}" type="slidenum">
              <a:rPr lang="en-US" altLang="en-US" smtClean="0"/>
              <a:pPr>
                <a:defRPr/>
              </a:pPr>
              <a:t>26</a:t>
            </a:fld>
            <a:endParaRPr lang="en-US" altLang="en-US" dirty="0"/>
          </a:p>
        </p:txBody>
      </p:sp>
    </p:spTree>
    <p:extLst>
      <p:ext uri="{BB962C8B-B14F-4D97-AF65-F5344CB8AC3E}">
        <p14:creationId xmlns:p14="http://schemas.microsoft.com/office/powerpoint/2010/main" val="1441010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311140A-D444-405C-B7C3-3180CA982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654B998-8734-4F71-90C2-08C0175F3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So as you have heard and seen so far, There are hundreds of uses for your HSA funds, including medical, dental, vision, and prescription expenses for you, your spouse or your dependents. Here is a sample list of qualified expenses, as deemed by the IRS.</a:t>
            </a:r>
            <a:br>
              <a:rPr lang="en-US" altLang="en-US" dirty="0"/>
            </a:br>
            <a:endParaRPr lang="en-US" altLang="en-US" dirty="0"/>
          </a:p>
          <a:p>
            <a:pPr eaLnBrk="1" hangingPunct="1"/>
            <a:r>
              <a:rPr lang="en-US" altLang="en-US" dirty="0">
                <a:latin typeface="Arial" panose="020B0604020202020204" pitchFamily="34" charset="0"/>
              </a:rPr>
              <a:t>It’s also important to know what expenses are not qualified as well. Examples of some non eligible expenses would be cosmetic procedures, gym memberships, and teeth whiting. More details on eligible and non eligible items are available at your benefits portal.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 is your responsibility to know what’s eligible and what’s not, as your HSA does not require receipts. You are essentially attesting that you are using it as intended when you make a transaction. It is advised to keep receipts in case you are audited by the IRS.</a:t>
            </a:r>
          </a:p>
          <a:p>
            <a:pPr eaLnBrk="1" hangingPunct="1"/>
            <a:endParaRPr lang="en-US" altLang="en-US" dirty="0"/>
          </a:p>
        </p:txBody>
      </p:sp>
      <p:sp>
        <p:nvSpPr>
          <p:cNvPr id="31748" name="Date Placeholder 3">
            <a:extLst>
              <a:ext uri="{FF2B5EF4-FFF2-40B4-BE49-F238E27FC236}">
                <a16:creationId xmlns:a16="http://schemas.microsoft.com/office/drawing/2014/main" id="{8FD31DB6-64A5-4FA6-97DE-58BC178317A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A96564-50B4-4EE4-9EFB-2290BDBDCBD9}" type="datetime1">
              <a:rPr lang="en-US" altLang="en-US" smtClean="0"/>
              <a:pPr/>
              <a:t>7/29/25</a:t>
            </a:fld>
            <a:endParaRPr lang="en-US" altLang="en-US" dirty="0"/>
          </a:p>
        </p:txBody>
      </p:sp>
      <p:sp>
        <p:nvSpPr>
          <p:cNvPr id="31749" name="Slide Number Placeholder 4">
            <a:extLst>
              <a:ext uri="{FF2B5EF4-FFF2-40B4-BE49-F238E27FC236}">
                <a16:creationId xmlns:a16="http://schemas.microsoft.com/office/drawing/2014/main" id="{5BD27DFE-0A29-45E6-B1D5-676A1FF8B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19483A-5EE3-4D14-B84C-C8883E8B0147}" type="slidenum">
              <a:rPr lang="en-US" altLang="en-US" smtClean="0"/>
              <a:pPr/>
              <a:t>27</a:t>
            </a:fld>
            <a:endParaRPr lang="en-US" altLang="en-US" dirty="0"/>
          </a:p>
        </p:txBody>
      </p:sp>
    </p:spTree>
    <p:extLst>
      <p:ext uri="{BB962C8B-B14F-4D97-AF65-F5344CB8AC3E}">
        <p14:creationId xmlns:p14="http://schemas.microsoft.com/office/powerpoint/2010/main" val="3043157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Use your MyChoice Accounts debit card on eligible expenses.</a:t>
            </a:r>
          </a:p>
          <a:p>
            <a:pPr marL="285750" indent="-285750">
              <a:buFont typeface="Arial" panose="020B0604020202020204" pitchFamily="34" charset="0"/>
              <a:buChar char="•"/>
            </a:pPr>
            <a:r>
              <a:rPr lang="en-US" sz="1200" dirty="0"/>
              <a:t>Many stores have medicine, supplies, and other eligible items marked on the price tag.</a:t>
            </a:r>
          </a:p>
          <a:p>
            <a:pPr marL="285750" indent="-285750">
              <a:buFont typeface="Arial" panose="020B0604020202020204" pitchFamily="34" charset="0"/>
              <a:buChar char="•"/>
            </a:pPr>
            <a:r>
              <a:rPr lang="en-US" sz="1200" dirty="0"/>
              <a:t>YOU are responsible for purchasing eligible items. The IRS does not require MyChoice Accounts to verify your HSA spending.</a:t>
            </a:r>
          </a:p>
          <a:p>
            <a:pPr marL="285750" indent="-285750">
              <a:buFont typeface="Arial" panose="020B0604020202020204" pitchFamily="34" charset="0"/>
              <a:buChar char="•"/>
            </a:pPr>
            <a:r>
              <a:rPr lang="en-US" sz="1200" dirty="0"/>
              <a:t>File or take a photo of your receipt for your own safekeeping.</a:t>
            </a:r>
          </a:p>
          <a:p>
            <a:pPr marL="285750" indent="-285750">
              <a:buFont typeface="Arial" panose="020B0604020202020204" pitchFamily="34" charset="0"/>
              <a:buChar char="•"/>
            </a:pPr>
            <a:r>
              <a:rPr lang="en-US" sz="1200" dirty="0"/>
              <a:t>No need to submit receipts or documentation for an HSA. </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28</a:t>
            </a:fld>
            <a:endParaRPr lang="en-US" dirty="0"/>
          </a:p>
        </p:txBody>
      </p:sp>
    </p:spTree>
    <p:extLst>
      <p:ext uri="{BB962C8B-B14F-4D97-AF65-F5344CB8AC3E}">
        <p14:creationId xmlns:p14="http://schemas.microsoft.com/office/powerpoint/2010/main" val="371147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don’t have your card handy when you need to pay at the provider’s office or store, </a:t>
            </a:r>
            <a:r>
              <a:rPr lang="en-US" sz="1200" dirty="0"/>
              <a:t>you can transfer your HSA funds to your personal bank account when you spend them on eligible items and services. This is the easiest and fastest way to access your funds. So, be sure to set up direct deposit and use that Transfer Funds button.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If you don’t want to set up direct deposit, we are still happy to mail you a check. Use the Submit Claim feature to request a mailed reimbursement.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29</a:t>
            </a:fld>
            <a:endParaRPr lang="en-US" dirty="0"/>
          </a:p>
        </p:txBody>
      </p:sp>
    </p:spTree>
    <p:extLst>
      <p:ext uri="{BB962C8B-B14F-4D97-AF65-F5344CB8AC3E}">
        <p14:creationId xmlns:p14="http://schemas.microsoft.com/office/powerpoint/2010/main" val="376878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If you enrolled in a Limited Purpose FSA, you can SPEND that and keep your HSA balance intact. You may only elect this account during annual enrollment each year.</a:t>
            </a:r>
          </a:p>
          <a:p>
            <a:pPr>
              <a:lnSpc>
                <a:spcPct val="150000"/>
              </a:lnSpc>
            </a:pPr>
            <a:r>
              <a:rPr lang="en-US" sz="1200" dirty="0"/>
              <a:t>If you have dental or vision expenses, this is a great way to set aside tax-free money. Just like a standard FSA, you’ll want to deplete the funds on an annual basis. If you have signed up for this, use your same debit card. The card is programmed to pull any dental or vision expenses from the limited purpose FSA first. And remember, you have access to your FULL FSA at the beginning of each year, so you can go ahead and purchase your contacts, glasses, or make orthodontist payments as early as January.</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30</a:t>
            </a:fld>
            <a:endParaRPr lang="en-US" dirty="0"/>
          </a:p>
        </p:txBody>
      </p:sp>
    </p:spTree>
    <p:extLst>
      <p:ext uri="{BB962C8B-B14F-4D97-AF65-F5344CB8AC3E}">
        <p14:creationId xmlns:p14="http://schemas.microsoft.com/office/powerpoint/2010/main" val="67685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This is a savings account, again, as opposed to an FSA, which is designed to SPEND. HSAs are most effective when you let them build over time. We’ll get to what to do when you need to use the funds in a few minutes, but we started with savings because we’d love for you to think of your HSA primarily as a savings tool. </a:t>
            </a:r>
          </a:p>
          <a:p>
            <a:pPr eaLnBrk="1" hangingPunct="1"/>
            <a:endParaRPr lang="en-US" altLang="en-US" dirty="0"/>
          </a:p>
          <a:p>
            <a:pPr marL="171450" indent="-171450" eaLnBrk="1" hangingPunct="1">
              <a:buFont typeface="Arial" panose="020B0604020202020204" pitchFamily="34" charset="0"/>
              <a:buChar char="•"/>
            </a:pPr>
            <a:r>
              <a:rPr lang="en-US" altLang="en-US" dirty="0"/>
              <a:t>   Your HSA funds never “expire.”</a:t>
            </a:r>
          </a:p>
          <a:p>
            <a:pPr marL="285750" indent="-285750">
              <a:lnSpc>
                <a:spcPct val="150000"/>
              </a:lnSpc>
              <a:buClr>
                <a:srgbClr val="82BC00"/>
              </a:buClr>
              <a:buFont typeface="Arial" panose="020B0604020202020204" pitchFamily="34" charset="0"/>
              <a:buChar char="•"/>
              <a:defRPr/>
            </a:pPr>
            <a:r>
              <a:rPr lang="en-US" altLang="en-US" dirty="0"/>
              <a:t>HSAs have a small percentage of growth just like a savings account.</a:t>
            </a:r>
          </a:p>
          <a:p>
            <a:pPr marL="285750" indent="-285750">
              <a:lnSpc>
                <a:spcPct val="150000"/>
              </a:lnSpc>
              <a:buClr>
                <a:srgbClr val="82BC00"/>
              </a:buClr>
              <a:buFont typeface="Arial" panose="020B0604020202020204" pitchFamily="34" charset="0"/>
              <a:buChar char="•"/>
              <a:defRPr/>
            </a:pPr>
            <a:r>
              <a:rPr lang="en-US" dirty="0"/>
              <a:t>You can hold your HSA funds year over year.</a:t>
            </a:r>
          </a:p>
          <a:p>
            <a:pPr marL="285750" indent="-285750">
              <a:lnSpc>
                <a:spcPct val="150000"/>
              </a:lnSpc>
              <a:buClr>
                <a:srgbClr val="82BC00"/>
              </a:buClr>
              <a:buFont typeface="Arial" panose="020B0604020202020204" pitchFamily="34" charset="0"/>
              <a:buChar char="•"/>
              <a:defRPr/>
            </a:pPr>
            <a:r>
              <a:rPr lang="en-US" dirty="0"/>
              <a:t>If you leave your current employer, your HSA goes “with you.”</a:t>
            </a:r>
          </a:p>
          <a:p>
            <a:pPr marL="285750" indent="-285750">
              <a:lnSpc>
                <a:spcPct val="150000"/>
              </a:lnSpc>
              <a:buClr>
                <a:srgbClr val="82BC00"/>
              </a:buClr>
              <a:buFont typeface="Arial" panose="020B0604020202020204" pitchFamily="34" charset="0"/>
              <a:buChar char="•"/>
              <a:defRPr/>
            </a:pPr>
            <a:r>
              <a:rPr lang="en-US" dirty="0"/>
              <a:t>You may roll over funds to a new employer’s HSA or continue to hold or spend your HSA funds on eligible expenses.</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7/29/25</a:t>
            </a:fld>
            <a:endParaRPr lang="en-US" altLang="en-US" dirty="0"/>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32</a:t>
            </a:fld>
            <a:endParaRPr lang="en-US" altLang="en-US" dirty="0"/>
          </a:p>
        </p:txBody>
      </p:sp>
    </p:spTree>
    <p:extLst>
      <p:ext uri="{BB962C8B-B14F-4D97-AF65-F5344CB8AC3E}">
        <p14:creationId xmlns:p14="http://schemas.microsoft.com/office/powerpoint/2010/main" val="2926749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If possible, think of your HSA as one of your retirement accounts that you can use before retirement if needed.</a:t>
            </a:r>
          </a:p>
          <a:p>
            <a:pPr>
              <a:lnSpc>
                <a:spcPct val="150000"/>
              </a:lnSpc>
            </a:pPr>
            <a:r>
              <a:rPr lang="en-US" sz="2800" b="1" dirty="0">
                <a:solidFill>
                  <a:srgbClr val="009BC7"/>
                </a:solidFill>
              </a:rPr>
              <a:t>WHY?</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33</a:t>
            </a:fld>
            <a:endParaRPr lang="en-US" dirty="0"/>
          </a:p>
        </p:txBody>
      </p:sp>
    </p:spTree>
    <p:extLst>
      <p:ext uri="{BB962C8B-B14F-4D97-AF65-F5344CB8AC3E}">
        <p14:creationId xmlns:p14="http://schemas.microsoft.com/office/powerpoint/2010/main" val="201194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prepare for enrolling in an FSA account and/or HSA account it is a good idea to estimate how much you might spend every year on your medical, dental, vision, prescriptions as well as items you buy over the counter such as pain medicine like Advil or Tylenol in the picture, sun screen and even allergy medicine. Again, think about things like upcoming surgeries…or even if your child needs braces or other orthodontic work. </a:t>
            </a:r>
          </a:p>
          <a:p>
            <a:endParaRPr lang="en-US" dirty="0"/>
          </a:p>
          <a:p>
            <a:r>
              <a:rPr lang="en-US" dirty="0"/>
              <a:t>All of these items are covered with the Health Care FSA and the Health Savings Account, or HSA. So, you will be setting aside your money and saving that 20-30% in taxes every time you need to pay for something like this.</a:t>
            </a:r>
          </a:p>
          <a:p>
            <a:endParaRPr lang="en-US" dirty="0">
              <a:highlight>
                <a:srgbClr val="00FF00"/>
              </a:highlight>
            </a:endParaRPr>
          </a:p>
          <a:p>
            <a:r>
              <a:rPr lang="en-US" dirty="0"/>
              <a:t>Did you know that the average American family spends about $1,600 in eligible healthcare expenses every year? You may as well do that tax-free with an FSA or HSA.</a:t>
            </a:r>
          </a:p>
          <a:p>
            <a:endParaRPr lang="en-US" dirty="0"/>
          </a:p>
          <a:p>
            <a:r>
              <a:rPr lang="en-US" dirty="0"/>
              <a:t>If you set aside $1,600 per year, that would be about $62 per pay period (on a bi-weekly pay schedule) and save you on average about $384 in taxes.</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a:t>
            </a:fld>
            <a:endParaRPr lang="en-US" dirty="0"/>
          </a:p>
        </p:txBody>
      </p:sp>
    </p:spTree>
    <p:extLst>
      <p:ext uri="{BB962C8B-B14F-4D97-AF65-F5344CB8AC3E}">
        <p14:creationId xmlns:p14="http://schemas.microsoft.com/office/powerpoint/2010/main" val="3055147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be 25 years away from retirement and feeling the pinch of inflation right now. Why consider your HSA as a long-term savings? One thing we know is that health care expenses continue to increase year over year. Having some tax-free savings to help cover these costs is just as smart as putting money away in a 401(k). </a:t>
            </a:r>
          </a:p>
          <a:p>
            <a:endParaRPr lang="en-US" dirty="0"/>
          </a:p>
          <a:p>
            <a:r>
              <a:rPr lang="en-US" dirty="0"/>
              <a:t>People don’t tend to get healthier as they age. They will tend to need more care, and Medicare doesn’t cover everything. You can use your HSA to cover that gap between Medicare and additional Medicare options, and other health care expenses in retirement.</a:t>
            </a:r>
          </a:p>
          <a:p>
            <a:endParaRPr lang="en-US" dirty="0"/>
          </a:p>
          <a:p>
            <a:r>
              <a:rPr lang="en-US" dirty="0"/>
              <a:t>Source: https://newsroom.fidelity.com/pressreleases/fidelity-investments--releases-2024-retiree-health-care-cost-estimate-as-americans-seek-clarity-arou/s/7322cc17-0b90-46c4-ba49-38d6e91c3961</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34</a:t>
            </a:fld>
            <a:endParaRPr lang="en-US" dirty="0"/>
          </a:p>
        </p:txBody>
      </p:sp>
    </p:spTree>
    <p:extLst>
      <p:ext uri="{BB962C8B-B14F-4D97-AF65-F5344CB8AC3E}">
        <p14:creationId xmlns:p14="http://schemas.microsoft.com/office/powerpoint/2010/main" val="488729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a savings account, so it will grow with a very modest percentage of interest over time. We have our sample member here who contributes $5,000 a year for her family HSA. She could contribute up to $8,550 a year in 2025, and those contribution upper limits will continue to grow, but let’s say she feels comfortable at just under $200 per paycheck.</a:t>
            </a:r>
          </a:p>
          <a:p>
            <a:r>
              <a:rPr lang="en-US" dirty="0"/>
              <a:t>We see that if she saves and contributes consistently, spending only about $1,000 per year on average, she still has about $167,000 upon retirement.</a:t>
            </a:r>
          </a:p>
          <a:p>
            <a:endParaRPr lang="en-US" dirty="0"/>
          </a:p>
          <a:p>
            <a:endParaRPr lang="en-US" dirty="0"/>
          </a:p>
          <a:p>
            <a:r>
              <a:rPr lang="en-US" b="1" dirty="0"/>
              <a:t>To reconfigure this chart based on an employer’s contribution, go to: </a:t>
            </a:r>
          </a:p>
          <a:p>
            <a:r>
              <a:rPr lang="en-US" dirty="0"/>
              <a:t>https://hsastore.com/hsa-tax-savings-calculator?a_aid=5bf468aa5c776&amp;utm_source=Businessolver&amp;utm_medium=TPA+Public+Link+Cal&amp;utm_campaign=TPA+Partner</a:t>
            </a:r>
          </a:p>
          <a:p>
            <a:endParaRPr lang="en-US"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35</a:t>
            </a:fld>
            <a:endParaRPr lang="en-US" dirty="0"/>
          </a:p>
        </p:txBody>
      </p:sp>
    </p:spTree>
    <p:extLst>
      <p:ext uri="{BB962C8B-B14F-4D97-AF65-F5344CB8AC3E}">
        <p14:creationId xmlns:p14="http://schemas.microsoft.com/office/powerpoint/2010/main" val="3862977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help you save is our SAVE feature.</a:t>
            </a:r>
            <a:br>
              <a:rPr lang="en-US" dirty="0"/>
            </a:br>
            <a:endParaRPr lang="en-US" dirty="0"/>
          </a:p>
          <a:p>
            <a:r>
              <a:rPr lang="en-US" dirty="0"/>
              <a:t>It’s a money market fund designed to help you grow your funds for a specific goal or just set it aside for the future.</a:t>
            </a:r>
            <a:br>
              <a:rPr lang="en-US" dirty="0"/>
            </a:br>
            <a:endParaRPr lang="en-US" dirty="0"/>
          </a:p>
          <a:p>
            <a:r>
              <a:rPr lang="en-US" dirty="0"/>
              <a:t>It works much like a high-yield savings account within your HSA.</a:t>
            </a:r>
          </a:p>
          <a:p>
            <a:endParaRPr lang="en-US" dirty="0"/>
          </a:p>
          <a:p>
            <a:r>
              <a:rPr lang="en-US" dirty="0"/>
              <a:t>You can set it up to pull in future contributions automatically with the auto-sweep function. </a:t>
            </a:r>
          </a:p>
          <a:p>
            <a:endParaRPr lang="en-US" dirty="0"/>
          </a:p>
          <a:p>
            <a:r>
              <a:rPr lang="en-US" dirty="0"/>
              <a:t>This is a low-risk and medium return option if you’d like to take advantage of it for some of your funds. You’ll still need to keep </a:t>
            </a:r>
            <a:r>
              <a:rPr lang="en-US" dirty="0">
                <a:highlight>
                  <a:srgbClr val="00FF00"/>
                </a:highlight>
              </a:rPr>
              <a:t>[[$1,000]] </a:t>
            </a:r>
            <a:r>
              <a:rPr lang="en-US" dirty="0"/>
              <a:t>in your Spend category.</a:t>
            </a:r>
          </a:p>
        </p:txBody>
      </p:sp>
      <p:sp>
        <p:nvSpPr>
          <p:cNvPr id="4" name="Slide Number Placeholder 3"/>
          <p:cNvSpPr>
            <a:spLocks noGrp="1"/>
          </p:cNvSpPr>
          <p:nvPr>
            <p:ph type="sldNum" sz="quarter" idx="5"/>
          </p:nvPr>
        </p:nvSpPr>
        <p:spPr/>
        <p:txBody>
          <a:bodyPr/>
          <a:lstStyle/>
          <a:p>
            <a:fld id="{88AB6E7C-7AF1-9747-BB5E-2526C8C8427C}" type="slidenum">
              <a:rPr lang="en-US" smtClean="0"/>
              <a:pPr/>
              <a:t>36</a:t>
            </a:fld>
            <a:endParaRPr lang="en-US" dirty="0"/>
          </a:p>
        </p:txBody>
      </p:sp>
    </p:spTree>
    <p:extLst>
      <p:ext uri="{BB962C8B-B14F-4D97-AF65-F5344CB8AC3E}">
        <p14:creationId xmlns:p14="http://schemas.microsoft.com/office/powerpoint/2010/main" val="150306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you really start to see people drop out, so hang with me. Your HSA also comes with a special feature that FSAs definitely don’t have. Investments…</a:t>
            </a:r>
          </a:p>
        </p:txBody>
      </p:sp>
      <p:sp>
        <p:nvSpPr>
          <p:cNvPr id="4" name="Slide Number Placeholder 3"/>
          <p:cNvSpPr>
            <a:spLocks noGrp="1"/>
          </p:cNvSpPr>
          <p:nvPr>
            <p:ph type="sldNum" sz="quarter" idx="5"/>
          </p:nvPr>
        </p:nvSpPr>
        <p:spPr/>
        <p:txBody>
          <a:bodyPr/>
          <a:lstStyle/>
          <a:p>
            <a:fld id="{88AB6E7C-7AF1-9747-BB5E-2526C8C8427C}" type="slidenum">
              <a:rPr lang="en-US" smtClean="0"/>
              <a:pPr/>
              <a:t>37</a:t>
            </a:fld>
            <a:endParaRPr lang="en-US" dirty="0"/>
          </a:p>
        </p:txBody>
      </p:sp>
    </p:spTree>
    <p:extLst>
      <p:ext uri="{BB962C8B-B14F-4D97-AF65-F5344CB8AC3E}">
        <p14:creationId xmlns:p14="http://schemas.microsoft.com/office/powerpoint/2010/main" val="1085848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HSA, you also have the capability to invest in a line-up of exchange-traded funds, or ETFs to help you grow your HSA.</a:t>
            </a:r>
          </a:p>
          <a:p>
            <a:r>
              <a:rPr lang="en-US" dirty="0"/>
              <a:t>Just like the Save category, this is a way to help you set aside funds and let them grow over a longer term.</a:t>
            </a:r>
          </a:p>
        </p:txBody>
      </p:sp>
      <p:sp>
        <p:nvSpPr>
          <p:cNvPr id="4" name="Slide Number Placeholder 3"/>
          <p:cNvSpPr>
            <a:spLocks noGrp="1"/>
          </p:cNvSpPr>
          <p:nvPr>
            <p:ph type="sldNum" sz="quarter" idx="5"/>
          </p:nvPr>
        </p:nvSpPr>
        <p:spPr/>
        <p:txBody>
          <a:bodyPr/>
          <a:lstStyle/>
          <a:p>
            <a:fld id="{88AB6E7C-7AF1-9747-BB5E-2526C8C8427C}" type="slidenum">
              <a:rPr lang="en-US" smtClean="0"/>
              <a:pPr/>
              <a:t>38</a:t>
            </a:fld>
            <a:endParaRPr lang="en-US" dirty="0"/>
          </a:p>
        </p:txBody>
      </p:sp>
    </p:spTree>
    <p:extLst>
      <p:ext uri="{BB962C8B-B14F-4D97-AF65-F5344CB8AC3E}">
        <p14:creationId xmlns:p14="http://schemas.microsoft.com/office/powerpoint/2010/main" val="1295873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Let’s go back to our friend, Ming. </a:t>
            </a:r>
          </a:p>
          <a:p>
            <a:pPr eaLnBrk="1" hangingPunct="1"/>
            <a:r>
              <a:rPr lang="en-US" altLang="en-US" dirty="0"/>
              <a:t>Looking at the exact same set-up here, Ming is still contributing about $5,000 a year for her family HSA. With a modest 6% growth, and that same contribution rate of just under $200 per pay period…Ming can have more than $567,000 available when she turns 65. Let’s look at that difference more closely…</a:t>
            </a:r>
          </a:p>
          <a:p>
            <a:pPr eaLnBrk="1" hangingPunct="1"/>
            <a:endParaRPr lang="en-US" altLang="en-US" dirty="0"/>
          </a:p>
          <a:p>
            <a:pPr eaLnBrk="1" hangingPunct="1"/>
            <a:endParaRPr lang="en-US" altLang="en-US" dirty="0"/>
          </a:p>
          <a:p>
            <a:pPr eaLnBrk="1" hangingPunct="1"/>
            <a:endParaRPr lang="en-US" altLang="en-US" dirty="0"/>
          </a:p>
          <a:p>
            <a:r>
              <a:rPr lang="en-US" b="1" dirty="0"/>
              <a:t>To reconfigure this chart based on an employer’s contribution, go to: </a:t>
            </a:r>
          </a:p>
          <a:p>
            <a:r>
              <a:rPr lang="en-US" dirty="0"/>
              <a:t>https://hsastore.com/hsa-tax-savings-calculator?a_aid=5bf468aa5c776&amp;utm_source=Businessolver&amp;utm_medium=TPA+Public+Link+Cal&amp;utm_campaign=TPA+Partner</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7/29/25</a:t>
            </a:fld>
            <a:endParaRPr lang="en-US" altLang="en-US" dirty="0"/>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39</a:t>
            </a:fld>
            <a:endParaRPr lang="en-US" altLang="en-US" dirty="0"/>
          </a:p>
        </p:txBody>
      </p:sp>
    </p:spTree>
    <p:extLst>
      <p:ext uri="{BB962C8B-B14F-4D97-AF65-F5344CB8AC3E}">
        <p14:creationId xmlns:p14="http://schemas.microsoft.com/office/powerpoint/2010/main" val="2464375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looking at the savings-only method, there’s nothing wrong with setting aside more than $160,000 for health care costs. That’s still a great savings.</a:t>
            </a:r>
          </a:p>
          <a:p>
            <a:r>
              <a:rPr lang="en-US" dirty="0"/>
              <a:t>But when you compare it to the investing balance that Ming COULD attain, it’s a huge difference.</a:t>
            </a:r>
            <a:br>
              <a:rPr lang="en-US" dirty="0"/>
            </a:br>
            <a:endParaRPr lang="en-US" dirty="0"/>
          </a:p>
          <a:p>
            <a:r>
              <a:rPr lang="en-US" dirty="0"/>
              <a:t>Of course, we have to disclaimer a bit, saying that we obviously don’t control the stock market, and some stocks are going to grow more than others.</a:t>
            </a:r>
          </a:p>
          <a:p>
            <a:r>
              <a:rPr lang="en-US" dirty="0"/>
              <a:t>However, the investment options we provide is a very curated and narrow list that’s been selected for relatively good returns. You can review all the specifications for each investment option and look at the rate of return over 5 and 10 year when you’re selecting your investments.</a:t>
            </a:r>
          </a:p>
        </p:txBody>
      </p:sp>
      <p:sp>
        <p:nvSpPr>
          <p:cNvPr id="4" name="Slide Number Placeholder 3"/>
          <p:cNvSpPr>
            <a:spLocks noGrp="1"/>
          </p:cNvSpPr>
          <p:nvPr>
            <p:ph type="sldNum" sz="quarter" idx="5"/>
          </p:nvPr>
        </p:nvSpPr>
        <p:spPr/>
        <p:txBody>
          <a:bodyPr/>
          <a:lstStyle/>
          <a:p>
            <a:fld id="{88AB6E7C-7AF1-9747-BB5E-2526C8C8427C}" type="slidenum">
              <a:rPr lang="en-US" smtClean="0"/>
              <a:pPr/>
              <a:t>40</a:t>
            </a:fld>
            <a:endParaRPr lang="en-US" dirty="0"/>
          </a:p>
        </p:txBody>
      </p:sp>
    </p:spTree>
    <p:extLst>
      <p:ext uri="{BB962C8B-B14F-4D97-AF65-F5344CB8AC3E}">
        <p14:creationId xmlns:p14="http://schemas.microsoft.com/office/powerpoint/2010/main" val="3642543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are intimidated by investing. You do not need a finance degree or special skills to invest your funds. Once you have at least $1,000 in your account, you can begin investing. Then, we’d recommend keeping about $1,000 free for unexpected expenses. So, keep about $1,000 uninvested and ready to use if you need to make an ER payment or buy a prescription. There is a button on your MyChoice Accounts HSA that will take you into the investing options. MyChoice Accounts cannot provide you with financial advice, but if you get stuck in this process, we can help you navigate the screens.</a:t>
            </a:r>
          </a:p>
          <a:p>
            <a:endParaRPr lang="en-US" dirty="0"/>
          </a:p>
          <a:p>
            <a:r>
              <a:rPr lang="en-US" dirty="0"/>
              <a:t>Remember – the Save category is a money market fund that yields a 3-5% dividend and is lower risk. The invest category is investing in the stock market using ETFs, so slightly higher risk, but potential for 6 – 12% returns, depending on the market fluctuations. You can participate in either option or both.</a:t>
            </a:r>
          </a:p>
        </p:txBody>
      </p:sp>
      <p:sp>
        <p:nvSpPr>
          <p:cNvPr id="4" name="Slide Number Placeholder 3"/>
          <p:cNvSpPr>
            <a:spLocks noGrp="1"/>
          </p:cNvSpPr>
          <p:nvPr>
            <p:ph type="sldNum" sz="quarter" idx="5"/>
          </p:nvPr>
        </p:nvSpPr>
        <p:spPr/>
        <p:txBody>
          <a:bodyPr/>
          <a:lstStyle/>
          <a:p>
            <a:fld id="{88AB6E7C-7AF1-9747-BB5E-2526C8C8427C}" type="slidenum">
              <a:rPr lang="en-US" smtClean="0"/>
              <a:pPr/>
              <a:t>41</a:t>
            </a:fld>
            <a:endParaRPr lang="en-US" dirty="0"/>
          </a:p>
        </p:txBody>
      </p:sp>
    </p:spTree>
    <p:extLst>
      <p:ext uri="{BB962C8B-B14F-4D97-AF65-F5344CB8AC3E}">
        <p14:creationId xmlns:p14="http://schemas.microsoft.com/office/powerpoint/2010/main" val="1717706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4C5DAB7-09EF-4AFE-ABE2-DF28DB940C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4792D8F-F03A-443F-AFBF-AB5819180F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3796" name="Slide Number Placeholder 3">
            <a:extLst>
              <a:ext uri="{FF2B5EF4-FFF2-40B4-BE49-F238E27FC236}">
                <a16:creationId xmlns:a16="http://schemas.microsoft.com/office/drawing/2014/main" id="{1252F49B-EC19-4449-9CF5-B730923076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964D5F-47F0-4603-95C9-166D9959B345}" type="slidenum">
              <a:rPr lang="en-US" altLang="en-US" smtClean="0"/>
              <a:pPr/>
              <a:t>42</a:t>
            </a:fld>
            <a:endParaRPr lang="en-US" altLang="en-US" dirty="0"/>
          </a:p>
        </p:txBody>
      </p:sp>
      <p:sp>
        <p:nvSpPr>
          <p:cNvPr id="33797" name="Date Placeholder 1">
            <a:extLst>
              <a:ext uri="{FF2B5EF4-FFF2-40B4-BE49-F238E27FC236}">
                <a16:creationId xmlns:a16="http://schemas.microsoft.com/office/drawing/2014/main" id="{3FF2FF02-1E8B-4470-AE40-79EEAC4E036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4EAE39-736F-4DFE-A9F7-3B7E8CAD0DA3}" type="datetime1">
              <a:rPr lang="en-US" altLang="en-US" smtClean="0"/>
              <a:pPr/>
              <a:t>7/29/25</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graphic to play video)</a:t>
            </a:r>
          </a:p>
          <a:p>
            <a:endParaRPr lang="en-US" dirty="0"/>
          </a:p>
          <a:p>
            <a:r>
              <a:rPr lang="en-US" dirty="0"/>
              <a:t>Link if video does not play as expected: https://vimeo.com/463053043/21307266ce</a:t>
            </a:r>
          </a:p>
        </p:txBody>
      </p:sp>
      <p:sp>
        <p:nvSpPr>
          <p:cNvPr id="4" name="Slide Number Placeholder 3"/>
          <p:cNvSpPr>
            <a:spLocks noGrp="1"/>
          </p:cNvSpPr>
          <p:nvPr>
            <p:ph type="sldNum" sz="quarter" idx="5"/>
          </p:nvPr>
        </p:nvSpPr>
        <p:spPr/>
        <p:txBody>
          <a:bodyPr/>
          <a:lstStyle/>
          <a:p>
            <a:fld id="{88AB6E7C-7AF1-9747-BB5E-2526C8C8427C}" type="slidenum">
              <a:rPr lang="en-US" smtClean="0"/>
              <a:pPr/>
              <a:t>43</a:t>
            </a:fld>
            <a:endParaRPr lang="en-US" dirty="0"/>
          </a:p>
        </p:txBody>
      </p:sp>
    </p:spTree>
    <p:extLst>
      <p:ext uri="{BB962C8B-B14F-4D97-AF65-F5344CB8AC3E}">
        <p14:creationId xmlns:p14="http://schemas.microsoft.com/office/powerpoint/2010/main" val="353200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311140A-D444-405C-B7C3-3180CA982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654B998-8734-4F71-90C2-08C0175F3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So as you have heard and seen so far, There are hundreds of uses for your FSA and HSA funds, including medical, dental, vision, and prescription expenses for you, your spouse or your dependents. Here is a sample list of qualified expenses, as deemed by the IRS.</a:t>
            </a:r>
            <a:br>
              <a:rPr lang="en-US" altLang="en-US" dirty="0"/>
            </a:br>
            <a:endParaRPr lang="en-US" altLang="en-US" dirty="0"/>
          </a:p>
          <a:p>
            <a:pPr eaLnBrk="1" hangingPunct="1"/>
            <a:r>
              <a:rPr lang="en-US" altLang="en-US" dirty="0">
                <a:latin typeface="Arial" panose="020B0604020202020204" pitchFamily="34" charset="0"/>
              </a:rPr>
              <a:t>It’s also important to know what expenses are not qualified as well. Examples of some non eligible expenses would be cosmetic procedures, gym memberships, and teeth whiting. More details on eligible and non eligible items are available at your benefits portal.</a:t>
            </a:r>
          </a:p>
          <a:p>
            <a:pPr eaLnBrk="1" hangingPunct="1"/>
            <a:endParaRPr lang="en-US" altLang="en-US" dirty="0">
              <a:latin typeface="Arial" panose="020B0604020202020204" pitchFamily="34" charset="0"/>
            </a:endParaRPr>
          </a:p>
          <a:p>
            <a:pPr eaLnBrk="1" hangingPunct="1"/>
            <a:endParaRPr lang="en-US" altLang="en-US" dirty="0"/>
          </a:p>
        </p:txBody>
      </p:sp>
      <p:sp>
        <p:nvSpPr>
          <p:cNvPr id="31748" name="Date Placeholder 3">
            <a:extLst>
              <a:ext uri="{FF2B5EF4-FFF2-40B4-BE49-F238E27FC236}">
                <a16:creationId xmlns:a16="http://schemas.microsoft.com/office/drawing/2014/main" id="{8FD31DB6-64A5-4FA6-97DE-58BC178317A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A96564-50B4-4EE4-9EFB-2290BDBDCBD9}" type="datetime1">
              <a:rPr lang="en-US" altLang="en-US" smtClean="0"/>
              <a:pPr/>
              <a:t>7/29/25</a:t>
            </a:fld>
            <a:endParaRPr lang="en-US" altLang="en-US" dirty="0"/>
          </a:p>
        </p:txBody>
      </p:sp>
      <p:sp>
        <p:nvSpPr>
          <p:cNvPr id="31749" name="Slide Number Placeholder 4">
            <a:extLst>
              <a:ext uri="{FF2B5EF4-FFF2-40B4-BE49-F238E27FC236}">
                <a16:creationId xmlns:a16="http://schemas.microsoft.com/office/drawing/2014/main" id="{5BD27DFE-0A29-45E6-B1D5-676A1FF8B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19483A-5EE3-4D14-B84C-C8883E8B0147}" type="slidenum">
              <a:rPr lang="en-US" altLang="en-US" smtClean="0"/>
              <a:pPr/>
              <a:t>6</a:t>
            </a:fld>
            <a:endParaRPr lang="en-US" altLang="en-US" dirty="0"/>
          </a:p>
        </p:txBody>
      </p:sp>
    </p:spTree>
    <p:extLst>
      <p:ext uri="{BB962C8B-B14F-4D97-AF65-F5344CB8AC3E}">
        <p14:creationId xmlns:p14="http://schemas.microsoft.com/office/powerpoint/2010/main" val="948213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30681B6-A6DA-47E7-A6AB-6BBE268DCA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3A8398C-1D01-434C-B79E-15654B5862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Another type of account you may also choose is a Dependent Care Account Plan or “DCFSA,” This account covers dependent and elder care expenses – like daycare or elder nursing care while you work. You may elect up to $7,500 per year if you have these expenses. Just like the health care FSA, these contributions are all tax-free, which ultimately saves you 20-30% on your final cost of childcare.</a:t>
            </a:r>
          </a:p>
          <a:p>
            <a:pPr eaLnBrk="1" hangingPunct="1">
              <a:spcBef>
                <a:spcPct val="0"/>
              </a:spcBef>
            </a:pPr>
            <a:endParaRPr lang="en-US" altLang="en-US" dirty="0"/>
          </a:p>
          <a:p>
            <a:pPr eaLnBrk="1" hangingPunct="1">
              <a:spcBef>
                <a:spcPct val="0"/>
              </a:spcBef>
            </a:pPr>
            <a:r>
              <a:rPr lang="en-US" altLang="en-US" dirty="0"/>
              <a:t>Unfortunately, DCFSA funds do not roll over. Per IRS regulations, the rollover feature is limited to Health FSAs; Dependent Care FSA funds may not be rolled over and will expire on December 31 each year. Again, You may elect up to $7,500 per year.</a:t>
            </a:r>
          </a:p>
        </p:txBody>
      </p:sp>
      <p:sp>
        <p:nvSpPr>
          <p:cNvPr id="35844" name="Date Placeholder 3">
            <a:extLst>
              <a:ext uri="{FF2B5EF4-FFF2-40B4-BE49-F238E27FC236}">
                <a16:creationId xmlns:a16="http://schemas.microsoft.com/office/drawing/2014/main" id="{36D99027-4654-4D8F-9517-C2DF41A58B7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5DB644-13B6-45A5-9003-906694A10651}" type="datetime1">
              <a:rPr lang="en-US" altLang="en-US" smtClean="0"/>
              <a:pPr/>
              <a:t>7/29/25</a:t>
            </a:fld>
            <a:endParaRPr lang="en-US" altLang="en-US" dirty="0"/>
          </a:p>
        </p:txBody>
      </p:sp>
      <p:sp>
        <p:nvSpPr>
          <p:cNvPr id="35845" name="Slide Number Placeholder 4">
            <a:extLst>
              <a:ext uri="{FF2B5EF4-FFF2-40B4-BE49-F238E27FC236}">
                <a16:creationId xmlns:a16="http://schemas.microsoft.com/office/drawing/2014/main" id="{3FAED37C-3890-4177-8D75-F12DC2F5F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4A449-8049-46A0-A7EC-C5A05798CA73}" type="slidenum">
              <a:rPr lang="en-US" altLang="en-US" smtClean="0"/>
              <a:pPr/>
              <a:t>44</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EDB0611-56AE-4D4A-A7CE-501B5230C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E7DBAB0-A4C2-43CE-B859-6877AC25A8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There are some eligibility requirements. </a:t>
            </a:r>
          </a:p>
          <a:p>
            <a:pPr eaLnBrk="1" hangingPunct="1"/>
            <a:endParaRPr lang="en-US" altLang="en-US" dirty="0"/>
          </a:p>
          <a:p>
            <a:pPr eaLnBrk="1" hangingPunct="1"/>
            <a:r>
              <a:rPr lang="en-US" altLang="en-US" dirty="0"/>
              <a:t>The childcare or elder care costs must be for time that you or you and your spouse are working or looking for work, in full-time school, or if care is for an adult – the adult must be physically or mentally incapable of self-care.</a:t>
            </a:r>
          </a:p>
          <a:p>
            <a:pPr eaLnBrk="1" hangingPunct="1"/>
            <a:endParaRPr lang="en-US" altLang="en-US" dirty="0"/>
          </a:p>
          <a:p>
            <a:pPr eaLnBrk="1" hangingPunct="1"/>
            <a:r>
              <a:rPr lang="en-US" altLang="en-US" dirty="0"/>
              <a:t>You can’t use the DCFSA to pay someone who is your dependent on your federal tax return or to your child who is under age 19. For example, you cannot pay your oldest child to baby-sit your toddler and get reimbursed through this plan. </a:t>
            </a:r>
          </a:p>
          <a:p>
            <a:pPr eaLnBrk="1" hangingPunct="1"/>
            <a:endParaRPr lang="en-US" altLang="en-US" dirty="0"/>
          </a:p>
        </p:txBody>
      </p:sp>
      <p:sp>
        <p:nvSpPr>
          <p:cNvPr id="37892" name="Date Placeholder 3">
            <a:extLst>
              <a:ext uri="{FF2B5EF4-FFF2-40B4-BE49-F238E27FC236}">
                <a16:creationId xmlns:a16="http://schemas.microsoft.com/office/drawing/2014/main" id="{562D57D0-6611-4AF2-BD10-2E216D0F53C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4F165F-050E-4B69-88E4-AF45CAA15AF9}" type="datetime1">
              <a:rPr lang="en-US" altLang="en-US" smtClean="0"/>
              <a:pPr/>
              <a:t>7/29/25</a:t>
            </a:fld>
            <a:endParaRPr lang="en-US" altLang="en-US" dirty="0"/>
          </a:p>
        </p:txBody>
      </p:sp>
      <p:sp>
        <p:nvSpPr>
          <p:cNvPr id="37893" name="Slide Number Placeholder 4">
            <a:extLst>
              <a:ext uri="{FF2B5EF4-FFF2-40B4-BE49-F238E27FC236}">
                <a16:creationId xmlns:a16="http://schemas.microsoft.com/office/drawing/2014/main" id="{9D780947-BAE2-4D4A-BCFE-8460C317B5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6D6444-C24B-4E1E-9B85-5C66BCFA1F03}" type="slidenum">
              <a:rPr lang="en-US" altLang="en-US" smtClean="0"/>
              <a:pPr/>
              <a:t>45</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DEC54B5-2A38-4263-B019-561C3156CE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CB2D961-8CA4-4C3F-971A-30E69B841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Here is a list of qualified dependent care expenses. Included on this list are expenses such as Pre-school, day care, camps, as well as before and after school care.</a:t>
            </a:r>
          </a:p>
          <a:p>
            <a:pPr eaLnBrk="1" hangingPunct="1"/>
            <a:endParaRPr lang="en-US" altLang="en-US" dirty="0"/>
          </a:p>
          <a:p>
            <a:pPr eaLnBrk="1" hangingPunct="1"/>
            <a:r>
              <a:rPr lang="en-US" altLang="en-US" b="1" i="1" dirty="0"/>
              <a:t>Expenses that you CAN’T USE the DCFSA Plan for are: </a:t>
            </a:r>
            <a:r>
              <a:rPr lang="en-US" altLang="en-US" sz="2000" dirty="0"/>
              <a:t>Expenses for children 13 and older, educational expenses like private school tuition, expenses for food, clothing, sports lessons, field trips as well as overnight camp expenses</a:t>
            </a:r>
          </a:p>
          <a:p>
            <a:pPr eaLnBrk="1" hangingPunct="1"/>
            <a:endParaRPr lang="en-US" altLang="en-US" dirty="0"/>
          </a:p>
          <a:p>
            <a:pPr eaLnBrk="1" hangingPunct="1"/>
            <a:r>
              <a:rPr lang="en-US" altLang="en-US" dirty="0">
                <a:latin typeface="Arial" panose="020B0604020202020204" pitchFamily="34" charset="0"/>
              </a:rPr>
              <a:t>It is important to know what is and what is not qualified. You can see in more details at your FSA enrollment website.</a:t>
            </a:r>
          </a:p>
          <a:p>
            <a:pPr eaLnBrk="1" hangingPunct="1"/>
            <a:endParaRPr lang="en-US" altLang="en-US" dirty="0"/>
          </a:p>
          <a:p>
            <a:pPr eaLnBrk="1" hangingPunct="1"/>
            <a:endParaRPr lang="en-US" altLang="en-US" dirty="0"/>
          </a:p>
        </p:txBody>
      </p:sp>
      <p:sp>
        <p:nvSpPr>
          <p:cNvPr id="39940" name="Date Placeholder 3">
            <a:extLst>
              <a:ext uri="{FF2B5EF4-FFF2-40B4-BE49-F238E27FC236}">
                <a16:creationId xmlns:a16="http://schemas.microsoft.com/office/drawing/2014/main" id="{DC8D9CB7-97ED-432F-8807-FD3648C0FA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4A652D-9693-4492-B856-30C47562A11A}" type="datetime1">
              <a:rPr lang="en-US" altLang="en-US" smtClean="0"/>
              <a:pPr/>
              <a:t>7/29/25</a:t>
            </a:fld>
            <a:endParaRPr lang="en-US" altLang="en-US" dirty="0"/>
          </a:p>
        </p:txBody>
      </p:sp>
      <p:sp>
        <p:nvSpPr>
          <p:cNvPr id="39941" name="Slide Number Placeholder 4">
            <a:extLst>
              <a:ext uri="{FF2B5EF4-FFF2-40B4-BE49-F238E27FC236}">
                <a16:creationId xmlns:a16="http://schemas.microsoft.com/office/drawing/2014/main" id="{C984DC2A-14E5-4944-A52A-91C318F92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F548F-2121-4CEE-9431-9A2AB83948E6}" type="slidenum">
              <a:rPr lang="en-US" altLang="en-US" smtClean="0"/>
              <a:pPr/>
              <a:t>46</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DEC54B5-2A38-4263-B019-561C3156CE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CB2D961-8CA4-4C3F-971A-30E69B841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a:p>
            <a:pPr marL="342900" indent="-342900">
              <a:spcAft>
                <a:spcPts val="1200"/>
              </a:spcAft>
              <a:buClr>
                <a:schemeClr val="accent4"/>
              </a:buClr>
              <a:buFont typeface="Arial" panose="020B0604020202020204" pitchFamily="34" charset="0"/>
              <a:buChar char="•"/>
            </a:pPr>
            <a:r>
              <a:rPr lang="en-US" altLang="en-US" sz="1200" b="0" dirty="0">
                <a:solidFill>
                  <a:schemeClr val="tx1"/>
                </a:solidFill>
                <a:highlight>
                  <a:srgbClr val="00FF00"/>
                </a:highlight>
              </a:rPr>
              <a:t>Use your MyChoice Accounts debit card to pay qualified child or elder care providers. (((CARDED PLANS ONLY))))</a:t>
            </a:r>
          </a:p>
          <a:p>
            <a:pPr marL="342900" indent="-342900">
              <a:spcAft>
                <a:spcPts val="1200"/>
              </a:spcAft>
              <a:buClr>
                <a:schemeClr val="accent4"/>
              </a:buClr>
              <a:buFont typeface="Arial" panose="020B0604020202020204" pitchFamily="34" charset="0"/>
              <a:buChar char="•"/>
            </a:pPr>
            <a:r>
              <a:rPr lang="en-US" altLang="en-US" sz="1200" b="0" dirty="0">
                <a:solidFill>
                  <a:schemeClr val="tx1"/>
                </a:solidFill>
              </a:rPr>
              <a:t>Or pay out of pocket and get reimbursed.</a:t>
            </a:r>
          </a:p>
          <a:p>
            <a:pPr marL="342900" indent="-342900">
              <a:spcAft>
                <a:spcPts val="1200"/>
              </a:spcAft>
              <a:buClr>
                <a:schemeClr val="accent4"/>
              </a:buClr>
              <a:buFont typeface="Arial" panose="020B0604020202020204" pitchFamily="34" charset="0"/>
              <a:buChar char="•"/>
            </a:pPr>
            <a:r>
              <a:rPr lang="en-US" altLang="en-US" sz="1200" b="0" dirty="0">
                <a:solidFill>
                  <a:schemeClr val="tx1"/>
                </a:solidFill>
              </a:rPr>
              <a:t>Submit your claims or documentation online or through the MyChoice benefits app.</a:t>
            </a:r>
          </a:p>
          <a:p>
            <a:pPr marL="342900" indent="-342900">
              <a:spcAft>
                <a:spcPts val="1200"/>
              </a:spcAft>
              <a:buClr>
                <a:schemeClr val="accent4"/>
              </a:buClr>
              <a:buFont typeface="Arial" panose="020B0604020202020204" pitchFamily="34" charset="0"/>
              <a:buChar char="•"/>
            </a:pPr>
            <a:r>
              <a:rPr lang="en-US" altLang="en-US" sz="1200" b="0" dirty="0">
                <a:solidFill>
                  <a:schemeClr val="tx1"/>
                </a:solidFill>
              </a:rPr>
              <a:t>Always submit your documentation for dependent care expenses, so we can approve them, per the IRS.</a:t>
            </a:r>
          </a:p>
          <a:p>
            <a:pPr marL="342900" indent="-342900">
              <a:spcAft>
                <a:spcPts val="1200"/>
              </a:spcAft>
              <a:buClr>
                <a:schemeClr val="accent4"/>
              </a:buClr>
              <a:buFont typeface="Arial" panose="020B0604020202020204" pitchFamily="34" charset="0"/>
              <a:buChar char="•"/>
            </a:pPr>
            <a:r>
              <a:rPr lang="en-US" altLang="en-US" sz="1200" b="0" dirty="0">
                <a:solidFill>
                  <a:schemeClr val="tx1"/>
                </a:solidFill>
              </a:rPr>
              <a:t>Instructions to set up a recurring reimbursements are available at MyChoiceAccounts.com on the Dependent Care page.</a:t>
            </a:r>
          </a:p>
          <a:p>
            <a:pPr eaLnBrk="1" hangingPunct="1"/>
            <a:endParaRPr lang="en-US" altLang="en-US" dirty="0"/>
          </a:p>
        </p:txBody>
      </p:sp>
      <p:sp>
        <p:nvSpPr>
          <p:cNvPr id="39940" name="Date Placeholder 3">
            <a:extLst>
              <a:ext uri="{FF2B5EF4-FFF2-40B4-BE49-F238E27FC236}">
                <a16:creationId xmlns:a16="http://schemas.microsoft.com/office/drawing/2014/main" id="{DC8D9CB7-97ED-432F-8807-FD3648C0FA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4A652D-9693-4492-B856-30C47562A11A}" type="datetime1">
              <a:rPr lang="en-US" altLang="en-US" smtClean="0"/>
              <a:pPr/>
              <a:t>7/29/25</a:t>
            </a:fld>
            <a:endParaRPr lang="en-US" altLang="en-US" dirty="0"/>
          </a:p>
        </p:txBody>
      </p:sp>
      <p:sp>
        <p:nvSpPr>
          <p:cNvPr id="39941" name="Slide Number Placeholder 4">
            <a:extLst>
              <a:ext uri="{FF2B5EF4-FFF2-40B4-BE49-F238E27FC236}">
                <a16:creationId xmlns:a16="http://schemas.microsoft.com/office/drawing/2014/main" id="{C984DC2A-14E5-4944-A52A-91C318F92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F548F-2121-4CEE-9431-9A2AB83948E6}" type="slidenum">
              <a:rPr lang="en-US" altLang="en-US" smtClean="0"/>
              <a:pPr/>
              <a:t>47</a:t>
            </a:fld>
            <a:endParaRPr lang="en-US" altLang="en-US" dirty="0"/>
          </a:p>
        </p:txBody>
      </p:sp>
    </p:spTree>
    <p:extLst>
      <p:ext uri="{BB962C8B-B14F-4D97-AF65-F5344CB8AC3E}">
        <p14:creationId xmlns:p14="http://schemas.microsoft.com/office/powerpoint/2010/main" val="1159511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graphic to play video)</a:t>
            </a:r>
          </a:p>
          <a:p>
            <a:r>
              <a:rPr lang="en-US" dirty="0"/>
              <a:t>Video includes information about BOTH transit and parking options.</a:t>
            </a:r>
          </a:p>
          <a:p>
            <a:endParaRPr lang="en-US" dirty="0"/>
          </a:p>
          <a:p>
            <a:r>
              <a:rPr lang="en-US" dirty="0"/>
              <a:t>Link if the video does play as expected: </a:t>
            </a:r>
          </a:p>
          <a:p>
            <a:endParaRPr lang="en-US" dirty="0"/>
          </a:p>
          <a:p>
            <a:r>
              <a:rPr lang="en-US" sz="1200" b="0" i="0" u="sng" kern="1200" dirty="0">
                <a:solidFill>
                  <a:schemeClr val="tx1"/>
                </a:solidFill>
                <a:effectLst/>
                <a:latin typeface="Open Sans Regular"/>
                <a:ea typeface="+mn-ea"/>
                <a:cs typeface="+mn-cs"/>
                <a:hlinkClick r:id="rId3"/>
              </a:rPr>
              <a:t>https://vimeo.com/467983925/d2d766ae2a</a:t>
            </a:r>
            <a:r>
              <a:rPr lang="en-US" dirty="0">
                <a:effectLst/>
              </a:rPr>
              <a:t> </a:t>
            </a:r>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49</a:t>
            </a:fld>
            <a:endParaRPr lang="en-US" dirty="0"/>
          </a:p>
        </p:txBody>
      </p:sp>
    </p:spTree>
    <p:extLst>
      <p:ext uri="{BB962C8B-B14F-4D97-AF65-F5344CB8AC3E}">
        <p14:creationId xmlns:p14="http://schemas.microsoft.com/office/powerpoint/2010/main" val="2200293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pay for parking at or near your office, you can set aside pre-tax funds to help you cover those expenses.</a:t>
            </a:r>
          </a:p>
          <a:p>
            <a:endParaRPr lang="en-US" dirty="0"/>
          </a:p>
          <a:p>
            <a:r>
              <a:rPr lang="en-US" dirty="0"/>
              <a:t>Also, you can save on gas money and help the planet by taking transit – which includes trains, buses, subway, ferry, a vanpool service</a:t>
            </a:r>
          </a:p>
        </p:txBody>
      </p:sp>
      <p:sp>
        <p:nvSpPr>
          <p:cNvPr id="4" name="Slide Number Placeholder 3"/>
          <p:cNvSpPr>
            <a:spLocks noGrp="1"/>
          </p:cNvSpPr>
          <p:nvPr>
            <p:ph type="sldNum" sz="quarter" idx="5"/>
          </p:nvPr>
        </p:nvSpPr>
        <p:spPr/>
        <p:txBody>
          <a:bodyPr/>
          <a:lstStyle/>
          <a:p>
            <a:fld id="{88AB6E7C-7AF1-9747-BB5E-2526C8C8427C}" type="slidenum">
              <a:rPr lang="en-US" smtClean="0"/>
              <a:pPr/>
              <a:t>50</a:t>
            </a:fld>
            <a:endParaRPr lang="en-US" dirty="0"/>
          </a:p>
        </p:txBody>
      </p:sp>
    </p:spTree>
    <p:extLst>
      <p:ext uri="{BB962C8B-B14F-4D97-AF65-F5344CB8AC3E}">
        <p14:creationId xmlns:p14="http://schemas.microsoft.com/office/powerpoint/2010/main" val="3293094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Set aside up to $325/month for parking, transit, or both.</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Set aside what you think you will USE each month.</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Use your MyChoice Accounts debit card to pay at parking kiosks or to purchase transit fare/passes or pay/reload on transit apps.</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IRS rules do not allow reimbursement for </a:t>
            </a:r>
            <a:r>
              <a:rPr lang="en-US" sz="1200" b="1" dirty="0">
                <a:ea typeface="Open Sans" panose="020B0606030504020204" pitchFamily="34" charset="0"/>
              </a:rPr>
              <a:t>transit costs paid out of pocket</a:t>
            </a:r>
            <a:r>
              <a:rPr lang="en-US" sz="1200" dirty="0">
                <a:ea typeface="Open Sans" panose="020B0606030504020204" pitchFamily="34" charset="0"/>
              </a:rPr>
              <a:t>—use your card!</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Change your election at any time based on your current commuting status.</a:t>
            </a:r>
          </a:p>
          <a:p>
            <a:pPr marL="285750" indent="-285750">
              <a:spcBef>
                <a:spcPts val="600"/>
              </a:spcBef>
              <a:spcAft>
                <a:spcPts val="600"/>
              </a:spcAft>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Note: This is an account that you do not want to let accrue a lot of funds. You should be spending what you’re setting aside, since you can’t take these funds with you if you leave your organization. If your commuting expenses have changed, you should update your election amount.</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51</a:t>
            </a:fld>
            <a:endParaRPr lang="en-US" dirty="0"/>
          </a:p>
        </p:txBody>
      </p:sp>
    </p:spTree>
    <p:extLst>
      <p:ext uri="{BB962C8B-B14F-4D97-AF65-F5344CB8AC3E}">
        <p14:creationId xmlns:p14="http://schemas.microsoft.com/office/powerpoint/2010/main" val="3330865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for all account types}</a:t>
            </a:r>
          </a:p>
        </p:txBody>
      </p:sp>
      <p:sp>
        <p:nvSpPr>
          <p:cNvPr id="4" name="Slide Number Placeholder 3"/>
          <p:cNvSpPr>
            <a:spLocks noGrp="1"/>
          </p:cNvSpPr>
          <p:nvPr>
            <p:ph type="sldNum" sz="quarter" idx="5"/>
          </p:nvPr>
        </p:nvSpPr>
        <p:spPr/>
        <p:txBody>
          <a:bodyPr/>
          <a:lstStyle/>
          <a:p>
            <a:fld id="{88AB6E7C-7AF1-9747-BB5E-2526C8C8427C}" type="slidenum">
              <a:rPr lang="en-US" smtClean="0"/>
              <a:pPr/>
              <a:t>52</a:t>
            </a:fld>
            <a:endParaRPr lang="en-US" dirty="0"/>
          </a:p>
        </p:txBody>
      </p:sp>
    </p:spTree>
    <p:extLst>
      <p:ext uri="{BB962C8B-B14F-4D97-AF65-F5344CB8AC3E}">
        <p14:creationId xmlns:p14="http://schemas.microsoft.com/office/powerpoint/2010/main" val="13077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6A170A3-E9F9-4A7B-A83D-49367C422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FA00F258-FE7A-4561-AFE0-E31ADF6267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Enrolled employees have access to an online portal, an online one-stop-shop for account information and health education tools. In here, you can view account balance and transactions, submit and view claims, reimbursement requests, manage personal and direct deposit bank information and manage your spending debit card. </a:t>
            </a:r>
          </a:p>
          <a:p>
            <a:pPr eaLnBrk="1" hangingPunct="1"/>
            <a:endParaRPr lang="en-US" altLang="en-US" dirty="0"/>
          </a:p>
          <a:p>
            <a:pPr eaLnBrk="1" hangingPunct="1"/>
            <a:r>
              <a:rPr lang="en-US" altLang="en-US" dirty="0"/>
              <a:t>This website where you can go to enroll and get more information will be the same one that you go to for viewing your account. If you are a new enrollee, your account information will be available on January 1.</a:t>
            </a:r>
          </a:p>
        </p:txBody>
      </p:sp>
      <p:sp>
        <p:nvSpPr>
          <p:cNvPr id="52228" name="Date Placeholder 3">
            <a:extLst>
              <a:ext uri="{FF2B5EF4-FFF2-40B4-BE49-F238E27FC236}">
                <a16:creationId xmlns:a16="http://schemas.microsoft.com/office/drawing/2014/main" id="{23E995F9-9C0A-4230-BAD7-6C0966E06A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34D75C-078B-4D7C-9652-44A47BD57121}" type="datetime1">
              <a:rPr lang="en-US" altLang="en-US" smtClean="0"/>
              <a:pPr/>
              <a:t>7/29/25</a:t>
            </a:fld>
            <a:endParaRPr lang="en-US" altLang="en-US" dirty="0"/>
          </a:p>
        </p:txBody>
      </p:sp>
      <p:sp>
        <p:nvSpPr>
          <p:cNvPr id="52229" name="Slide Number Placeholder 4">
            <a:extLst>
              <a:ext uri="{FF2B5EF4-FFF2-40B4-BE49-F238E27FC236}">
                <a16:creationId xmlns:a16="http://schemas.microsoft.com/office/drawing/2014/main" id="{0291C8C7-61B0-4AD7-BAE8-75FEA19E6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0B61E-ADA0-4BFD-A8A4-60072CA3DE07}" type="slidenum">
              <a:rPr lang="en-US" altLang="en-US" smtClean="0"/>
              <a:pPr/>
              <a:t>53</a:t>
            </a:fld>
            <a:endParaRPr lang="en-US" altLang="en-US" dirty="0"/>
          </a:p>
        </p:txBody>
      </p:sp>
    </p:spTree>
    <p:extLst>
      <p:ext uri="{BB962C8B-B14F-4D97-AF65-F5344CB8AC3E}">
        <p14:creationId xmlns:p14="http://schemas.microsoft.com/office/powerpoint/2010/main" val="3113039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A94FF12-5832-4323-8547-C05F4666A3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C68D00F-9657-47C9-9B95-7042EE26BF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MyChoice benefits app gives you a quick and easy way to access your account on the go. Just download from your app store and you’ll have a secure and simple way to check your account and make payment requests.</a:t>
            </a:r>
          </a:p>
          <a:p>
            <a:pPr eaLnBrk="1" hangingPunct="1"/>
            <a:endParaRPr lang="en-US" altLang="en-US" dirty="0"/>
          </a:p>
          <a:p>
            <a:pPr eaLnBrk="1" hangingPunct="1"/>
            <a:r>
              <a:rPr lang="en-US" altLang="en-US" dirty="0"/>
              <a:t>The best part about the mobile app- you can take a picture of your receipts and upload them directly to your account. This make documentation requests fast and hassle-free.</a:t>
            </a:r>
          </a:p>
          <a:p>
            <a:pPr eaLnBrk="1" hangingPunct="1"/>
            <a:endParaRPr lang="en-US" altLang="en-US" dirty="0"/>
          </a:p>
          <a:p>
            <a:pPr eaLnBrk="1" hangingPunct="1"/>
            <a:r>
              <a:rPr lang="en-US" altLang="en-US" dirty="0"/>
              <a:t>It’s the same user name and password as you use for your benefits website online. If you access your benefits website through a company page or SSO, you’ll need to log in to your online site and scan the QR code on your home screen to download and log you into the app.</a:t>
            </a:r>
          </a:p>
        </p:txBody>
      </p:sp>
      <p:sp>
        <p:nvSpPr>
          <p:cNvPr id="54276" name="Date Placeholder 3">
            <a:extLst>
              <a:ext uri="{FF2B5EF4-FFF2-40B4-BE49-F238E27FC236}">
                <a16:creationId xmlns:a16="http://schemas.microsoft.com/office/drawing/2014/main" id="{E2BEB912-B1CB-48D1-9DB9-BF7F30408BA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D33E45-1CCA-48A7-AE4E-FF42D0214EFF}" type="datetime1">
              <a:rPr lang="en-US" altLang="en-US" smtClean="0"/>
              <a:pPr/>
              <a:t>7/29/25</a:t>
            </a:fld>
            <a:endParaRPr lang="en-US" altLang="en-US" dirty="0"/>
          </a:p>
        </p:txBody>
      </p:sp>
      <p:sp>
        <p:nvSpPr>
          <p:cNvPr id="54277" name="Slide Number Placeholder 4">
            <a:extLst>
              <a:ext uri="{FF2B5EF4-FFF2-40B4-BE49-F238E27FC236}">
                <a16:creationId xmlns:a16="http://schemas.microsoft.com/office/drawing/2014/main" id="{C07112A9-2343-4974-A810-67E200BD04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4559E-5756-49CE-94D1-67243A02DA7E}" type="slidenum">
              <a:rPr lang="en-US" altLang="en-US" smtClean="0"/>
              <a:pPr/>
              <a:t>54</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7</a:t>
            </a:fld>
            <a:endParaRPr lang="en-US" dirty="0"/>
          </a:p>
        </p:txBody>
      </p:sp>
    </p:spTree>
    <p:extLst>
      <p:ext uri="{BB962C8B-B14F-4D97-AF65-F5344CB8AC3E}">
        <p14:creationId xmlns:p14="http://schemas.microsoft.com/office/powerpoint/2010/main" val="1532478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a refresher on anything we covered today, check out our public website at MyChoice Accounts dot com. Here you can watch short explainer videos and see FAQs about the various account types. There are also comprehensive, searchable lists where you can see which items are eligible. Look through the participants and resources tabs for more information.</a:t>
            </a:r>
          </a:p>
        </p:txBody>
      </p:sp>
      <p:sp>
        <p:nvSpPr>
          <p:cNvPr id="4" name="Slide Number Placeholder 3"/>
          <p:cNvSpPr>
            <a:spLocks noGrp="1"/>
          </p:cNvSpPr>
          <p:nvPr>
            <p:ph type="sldNum" sz="quarter" idx="5"/>
          </p:nvPr>
        </p:nvSpPr>
        <p:spPr/>
        <p:txBody>
          <a:bodyPr/>
          <a:lstStyle/>
          <a:p>
            <a:fld id="{88AB6E7C-7AF1-9747-BB5E-2526C8C8427C}" type="slidenum">
              <a:rPr lang="en-US" smtClean="0"/>
              <a:pPr/>
              <a:t>55</a:t>
            </a:fld>
            <a:endParaRPr lang="en-US" dirty="0"/>
          </a:p>
        </p:txBody>
      </p:sp>
    </p:spTree>
    <p:extLst>
      <p:ext uri="{BB962C8B-B14F-4D97-AF65-F5344CB8AC3E}">
        <p14:creationId xmlns:p14="http://schemas.microsoft.com/office/powerpoint/2010/main" val="3929283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play the video.</a:t>
            </a:r>
          </a:p>
          <a:p>
            <a:endParaRPr lang="en-US" dirty="0"/>
          </a:p>
          <a:p>
            <a:r>
              <a:rPr lang="en-US" dirty="0"/>
              <a:t>Video link if playing through the powerpoint doesn’t work as expected: </a:t>
            </a:r>
          </a:p>
          <a:p>
            <a:r>
              <a:rPr lang="en-US" sz="1200" b="0" i="0" u="sng" kern="1200" dirty="0">
                <a:solidFill>
                  <a:schemeClr val="tx1"/>
                </a:solidFill>
                <a:effectLst/>
                <a:latin typeface="Open Sans Regular"/>
                <a:ea typeface="+mn-ea"/>
                <a:cs typeface="+mn-cs"/>
                <a:hlinkClick r:id="rId3"/>
              </a:rPr>
              <a:t>https://vimeo.com/461994152/c0c07669a0</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56</a:t>
            </a:fld>
            <a:endParaRPr lang="en-US" dirty="0"/>
          </a:p>
        </p:txBody>
      </p:sp>
    </p:spTree>
    <p:extLst>
      <p:ext uri="{BB962C8B-B14F-4D97-AF65-F5344CB8AC3E}">
        <p14:creationId xmlns:p14="http://schemas.microsoft.com/office/powerpoint/2010/main" val="214120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for all account types}</a:t>
            </a:r>
          </a:p>
        </p:txBody>
      </p:sp>
      <p:sp>
        <p:nvSpPr>
          <p:cNvPr id="4" name="Slide Number Placeholder 3"/>
          <p:cNvSpPr>
            <a:spLocks noGrp="1"/>
          </p:cNvSpPr>
          <p:nvPr>
            <p:ph type="sldNum" sz="quarter" idx="5"/>
          </p:nvPr>
        </p:nvSpPr>
        <p:spPr/>
        <p:txBody>
          <a:bodyPr/>
          <a:lstStyle/>
          <a:p>
            <a:fld id="{88AB6E7C-7AF1-9747-BB5E-2526C8C8427C}" type="slidenum">
              <a:rPr lang="en-US" smtClean="0"/>
              <a:pPr/>
              <a:t>57</a:t>
            </a:fld>
            <a:endParaRPr lang="en-US" dirty="0"/>
          </a:p>
        </p:txBody>
      </p:sp>
    </p:spTree>
    <p:extLst>
      <p:ext uri="{BB962C8B-B14F-4D97-AF65-F5344CB8AC3E}">
        <p14:creationId xmlns:p14="http://schemas.microsoft.com/office/powerpoint/2010/main" val="4241878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58</a:t>
            </a:fld>
            <a:endParaRPr lang="en-US" dirty="0"/>
          </a:p>
        </p:txBody>
      </p:sp>
    </p:spTree>
    <p:extLst>
      <p:ext uri="{BB962C8B-B14F-4D97-AF65-F5344CB8AC3E}">
        <p14:creationId xmlns:p14="http://schemas.microsoft.com/office/powerpoint/2010/main" val="90918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2DD7171-F05F-4A2E-AE89-35042686B9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EDCE593-BDE4-4423-8153-2FB38F1C9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(in presentation mode, select the video to play video)</a:t>
            </a:r>
          </a:p>
          <a:p>
            <a:pPr eaLnBrk="1" hangingPunct="1">
              <a:lnSpc>
                <a:spcPct val="80000"/>
              </a:lnSpc>
            </a:pPr>
            <a:endParaRPr lang="en-US" altLang="en-US" dirty="0"/>
          </a:p>
          <a:p>
            <a:pPr eaLnBrk="1" hangingPunct="1">
              <a:lnSpc>
                <a:spcPct val="80000"/>
              </a:lnSpc>
            </a:pPr>
            <a:r>
              <a:rPr lang="en-US" altLang="en-US" dirty="0"/>
              <a:t>Link if video does not play as expected:</a:t>
            </a:r>
          </a:p>
          <a:p>
            <a:pPr eaLnBrk="1" hangingPunct="1">
              <a:lnSpc>
                <a:spcPct val="80000"/>
              </a:lnSpc>
            </a:pPr>
            <a:r>
              <a:rPr lang="en-US" sz="1200" b="0" i="0" u="sng" kern="1200" dirty="0">
                <a:solidFill>
                  <a:schemeClr val="tx1"/>
                </a:solidFill>
                <a:effectLst/>
                <a:latin typeface="Open Sans Regular"/>
                <a:ea typeface="+mn-ea"/>
                <a:cs typeface="+mn-cs"/>
                <a:hlinkClick r:id="rId3"/>
              </a:rPr>
              <a:t>https://vimeo.com/455910435/8cea6913ad</a:t>
            </a:r>
            <a:r>
              <a:rPr lang="en-US" dirty="0">
                <a:effectLst/>
              </a:rPr>
              <a:t> </a:t>
            </a:r>
            <a:endParaRPr lang="en-US" altLang="en-US" dirty="0"/>
          </a:p>
        </p:txBody>
      </p:sp>
      <p:sp>
        <p:nvSpPr>
          <p:cNvPr id="23556" name="Date Placeholder 3">
            <a:extLst>
              <a:ext uri="{FF2B5EF4-FFF2-40B4-BE49-F238E27FC236}">
                <a16:creationId xmlns:a16="http://schemas.microsoft.com/office/drawing/2014/main" id="{554CE870-8DE9-492C-87D1-9F98F2EEEB3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6BAA4-7075-44F7-B6B8-4C1058A6185C}" type="datetime1">
              <a:rPr lang="en-US" altLang="en-US" smtClean="0"/>
              <a:pPr/>
              <a:t>7/29/25</a:t>
            </a:fld>
            <a:endParaRPr lang="en-US" altLang="en-US" dirty="0"/>
          </a:p>
        </p:txBody>
      </p:sp>
      <p:sp>
        <p:nvSpPr>
          <p:cNvPr id="23557" name="Slide Number Placeholder 4">
            <a:extLst>
              <a:ext uri="{FF2B5EF4-FFF2-40B4-BE49-F238E27FC236}">
                <a16:creationId xmlns:a16="http://schemas.microsoft.com/office/drawing/2014/main" id="{081F2B7D-4F35-40FD-A6E0-B560CA53B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ED4D0-0234-41BB-8D24-977474F88814}" type="slidenum">
              <a:rPr lang="en-US" altLang="en-US" smtClean="0"/>
              <a:pPr/>
              <a:t>8</a:t>
            </a:fld>
            <a:endParaRPr lang="en-US" altLang="en-US" dirty="0"/>
          </a:p>
        </p:txBody>
      </p:sp>
    </p:spTree>
    <p:extLst>
      <p:ext uri="{BB962C8B-B14F-4D97-AF65-F5344CB8AC3E}">
        <p14:creationId xmlns:p14="http://schemas.microsoft.com/office/powerpoint/2010/main" val="205508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The Health Care Flexible Spending account or “FSA” helps you save money through pre-tax payroll contributions. These accounts will let you save on expenses you already have today!</a:t>
            </a:r>
          </a:p>
          <a:p>
            <a:pPr eaLnBrk="1" hangingPunct="1">
              <a:lnSpc>
                <a:spcPct val="80000"/>
              </a:lnSpc>
            </a:pPr>
            <a:endParaRPr lang="en-US" altLang="en-US" dirty="0"/>
          </a:p>
          <a:p>
            <a:pPr eaLnBrk="1" hangingPunct="1">
              <a:lnSpc>
                <a:spcPct val="80000"/>
              </a:lnSpc>
            </a:pPr>
            <a:r>
              <a:rPr lang="en-US" altLang="en-US" dirty="0"/>
              <a:t>First, we are going to cover some of the important details about the health care FSA.</a:t>
            </a:r>
          </a:p>
          <a:p>
            <a:pPr eaLnBrk="1" hangingPunct="1">
              <a:lnSpc>
                <a:spcPct val="80000"/>
              </a:lnSpc>
            </a:pPr>
            <a:endParaRPr lang="en-US" altLang="en-US" dirty="0"/>
          </a:p>
          <a:p>
            <a:pPr eaLnBrk="1" hangingPunct="1">
              <a:lnSpc>
                <a:spcPct val="80000"/>
              </a:lnSpc>
            </a:pPr>
            <a:r>
              <a:rPr lang="en-US" altLang="en-US" dirty="0"/>
              <a:t>The FSA pairs with our PPO health plan option (insert more detail if needed).</a:t>
            </a:r>
          </a:p>
          <a:p>
            <a:pPr eaLnBrk="1" hangingPunct="1">
              <a:lnSpc>
                <a:spcPct val="80000"/>
              </a:lnSpc>
            </a:pPr>
            <a:endParaRPr lang="en-US" altLang="en-US" dirty="0"/>
          </a:p>
          <a:p>
            <a:pPr eaLnBrk="1" hangingPunct="1">
              <a:lnSpc>
                <a:spcPct val="80000"/>
              </a:lnSpc>
            </a:pPr>
            <a:r>
              <a:rPr lang="en-US" altLang="en-US" dirty="0"/>
              <a:t>You never pay taxes on the funds you set aside, and the FSA is easy to spend with your debit card—at the doctor’s office, dentist, pharmacy, eye doctor, and stores.</a:t>
            </a:r>
          </a:p>
          <a:p>
            <a:pPr eaLnBrk="1" hangingPunct="1">
              <a:lnSpc>
                <a:spcPct val="80000"/>
              </a:lnSpc>
            </a:pPr>
            <a:endParaRPr lang="en-US" altLang="en-US" dirty="0"/>
          </a:p>
          <a:p>
            <a:pPr eaLnBrk="1" hangingPunct="1">
              <a:lnSpc>
                <a:spcPct val="80000"/>
              </a:lnSpc>
            </a:pPr>
            <a:r>
              <a:rPr lang="en-US" altLang="en-US" dirty="0"/>
              <a:t>The easiest way to access your funds and view your account is much like if you use banking services – online in your benefits portal or in the MyChoice mobile app.</a:t>
            </a:r>
          </a:p>
          <a:p>
            <a:pPr eaLnBrk="1" hangingPunct="1">
              <a:lnSpc>
                <a:spcPct val="80000"/>
              </a:lnSpc>
            </a:pPr>
            <a:endParaRPr lang="en-US" altLang="en-US" dirty="0"/>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7/29/25</a:t>
            </a:fld>
            <a:endParaRPr lang="en-US" altLang="en-US" dirty="0"/>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9</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t>When you enroll, you’ll choose how much money you want to contribute to the FSA, and you will have access to the full amount you elect for Health Care FSA on </a:t>
            </a:r>
            <a:r>
              <a:rPr lang="en-US" altLang="en-US" b="1" dirty="0"/>
              <a:t>Jan 1</a:t>
            </a:r>
            <a:r>
              <a:rPr lang="en-US" altLang="en-US" b="1" baseline="30000" dirty="0"/>
              <a:t>st</a:t>
            </a:r>
            <a:r>
              <a:rPr lang="en-US" altLang="en-US" b="1" dirty="0"/>
              <a:t> [or plan year start date].</a:t>
            </a:r>
          </a:p>
          <a:p>
            <a:pPr defTabSz="930275" eaLnBrk="1" hangingPunct="1">
              <a:spcBef>
                <a:spcPct val="0"/>
              </a:spcBef>
              <a:spcAft>
                <a:spcPts val="300"/>
              </a:spcAft>
            </a:pPr>
            <a:endParaRPr lang="en-US" altLang="en-US" dirty="0"/>
          </a:p>
          <a:p>
            <a:pPr defTabSz="930275" eaLnBrk="1" hangingPunct="1">
              <a:spcBef>
                <a:spcPct val="0"/>
              </a:spcBef>
              <a:spcAft>
                <a:spcPts val="300"/>
              </a:spcAft>
            </a:pPr>
            <a:r>
              <a:rPr lang="en-US" altLang="en-US" dirty="0">
                <a:solidFill>
                  <a:srgbClr val="000000"/>
                </a:solidFill>
              </a:rPr>
              <a:t>Currently, Healthcare FSA contributions are limited by the IRS to $3,300 each year. (2026)</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The limit is per person; each spouse may contribute up to the limit if you both are employees </a:t>
            </a:r>
            <a:r>
              <a:rPr lang="en-US" altLang="en-US" dirty="0">
                <a:solidFill>
                  <a:srgbClr val="000000"/>
                </a:solidFill>
                <a:highlight>
                  <a:srgbClr val="FFFF00"/>
                </a:highlight>
              </a:rPr>
              <a:t>of </a:t>
            </a:r>
            <a:r>
              <a:rPr lang="en-US" altLang="en-US" b="1" dirty="0">
                <a:solidFill>
                  <a:srgbClr val="000000"/>
                </a:solidFill>
                <a:highlight>
                  <a:srgbClr val="FFFF00"/>
                </a:highlight>
              </a:rPr>
              <a:t>[CLIENT NAME] </a:t>
            </a:r>
            <a:r>
              <a:rPr lang="en-US" altLang="en-US" dirty="0">
                <a:solidFill>
                  <a:srgbClr val="000000"/>
                </a:solidFill>
              </a:rPr>
              <a:t>or if your spouse has access to a Healthcare FSA with another employer. </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You can only elect the health care FSA during your annual enrollment period – so for example you can’t decide next June to start one up unless you have a life event such as a birth, marriage or divorce.</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7/29/25</a:t>
            </a:fld>
            <a:endParaRPr lang="en-US" altLang="en-US" dirty="0"/>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10</a:t>
            </a:fld>
            <a:endParaRPr lang="en-US" altLang="en-US" dirty="0"/>
          </a:p>
        </p:txBody>
      </p:sp>
    </p:spTree>
    <p:extLst>
      <p:ext uri="{BB962C8B-B14F-4D97-AF65-F5344CB8AC3E}">
        <p14:creationId xmlns:p14="http://schemas.microsoft.com/office/powerpoint/2010/main" val="162461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t>A simple overview of using your account is that you can use the funds for medical expenses for you and your family – that includes your spouse and eligible dependents… those are dependents that you claim on your tax returns.</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Another great feature of the health care FSA is that all of the money you elect for the whole year is available to you on January 1. It’s essentially an advance of your election. You’ll contribute money throughout the year, but you don’t have to wait on those contributions to get access to that full amount you choose. If you have an emergency in January, you could have it covered, depending on how much you elect.</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7/29/25</a:t>
            </a:fld>
            <a:endParaRPr lang="en-US" altLang="en-US" dirty="0"/>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11</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11.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0.emf"/><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9.emf"/><Relationship Id="rId4"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35.emf"/><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4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41.emf"/><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41.emf"/><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3.png"/><Relationship Id="rId1" Type="http://schemas.openxmlformats.org/officeDocument/2006/relationships/slideMaster" Target="../slideMasters/slideMaster1.xml"/><Relationship Id="rId5" Type="http://schemas.openxmlformats.org/officeDocument/2006/relationships/image" Target="../media/image31.emf"/><Relationship Id="rId4" Type="http://schemas.openxmlformats.org/officeDocument/2006/relationships/image" Target="../media/image4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4.emf"/><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4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47.emf"/><Relationship Id="rId4"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50.emf"/><Relationship Id="rId4" Type="http://schemas.openxmlformats.org/officeDocument/2006/relationships/image" Target="../media/image3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Master" Target="../slideMasters/slideMaster1.xml"/><Relationship Id="rId5" Type="http://schemas.openxmlformats.org/officeDocument/2006/relationships/image" Target="../media/image50.emf"/><Relationship Id="rId4" Type="http://schemas.openxmlformats.org/officeDocument/2006/relationships/image" Target="../media/image1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C02ED5B-F449-4042-8123-7EDFD59AD71C}"/>
              </a:ext>
            </a:extLst>
          </p:cNvPr>
          <p:cNvSpPr>
            <a:spLocks noGrp="1"/>
          </p:cNvSpPr>
          <p:nvPr>
            <p:ph type="subTitle" idx="1" hasCustomPrompt="1"/>
          </p:nvPr>
        </p:nvSpPr>
        <p:spPr>
          <a:xfrm>
            <a:off x="678326" y="3668844"/>
            <a:ext cx="6133429" cy="519334"/>
          </a:xfrm>
          <a:prstGeom prst="rect">
            <a:avLst/>
          </a:prstGeom>
        </p:spPr>
        <p:txBody>
          <a:bodyPr anchor="ctr">
            <a:normAutofit/>
          </a:bodyPr>
          <a:lstStyle>
            <a:lvl1pPr marL="0" indent="0" algn="l">
              <a:buFont typeface="Arial"/>
              <a:buNone/>
              <a:defRPr sz="18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8" name="Title 1">
            <a:extLst>
              <a:ext uri="{FF2B5EF4-FFF2-40B4-BE49-F238E27FC236}">
                <a16:creationId xmlns:a16="http://schemas.microsoft.com/office/drawing/2014/main" id="{5644328B-1522-9C4C-B9A9-C99138D644B7}"/>
              </a:ext>
            </a:extLst>
          </p:cNvPr>
          <p:cNvSpPr>
            <a:spLocks noGrp="1"/>
          </p:cNvSpPr>
          <p:nvPr>
            <p:ph type="ctrTitle" hasCustomPrompt="1"/>
          </p:nvPr>
        </p:nvSpPr>
        <p:spPr>
          <a:xfrm>
            <a:off x="672231" y="2540000"/>
            <a:ext cx="8263047" cy="956733"/>
          </a:xfrm>
          <a:prstGeom prst="rect">
            <a:avLst/>
          </a:prstGeom>
        </p:spPr>
        <p:txBody>
          <a:bodyPr anchor="ctr">
            <a:noAutofit/>
          </a:bodyPr>
          <a:lstStyle>
            <a:lvl1pPr>
              <a:defRPr sz="52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sp>
        <p:nvSpPr>
          <p:cNvPr id="9" name="TextBox 8">
            <a:extLst>
              <a:ext uri="{FF2B5EF4-FFF2-40B4-BE49-F238E27FC236}">
                <a16:creationId xmlns:a16="http://schemas.microsoft.com/office/drawing/2014/main" id="{5F2F7285-3800-D24E-8351-C22224BC3452}"/>
              </a:ext>
            </a:extLst>
          </p:cNvPr>
          <p:cNvSpPr txBox="1"/>
          <p:nvPr userDrawn="1"/>
        </p:nvSpPr>
        <p:spPr>
          <a:xfrm>
            <a:off x="281389" y="6495563"/>
            <a:ext cx="4522309"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679E3F58-0FA1-3B75-E232-CBA4C413B1B7}"/>
              </a:ext>
            </a:extLst>
          </p:cNvPr>
          <p:cNvPicPr>
            <a:picLocks noChangeAspect="1"/>
          </p:cNvPicPr>
          <p:nvPr userDrawn="1"/>
        </p:nvPicPr>
        <p:blipFill>
          <a:blip r:embed="rId3"/>
          <a:stretch>
            <a:fillRect/>
          </a:stretch>
        </p:blipFill>
        <p:spPr>
          <a:xfrm>
            <a:off x="672231" y="2205398"/>
            <a:ext cx="6896100" cy="50800"/>
          </a:xfrm>
          <a:prstGeom prst="rect">
            <a:avLst/>
          </a:prstGeom>
        </p:spPr>
      </p:pic>
      <p:pic>
        <p:nvPicPr>
          <p:cNvPr id="4" name="Graphic 3">
            <a:extLst>
              <a:ext uri="{FF2B5EF4-FFF2-40B4-BE49-F238E27FC236}">
                <a16:creationId xmlns:a16="http://schemas.microsoft.com/office/drawing/2014/main" id="{B50DEE8F-461C-4561-D55C-D13F69064B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0650" y="5920824"/>
            <a:ext cx="2723636" cy="403502"/>
          </a:xfrm>
          <a:prstGeom prst="rect">
            <a:avLst/>
          </a:prstGeom>
        </p:spPr>
      </p:pic>
      <p:pic>
        <p:nvPicPr>
          <p:cNvPr id="15" name="Picture 14">
            <a:extLst>
              <a:ext uri="{FF2B5EF4-FFF2-40B4-BE49-F238E27FC236}">
                <a16:creationId xmlns:a16="http://schemas.microsoft.com/office/drawing/2014/main" id="{A3516AA0-C016-14EA-603B-00DE02885D6C}"/>
              </a:ext>
            </a:extLst>
          </p:cNvPr>
          <p:cNvPicPr>
            <a:picLocks noChangeAspect="1"/>
          </p:cNvPicPr>
          <p:nvPr userDrawn="1"/>
        </p:nvPicPr>
        <p:blipFill>
          <a:blip r:embed="rId6"/>
          <a:stretch>
            <a:fillRect/>
          </a:stretch>
        </p:blipFill>
        <p:spPr>
          <a:xfrm>
            <a:off x="672231" y="1254380"/>
            <a:ext cx="5317603" cy="383197"/>
          </a:xfrm>
          <a:prstGeom prst="rect">
            <a:avLst/>
          </a:prstGeom>
        </p:spPr>
      </p:pic>
    </p:spTree>
    <p:extLst>
      <p:ext uri="{BB962C8B-B14F-4D97-AF65-F5344CB8AC3E}">
        <p14:creationId xmlns:p14="http://schemas.microsoft.com/office/powerpoint/2010/main" val="34094943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1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1 Column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7167B02D-4E4E-1459-7513-509521E9CED9}"/>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0" name="Text Placeholder 13">
            <a:extLst>
              <a:ext uri="{FF2B5EF4-FFF2-40B4-BE49-F238E27FC236}">
                <a16:creationId xmlns:a16="http://schemas.microsoft.com/office/drawing/2014/main" id="{D2B8898A-EAE8-7F47-FFF0-533816A575B5}"/>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11" name="Text Placeholder 13">
            <a:extLst>
              <a:ext uri="{FF2B5EF4-FFF2-40B4-BE49-F238E27FC236}">
                <a16:creationId xmlns:a16="http://schemas.microsoft.com/office/drawing/2014/main" id="{BB51D040-8C40-913E-C85F-E2D1C1C11043}"/>
              </a:ext>
            </a:extLst>
          </p:cNvPr>
          <p:cNvSpPr>
            <a:spLocks noGrp="1"/>
          </p:cNvSpPr>
          <p:nvPr>
            <p:ph type="body" sz="quarter" idx="12" hasCustomPrompt="1"/>
          </p:nvPr>
        </p:nvSpPr>
        <p:spPr>
          <a:xfrm>
            <a:off x="590770"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a:solidFill>
                  <a:schemeClr val="tx1"/>
                </a:solidFill>
              </a:defRPr>
            </a:lvl5pPr>
          </a:lstStyle>
          <a:p>
            <a:pPr lvl="0"/>
            <a:r>
              <a:rPr lang="en-US" dirty="0"/>
              <a:t>One Column Layout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1136D18-C36A-A229-EFB1-667B0FC98CDE}"/>
              </a:ext>
            </a:extLst>
          </p:cNvPr>
          <p:cNvPicPr>
            <a:picLocks noChangeAspect="1"/>
          </p:cNvPicPr>
          <p:nvPr userDrawn="1"/>
        </p:nvPicPr>
        <p:blipFill>
          <a:blip r:embed="rId5"/>
          <a:stretch>
            <a:fillRect/>
          </a:stretch>
        </p:blipFill>
        <p:spPr>
          <a:xfrm>
            <a:off x="117033" y="370264"/>
            <a:ext cx="415264" cy="426337"/>
          </a:xfrm>
          <a:prstGeom prst="rect">
            <a:avLst/>
          </a:prstGeom>
        </p:spPr>
      </p:pic>
    </p:spTree>
    <p:extLst>
      <p:ext uri="{BB962C8B-B14F-4D97-AF65-F5344CB8AC3E}">
        <p14:creationId xmlns:p14="http://schemas.microsoft.com/office/powerpoint/2010/main" val="3106295569"/>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2 Column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F2B2FB55-98E9-EC57-28B2-24934D49282A}"/>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7" name="Text Placeholder 13">
            <a:extLst>
              <a:ext uri="{FF2B5EF4-FFF2-40B4-BE49-F238E27FC236}">
                <a16:creationId xmlns:a16="http://schemas.microsoft.com/office/drawing/2014/main" id="{6AB3F244-6421-25F8-2608-86398C395A1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4" name="Text Placeholder 13">
            <a:extLst>
              <a:ext uri="{FF2B5EF4-FFF2-40B4-BE49-F238E27FC236}">
                <a16:creationId xmlns:a16="http://schemas.microsoft.com/office/drawing/2014/main" id="{A734ED13-0C91-E476-6E3E-5684DB77F72C}"/>
              </a:ext>
            </a:extLst>
          </p:cNvPr>
          <p:cNvSpPr>
            <a:spLocks noGrp="1"/>
          </p:cNvSpPr>
          <p:nvPr>
            <p:ph type="body" sz="quarter" idx="12" hasCustomPrompt="1"/>
          </p:nvPr>
        </p:nvSpPr>
        <p:spPr>
          <a:xfrm>
            <a:off x="590770" y="1651820"/>
            <a:ext cx="10545314" cy="3804763"/>
          </a:xfrm>
          <a:prstGeom prst="rect">
            <a:avLst/>
          </a:prstGeom>
        </p:spPr>
        <p:txBody>
          <a:bodyPr vert="horz" numCol="2">
            <a:no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12001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18288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a:solidFill>
                  <a:schemeClr val="tx1"/>
                </a:solidFill>
              </a:defRPr>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2"/>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pic>
        <p:nvPicPr>
          <p:cNvPr id="8" name="Picture 7">
            <a:extLst>
              <a:ext uri="{FF2B5EF4-FFF2-40B4-BE49-F238E27FC236}">
                <a16:creationId xmlns:a16="http://schemas.microsoft.com/office/drawing/2014/main" id="{8CD352DB-6534-2633-D8E8-7AEEC417CA85}"/>
              </a:ext>
            </a:extLst>
          </p:cNvPr>
          <p:cNvPicPr>
            <a:picLocks noChangeAspect="1"/>
          </p:cNvPicPr>
          <p:nvPr userDrawn="1"/>
        </p:nvPicPr>
        <p:blipFill>
          <a:blip r:embed="rId5"/>
          <a:stretch>
            <a:fillRect/>
          </a:stretch>
        </p:blipFill>
        <p:spPr>
          <a:xfrm>
            <a:off x="117033" y="370264"/>
            <a:ext cx="415264" cy="426337"/>
          </a:xfrm>
          <a:prstGeom prst="rect">
            <a:avLst/>
          </a:prstGeom>
        </p:spPr>
      </p:pic>
    </p:spTree>
    <p:extLst>
      <p:ext uri="{BB962C8B-B14F-4D97-AF65-F5344CB8AC3E}">
        <p14:creationId xmlns:p14="http://schemas.microsoft.com/office/powerpoint/2010/main" val="696183892"/>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Chart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A3049C6-A74C-DE57-EF86-A983D2F6C251}"/>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761AA737-55BB-EEC1-739F-3363BC00DB6E}"/>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9" name="Chart Placeholder 8">
            <a:extLst>
              <a:ext uri="{FF2B5EF4-FFF2-40B4-BE49-F238E27FC236}">
                <a16:creationId xmlns:a16="http://schemas.microsoft.com/office/drawing/2014/main" id="{0D396788-9180-232B-A0C3-74356B707CEF}"/>
              </a:ext>
            </a:extLst>
          </p:cNvPr>
          <p:cNvSpPr>
            <a:spLocks noGrp="1"/>
          </p:cNvSpPr>
          <p:nvPr>
            <p:ph type="chart" sz="quarter" idx="12" hasCustomPrompt="1"/>
          </p:nvPr>
        </p:nvSpPr>
        <p:spPr>
          <a:xfrm>
            <a:off x="590550" y="1739900"/>
            <a:ext cx="10545763" cy="4422775"/>
          </a:xfrm>
          <a:prstGeom prst="rect">
            <a:avLst/>
          </a:prstGeom>
        </p:spPr>
        <p:txBody>
          <a:bodyPr/>
          <a:lstStyle>
            <a:lvl1pPr>
              <a:defRPr>
                <a:solidFill>
                  <a:schemeClr val="tx1"/>
                </a:solidFill>
              </a:defRPr>
            </a:lvl1pPr>
          </a:lstStyle>
          <a:p>
            <a:r>
              <a:rPr lang="en-US" dirty="0"/>
              <a:t>Chart</a:t>
            </a:r>
          </a:p>
        </p:txBody>
      </p:sp>
      <p:pic>
        <p:nvPicPr>
          <p:cNvPr id="2" name="Picture 1">
            <a:extLst>
              <a:ext uri="{FF2B5EF4-FFF2-40B4-BE49-F238E27FC236}">
                <a16:creationId xmlns:a16="http://schemas.microsoft.com/office/drawing/2014/main" id="{42F1AD92-F246-269E-F71F-70AD8B799355}"/>
              </a:ext>
            </a:extLst>
          </p:cNvPr>
          <p:cNvPicPr>
            <a:picLocks noChangeAspect="1"/>
          </p:cNvPicPr>
          <p:nvPr userDrawn="1"/>
        </p:nvPicPr>
        <p:blipFill>
          <a:blip r:embed="rId5"/>
          <a:stretch>
            <a:fillRect/>
          </a:stretch>
        </p:blipFill>
        <p:spPr>
          <a:xfrm>
            <a:off x="117033" y="370264"/>
            <a:ext cx="415264" cy="426337"/>
          </a:xfrm>
          <a:prstGeom prst="rect">
            <a:avLst/>
          </a:prstGeom>
        </p:spPr>
      </p:pic>
    </p:spTree>
    <p:extLst>
      <p:ext uri="{BB962C8B-B14F-4D97-AF65-F5344CB8AC3E}">
        <p14:creationId xmlns:p14="http://schemas.microsoft.com/office/powerpoint/2010/main" val="303649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BLANK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59138B0A-4DF8-7B1B-F03C-B1F770B00E43}"/>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6" name="Text Placeholder 13">
            <a:extLst>
              <a:ext uri="{FF2B5EF4-FFF2-40B4-BE49-F238E27FC236}">
                <a16:creationId xmlns:a16="http://schemas.microsoft.com/office/drawing/2014/main" id="{FBD07F4E-2873-6FE4-B2FA-BACA1537062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8" name="Picture 7">
            <a:extLst>
              <a:ext uri="{FF2B5EF4-FFF2-40B4-BE49-F238E27FC236}">
                <a16:creationId xmlns:a16="http://schemas.microsoft.com/office/drawing/2014/main" id="{7C5388B1-00B6-2800-AE3A-E391F36F815F}"/>
              </a:ext>
            </a:extLst>
          </p:cNvPr>
          <p:cNvPicPr>
            <a:picLocks noChangeAspect="1"/>
          </p:cNvPicPr>
          <p:nvPr userDrawn="1"/>
        </p:nvPicPr>
        <p:blipFill>
          <a:blip r:embed="rId5"/>
          <a:stretch>
            <a:fillRect/>
          </a:stretch>
        </p:blipFill>
        <p:spPr>
          <a:xfrm>
            <a:off x="117033" y="370264"/>
            <a:ext cx="415264" cy="426337"/>
          </a:xfrm>
          <a:prstGeom prst="rect">
            <a:avLst/>
          </a:prstGeom>
        </p:spPr>
      </p:pic>
    </p:spTree>
    <p:extLst>
      <p:ext uri="{BB962C8B-B14F-4D97-AF65-F5344CB8AC3E}">
        <p14:creationId xmlns:p14="http://schemas.microsoft.com/office/powerpoint/2010/main" val="2895218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5D77AD6D-D7C5-101F-9509-5C9BBD2E2C21}"/>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3F1E1E2-666C-1EC6-E74D-702C02A28DA6}"/>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4865F2A1-7A54-CA12-F8C5-BDEAA3456F1D}"/>
              </a:ext>
            </a:extLst>
          </p:cNvPr>
          <p:cNvSpPr>
            <a:spLocks noGrp="1"/>
          </p:cNvSpPr>
          <p:nvPr>
            <p:ph type="title" hasCustomPrompt="1"/>
          </p:nvPr>
        </p:nvSpPr>
        <p:spPr>
          <a:xfrm>
            <a:off x="898883" y="2152872"/>
            <a:ext cx="4090561" cy="1164565"/>
          </a:xfrm>
          <a:prstGeom prst="rect">
            <a:avLst/>
          </a:prstGeom>
        </p:spPr>
        <p:txBody>
          <a:bodyPr vert="horz" anchor="t" anchorCtr="0">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609251E6-16E9-A5FA-1344-58A5579A6117}"/>
              </a:ext>
            </a:extLst>
          </p:cNvPr>
          <p:cNvSpPr>
            <a:spLocks noGrp="1"/>
          </p:cNvSpPr>
          <p:nvPr>
            <p:ph type="body" sz="quarter" idx="11" hasCustomPrompt="1"/>
          </p:nvPr>
        </p:nvSpPr>
        <p:spPr>
          <a:xfrm>
            <a:off x="898882" y="3607948"/>
            <a:ext cx="4090561" cy="1262226"/>
          </a:xfrm>
          <a:prstGeom prst="rect">
            <a:avLst/>
          </a:prstGeom>
        </p:spPr>
        <p:txBody>
          <a:bodyPr vert="horz"/>
          <a:lstStyle>
            <a:lvl1pPr>
              <a:defRPr b="1" i="0" baseline="0">
                <a:solidFill>
                  <a:schemeClr val="bg1"/>
                </a:solidFill>
              </a:defRPr>
            </a:lvl1pPr>
          </a:lstStyle>
          <a:p>
            <a:pPr>
              <a:spcBef>
                <a:spcPts val="0"/>
              </a:spcBef>
              <a:buSzTx/>
              <a:defRPr/>
            </a:pPr>
            <a:r>
              <a:rPr lang="en-US" b="1" dirty="0">
                <a:solidFill>
                  <a:schemeClr val="bg1"/>
                </a:solidFill>
              </a:rPr>
              <a:t>White text only. This slide is used to call forward and emphasize a singular message. stats, photos, system shots, solvers, etc. </a:t>
            </a:r>
          </a:p>
        </p:txBody>
      </p:sp>
      <p:pic>
        <p:nvPicPr>
          <p:cNvPr id="10" name="Picture 9">
            <a:extLst>
              <a:ext uri="{FF2B5EF4-FFF2-40B4-BE49-F238E27FC236}">
                <a16:creationId xmlns:a16="http://schemas.microsoft.com/office/drawing/2014/main" id="{D37BB9A6-3679-F1E7-85F4-78BD9C838E1F}"/>
              </a:ext>
            </a:extLst>
          </p:cNvPr>
          <p:cNvPicPr>
            <a:picLocks noChangeAspect="1"/>
          </p:cNvPicPr>
          <p:nvPr userDrawn="1"/>
        </p:nvPicPr>
        <p:blipFill>
          <a:blip r:embed="rId5"/>
          <a:stretch>
            <a:fillRect/>
          </a:stretch>
        </p:blipFill>
        <p:spPr>
          <a:xfrm>
            <a:off x="6001178" y="867617"/>
            <a:ext cx="5495604" cy="5111943"/>
          </a:xfrm>
          <a:prstGeom prst="rect">
            <a:avLst/>
          </a:prstGeom>
        </p:spPr>
      </p:pic>
    </p:spTree>
    <p:extLst>
      <p:ext uri="{BB962C8B-B14F-4D97-AF65-F5344CB8AC3E}">
        <p14:creationId xmlns:p14="http://schemas.microsoft.com/office/powerpoint/2010/main" val="322144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00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7167B02D-4E4E-1459-7513-509521E9CED9}"/>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0" name="Text Placeholder 13">
            <a:extLst>
              <a:ext uri="{FF2B5EF4-FFF2-40B4-BE49-F238E27FC236}">
                <a16:creationId xmlns:a16="http://schemas.microsoft.com/office/drawing/2014/main" id="{D2B8898A-EAE8-7F47-FFF0-533816A575B5}"/>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11" name="Text Placeholder 13">
            <a:extLst>
              <a:ext uri="{FF2B5EF4-FFF2-40B4-BE49-F238E27FC236}">
                <a16:creationId xmlns:a16="http://schemas.microsoft.com/office/drawing/2014/main" id="{BB51D040-8C40-913E-C85F-E2D1C1C11043}"/>
              </a:ext>
            </a:extLst>
          </p:cNvPr>
          <p:cNvSpPr>
            <a:spLocks noGrp="1"/>
          </p:cNvSpPr>
          <p:nvPr>
            <p:ph type="body" sz="quarter" idx="12" hasCustomPrompt="1"/>
          </p:nvPr>
        </p:nvSpPr>
        <p:spPr>
          <a:xfrm>
            <a:off x="590770"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a:solidFill>
                  <a:schemeClr val="tx1"/>
                </a:solidFill>
              </a:defRPr>
            </a:lvl5pPr>
          </a:lstStyle>
          <a:p>
            <a:pPr lvl="0"/>
            <a:r>
              <a:rPr lang="en-US" dirty="0"/>
              <a:t>One Column Layout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30CDE38B-BCA5-86BB-B63F-A7F6600A3406}"/>
              </a:ext>
            </a:extLst>
          </p:cNvPr>
          <p:cNvPicPr>
            <a:picLocks noChangeAspect="1"/>
          </p:cNvPicPr>
          <p:nvPr userDrawn="1"/>
        </p:nvPicPr>
        <p:blipFill>
          <a:blip r:embed="rId5"/>
          <a:stretch>
            <a:fillRect/>
          </a:stretch>
        </p:blipFill>
        <p:spPr>
          <a:xfrm>
            <a:off x="119595" y="370265"/>
            <a:ext cx="412701" cy="423706"/>
          </a:xfrm>
          <a:prstGeom prst="rect">
            <a:avLst/>
          </a:prstGeom>
        </p:spPr>
      </p:pic>
    </p:spTree>
    <p:extLst>
      <p:ext uri="{BB962C8B-B14F-4D97-AF65-F5344CB8AC3E}">
        <p14:creationId xmlns:p14="http://schemas.microsoft.com/office/powerpoint/2010/main" val="1685318892"/>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BLANK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59138B0A-4DF8-7B1B-F03C-B1F770B00E43}"/>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6" name="Text Placeholder 13">
            <a:extLst>
              <a:ext uri="{FF2B5EF4-FFF2-40B4-BE49-F238E27FC236}">
                <a16:creationId xmlns:a16="http://schemas.microsoft.com/office/drawing/2014/main" id="{FBD07F4E-2873-6FE4-B2FA-BACA1537062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8" name="Picture 7">
            <a:extLst>
              <a:ext uri="{FF2B5EF4-FFF2-40B4-BE49-F238E27FC236}">
                <a16:creationId xmlns:a16="http://schemas.microsoft.com/office/drawing/2014/main" id="{8A8407C9-5385-A31E-2629-E616334742F1}"/>
              </a:ext>
            </a:extLst>
          </p:cNvPr>
          <p:cNvPicPr>
            <a:picLocks noChangeAspect="1"/>
          </p:cNvPicPr>
          <p:nvPr userDrawn="1"/>
        </p:nvPicPr>
        <p:blipFill>
          <a:blip r:embed="rId5"/>
          <a:stretch>
            <a:fillRect/>
          </a:stretch>
        </p:blipFill>
        <p:spPr>
          <a:xfrm>
            <a:off x="119595" y="370265"/>
            <a:ext cx="412701" cy="423706"/>
          </a:xfrm>
          <a:prstGeom prst="rect">
            <a:avLst/>
          </a:prstGeom>
        </p:spPr>
      </p:pic>
    </p:spTree>
    <p:extLst>
      <p:ext uri="{BB962C8B-B14F-4D97-AF65-F5344CB8AC3E}">
        <p14:creationId xmlns:p14="http://schemas.microsoft.com/office/powerpoint/2010/main" val="2055606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Sli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5D77AD6D-D7C5-101F-9509-5C9BBD2E2C21}"/>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3F1E1E2-666C-1EC6-E74D-702C02A28DA6}"/>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4865F2A1-7A54-CA12-F8C5-BDEAA3456F1D}"/>
              </a:ext>
            </a:extLst>
          </p:cNvPr>
          <p:cNvSpPr>
            <a:spLocks noGrp="1"/>
          </p:cNvSpPr>
          <p:nvPr>
            <p:ph type="title" hasCustomPrompt="1"/>
          </p:nvPr>
        </p:nvSpPr>
        <p:spPr>
          <a:xfrm>
            <a:off x="898883" y="2152872"/>
            <a:ext cx="4090561" cy="1164565"/>
          </a:xfrm>
          <a:prstGeom prst="rect">
            <a:avLst/>
          </a:prstGeom>
        </p:spPr>
        <p:txBody>
          <a:bodyPr vert="horz" anchor="t" anchorCtr="0">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609251E6-16E9-A5FA-1344-58A5579A6117}"/>
              </a:ext>
            </a:extLst>
          </p:cNvPr>
          <p:cNvSpPr>
            <a:spLocks noGrp="1"/>
          </p:cNvSpPr>
          <p:nvPr>
            <p:ph type="body" sz="quarter" idx="11" hasCustomPrompt="1"/>
          </p:nvPr>
        </p:nvSpPr>
        <p:spPr>
          <a:xfrm>
            <a:off x="898882" y="3607948"/>
            <a:ext cx="4090561" cy="1262226"/>
          </a:xfrm>
          <a:prstGeom prst="rect">
            <a:avLst/>
          </a:prstGeom>
        </p:spPr>
        <p:txBody>
          <a:bodyPr vert="horz"/>
          <a:lstStyle>
            <a:lvl1pPr>
              <a:defRPr b="1" i="0" baseline="0">
                <a:solidFill>
                  <a:schemeClr val="bg1"/>
                </a:solidFill>
              </a:defRPr>
            </a:lvl1pPr>
          </a:lstStyle>
          <a:p>
            <a:pPr>
              <a:spcBef>
                <a:spcPts val="0"/>
              </a:spcBef>
              <a:buSzTx/>
              <a:defRPr/>
            </a:pPr>
            <a:r>
              <a:rPr lang="en-US" b="1" dirty="0">
                <a:solidFill>
                  <a:schemeClr val="bg1"/>
                </a:solidFill>
              </a:rPr>
              <a:t>White text only. This slide is used to call forward and emphasize a singular message. stats, photos, system shots, solvers, etc. </a:t>
            </a:r>
          </a:p>
        </p:txBody>
      </p:sp>
      <p:pic>
        <p:nvPicPr>
          <p:cNvPr id="10" name="Picture 9">
            <a:extLst>
              <a:ext uri="{FF2B5EF4-FFF2-40B4-BE49-F238E27FC236}">
                <a16:creationId xmlns:a16="http://schemas.microsoft.com/office/drawing/2014/main" id="{3EE22034-FEE0-FC2D-E74F-7FB5E639CA6C}"/>
              </a:ext>
            </a:extLst>
          </p:cNvPr>
          <p:cNvPicPr>
            <a:picLocks noChangeAspect="1"/>
          </p:cNvPicPr>
          <p:nvPr userDrawn="1"/>
        </p:nvPicPr>
        <p:blipFill>
          <a:blip r:embed="rId5"/>
          <a:stretch>
            <a:fillRect/>
          </a:stretch>
        </p:blipFill>
        <p:spPr>
          <a:xfrm>
            <a:off x="6001177" y="871422"/>
            <a:ext cx="5475057" cy="5095790"/>
          </a:xfrm>
          <a:prstGeom prst="rect">
            <a:avLst/>
          </a:prstGeom>
        </p:spPr>
      </p:pic>
    </p:spTree>
    <p:extLst>
      <p:ext uri="{BB962C8B-B14F-4D97-AF65-F5344CB8AC3E}">
        <p14:creationId xmlns:p14="http://schemas.microsoft.com/office/powerpoint/2010/main" val="1654445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ilde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C2390D-C7FB-77B9-0579-B5D648B986FE}"/>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AB6EE49-C092-2D3A-5929-08A5A38A3847}"/>
              </a:ext>
            </a:extLst>
          </p:cNvPr>
          <p:cNvPicPr>
            <a:picLocks noChangeAspect="1"/>
          </p:cNvPicPr>
          <p:nvPr userDrawn="1"/>
        </p:nvPicPr>
        <p:blipFill>
          <a:blip r:embed="rId3"/>
          <a:stretch>
            <a:fillRect/>
          </a:stretch>
        </p:blipFill>
        <p:spPr>
          <a:xfrm>
            <a:off x="590768" y="1483609"/>
            <a:ext cx="6896100" cy="50800"/>
          </a:xfrm>
          <a:prstGeom prst="rect">
            <a:avLst/>
          </a:prstGeom>
        </p:spPr>
      </p:pic>
      <p:pic>
        <p:nvPicPr>
          <p:cNvPr id="5" name="Picture 4">
            <a:extLst>
              <a:ext uri="{FF2B5EF4-FFF2-40B4-BE49-F238E27FC236}">
                <a16:creationId xmlns:a16="http://schemas.microsoft.com/office/drawing/2014/main" id="{07FC0067-99C2-0D3A-15E3-A491AF33B006}"/>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67FA267F-74A4-280B-28D7-BDF538A5C4D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2CE6F1D8-7BDB-3DA2-7903-E63802E9869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4">
            <a:extLst>
              <a:ext uri="{FF2B5EF4-FFF2-40B4-BE49-F238E27FC236}">
                <a16:creationId xmlns:a16="http://schemas.microsoft.com/office/drawing/2014/main" id="{73EC58D3-D7CA-019E-F05B-69AD995AA335}"/>
              </a:ext>
            </a:extLst>
          </p:cNvPr>
          <p:cNvSpPr>
            <a:spLocks noGrp="1"/>
          </p:cNvSpPr>
          <p:nvPr>
            <p:ph type="body" sz="quarter" idx="12" hasCustomPrompt="1"/>
          </p:nvPr>
        </p:nvSpPr>
        <p:spPr>
          <a:xfrm>
            <a:off x="590768" y="1899552"/>
            <a:ext cx="8042532"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 Headline</a:t>
            </a:r>
          </a:p>
        </p:txBody>
      </p:sp>
      <p:sp>
        <p:nvSpPr>
          <p:cNvPr id="12" name="Text Placeholder 11">
            <a:extLst>
              <a:ext uri="{FF2B5EF4-FFF2-40B4-BE49-F238E27FC236}">
                <a16:creationId xmlns:a16="http://schemas.microsoft.com/office/drawing/2014/main" id="{956DC678-4662-A1C4-6564-8AFBDD5DB6AC}"/>
              </a:ext>
            </a:extLst>
          </p:cNvPr>
          <p:cNvSpPr>
            <a:spLocks noGrp="1"/>
          </p:cNvSpPr>
          <p:nvPr>
            <p:ph type="body" sz="quarter" idx="13" hasCustomPrompt="1"/>
          </p:nvPr>
        </p:nvSpPr>
        <p:spPr>
          <a:xfrm>
            <a:off x="695325" y="2852738"/>
            <a:ext cx="7937500" cy="1728787"/>
          </a:xfrm>
          <a:prstGeom prst="rect">
            <a:avLst/>
          </a:prstGeom>
        </p:spPr>
        <p:txBody>
          <a:bodyPr/>
          <a:lstStyle>
            <a:lvl1pPr>
              <a:defRPr sz="1800" b="1">
                <a:solidFill>
                  <a:schemeClr val="tx1"/>
                </a:solidFill>
              </a:defRPr>
            </a:lvl1pPr>
            <a:lvl2pPr>
              <a:defRPr b="1"/>
            </a:lvl2pPr>
            <a:lvl3pPr>
              <a:defRPr b="1"/>
            </a:lvl3pPr>
            <a:lvl4pPr>
              <a:defRPr b="1"/>
            </a:lvl4pPr>
            <a:lvl5pPr>
              <a:defRPr b="1"/>
            </a:lvl5pPr>
          </a:lstStyle>
          <a:p>
            <a:pPr lvl="0"/>
            <a:r>
              <a:rPr lang="en-US" dirty="0"/>
              <a:t>Subtitle</a:t>
            </a:r>
          </a:p>
        </p:txBody>
      </p:sp>
    </p:spTree>
    <p:extLst>
      <p:ext uri="{BB962C8B-B14F-4D97-AF65-F5344CB8AC3E}">
        <p14:creationId xmlns:p14="http://schemas.microsoft.com/office/powerpoint/2010/main" val="338895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rst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C2390D-C7FB-77B9-0579-B5D648B986FE}"/>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7FC0067-99C2-0D3A-15E3-A491AF33B006}"/>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67FA267F-74A4-280B-28D7-BDF538A5C4D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2CE6F1D8-7BDB-3DA2-7903-E63802E9869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4">
            <a:extLst>
              <a:ext uri="{FF2B5EF4-FFF2-40B4-BE49-F238E27FC236}">
                <a16:creationId xmlns:a16="http://schemas.microsoft.com/office/drawing/2014/main" id="{73EC58D3-D7CA-019E-F05B-69AD995AA335}"/>
              </a:ext>
            </a:extLst>
          </p:cNvPr>
          <p:cNvSpPr>
            <a:spLocks noGrp="1"/>
          </p:cNvSpPr>
          <p:nvPr>
            <p:ph type="body" sz="quarter" idx="12" hasCustomPrompt="1"/>
          </p:nvPr>
        </p:nvSpPr>
        <p:spPr>
          <a:xfrm>
            <a:off x="590768" y="1899552"/>
            <a:ext cx="8042532"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 Headline</a:t>
            </a:r>
          </a:p>
        </p:txBody>
      </p:sp>
      <p:sp>
        <p:nvSpPr>
          <p:cNvPr id="12" name="Text Placeholder 11">
            <a:extLst>
              <a:ext uri="{FF2B5EF4-FFF2-40B4-BE49-F238E27FC236}">
                <a16:creationId xmlns:a16="http://schemas.microsoft.com/office/drawing/2014/main" id="{956DC678-4662-A1C4-6564-8AFBDD5DB6AC}"/>
              </a:ext>
            </a:extLst>
          </p:cNvPr>
          <p:cNvSpPr>
            <a:spLocks noGrp="1"/>
          </p:cNvSpPr>
          <p:nvPr>
            <p:ph type="body" sz="quarter" idx="13" hasCustomPrompt="1"/>
          </p:nvPr>
        </p:nvSpPr>
        <p:spPr>
          <a:xfrm>
            <a:off x="695325" y="2852738"/>
            <a:ext cx="7937500" cy="1728787"/>
          </a:xfrm>
          <a:prstGeom prst="rect">
            <a:avLst/>
          </a:prstGeom>
        </p:spPr>
        <p:txBody>
          <a:bodyPr/>
          <a:lstStyle>
            <a:lvl1pPr>
              <a:defRPr sz="1800" b="1">
                <a:solidFill>
                  <a:schemeClr val="tx1"/>
                </a:solidFill>
              </a:defRPr>
            </a:lvl1pPr>
            <a:lvl2pPr>
              <a:defRPr b="1"/>
            </a:lvl2pPr>
            <a:lvl3pPr>
              <a:defRPr b="1"/>
            </a:lvl3pPr>
            <a:lvl4pPr>
              <a:defRPr b="1"/>
            </a:lvl4pPr>
            <a:lvl5pPr>
              <a:defRPr b="1"/>
            </a:lvl5pPr>
          </a:lstStyle>
          <a:p>
            <a:pPr lvl="0"/>
            <a:r>
              <a:rPr lang="en-US" dirty="0"/>
              <a:t>Subtitle</a:t>
            </a:r>
          </a:p>
        </p:txBody>
      </p:sp>
      <p:pic>
        <p:nvPicPr>
          <p:cNvPr id="11" name="Picture 10">
            <a:extLst>
              <a:ext uri="{FF2B5EF4-FFF2-40B4-BE49-F238E27FC236}">
                <a16:creationId xmlns:a16="http://schemas.microsoft.com/office/drawing/2014/main" id="{433DD5C9-FD77-1C6E-C0D2-635B314FBF47}"/>
              </a:ext>
            </a:extLst>
          </p:cNvPr>
          <p:cNvPicPr>
            <a:picLocks noChangeAspect="1"/>
          </p:cNvPicPr>
          <p:nvPr userDrawn="1"/>
        </p:nvPicPr>
        <p:blipFill>
          <a:blip r:embed="rId4"/>
          <a:stretch>
            <a:fillRect/>
          </a:stretch>
        </p:blipFill>
        <p:spPr>
          <a:xfrm>
            <a:off x="590768" y="1483609"/>
            <a:ext cx="6896100" cy="50800"/>
          </a:xfrm>
          <a:prstGeom prst="rect">
            <a:avLst/>
          </a:prstGeom>
        </p:spPr>
      </p:pic>
    </p:spTree>
    <p:extLst>
      <p:ext uri="{BB962C8B-B14F-4D97-AF65-F5344CB8AC3E}">
        <p14:creationId xmlns:p14="http://schemas.microsoft.com/office/powerpoint/2010/main" val="4058942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7167B02D-4E4E-1459-7513-509521E9CED9}"/>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0" name="Text Placeholder 13">
            <a:extLst>
              <a:ext uri="{FF2B5EF4-FFF2-40B4-BE49-F238E27FC236}">
                <a16:creationId xmlns:a16="http://schemas.microsoft.com/office/drawing/2014/main" id="{D2B8898A-EAE8-7F47-FFF0-533816A575B5}"/>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11" name="Text Placeholder 13">
            <a:extLst>
              <a:ext uri="{FF2B5EF4-FFF2-40B4-BE49-F238E27FC236}">
                <a16:creationId xmlns:a16="http://schemas.microsoft.com/office/drawing/2014/main" id="{BB51D040-8C40-913E-C85F-E2D1C1C11043}"/>
              </a:ext>
            </a:extLst>
          </p:cNvPr>
          <p:cNvSpPr>
            <a:spLocks noGrp="1"/>
          </p:cNvSpPr>
          <p:nvPr>
            <p:ph type="body" sz="quarter" idx="12" hasCustomPrompt="1"/>
          </p:nvPr>
        </p:nvSpPr>
        <p:spPr>
          <a:xfrm>
            <a:off x="590770"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a:solidFill>
                  <a:schemeClr val="tx1"/>
                </a:solidFill>
              </a:defRPr>
            </a:lvl5pPr>
          </a:lstStyle>
          <a:p>
            <a:pPr lvl="0"/>
            <a:r>
              <a:rPr lang="en-US" dirty="0"/>
              <a:t>One Column Layout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E99BCD30-E6DF-CEAB-8116-833CA11C3841}"/>
              </a:ext>
            </a:extLst>
          </p:cNvPr>
          <p:cNvPicPr>
            <a:picLocks noChangeAspect="1"/>
          </p:cNvPicPr>
          <p:nvPr userDrawn="1"/>
        </p:nvPicPr>
        <p:blipFill>
          <a:blip r:embed="rId5"/>
          <a:stretch>
            <a:fillRect/>
          </a:stretch>
        </p:blipFill>
        <p:spPr>
          <a:xfrm>
            <a:off x="117033" y="352574"/>
            <a:ext cx="432494" cy="444028"/>
          </a:xfrm>
          <a:prstGeom prst="rect">
            <a:avLst/>
          </a:prstGeom>
        </p:spPr>
      </p:pic>
    </p:spTree>
    <p:extLst>
      <p:ext uri="{BB962C8B-B14F-4D97-AF65-F5344CB8AC3E}">
        <p14:creationId xmlns:p14="http://schemas.microsoft.com/office/powerpoint/2010/main" val="1122795294"/>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2 Column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F2B2FB55-98E9-EC57-28B2-24934D49282A}"/>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7" name="Text Placeholder 13">
            <a:extLst>
              <a:ext uri="{FF2B5EF4-FFF2-40B4-BE49-F238E27FC236}">
                <a16:creationId xmlns:a16="http://schemas.microsoft.com/office/drawing/2014/main" id="{6AB3F244-6421-25F8-2608-86398C395A1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2" name="Picture 1">
            <a:extLst>
              <a:ext uri="{FF2B5EF4-FFF2-40B4-BE49-F238E27FC236}">
                <a16:creationId xmlns:a16="http://schemas.microsoft.com/office/drawing/2014/main" id="{F4F5DF7E-8D97-9382-761A-94C92AC2796C}"/>
              </a:ext>
            </a:extLst>
          </p:cNvPr>
          <p:cNvPicPr>
            <a:picLocks noChangeAspect="1"/>
          </p:cNvPicPr>
          <p:nvPr userDrawn="1"/>
        </p:nvPicPr>
        <p:blipFill>
          <a:blip r:embed="rId5"/>
          <a:stretch>
            <a:fillRect/>
          </a:stretch>
        </p:blipFill>
        <p:spPr>
          <a:xfrm>
            <a:off x="117033" y="352574"/>
            <a:ext cx="432494" cy="444028"/>
          </a:xfrm>
          <a:prstGeom prst="rect">
            <a:avLst/>
          </a:prstGeom>
        </p:spPr>
      </p:pic>
    </p:spTree>
    <p:extLst>
      <p:ext uri="{BB962C8B-B14F-4D97-AF65-F5344CB8AC3E}">
        <p14:creationId xmlns:p14="http://schemas.microsoft.com/office/powerpoint/2010/main" val="3447532232"/>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Chart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A3049C6-A74C-DE57-EF86-A983D2F6C251}"/>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761AA737-55BB-EEC1-739F-3363BC00DB6E}"/>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9" name="Chart Placeholder 8">
            <a:extLst>
              <a:ext uri="{FF2B5EF4-FFF2-40B4-BE49-F238E27FC236}">
                <a16:creationId xmlns:a16="http://schemas.microsoft.com/office/drawing/2014/main" id="{0D396788-9180-232B-A0C3-74356B707CEF}"/>
              </a:ext>
            </a:extLst>
          </p:cNvPr>
          <p:cNvSpPr>
            <a:spLocks noGrp="1"/>
          </p:cNvSpPr>
          <p:nvPr>
            <p:ph type="chart" sz="quarter" idx="12" hasCustomPrompt="1"/>
          </p:nvPr>
        </p:nvSpPr>
        <p:spPr>
          <a:xfrm>
            <a:off x="590550" y="1739900"/>
            <a:ext cx="10545763" cy="4422775"/>
          </a:xfrm>
          <a:prstGeom prst="rect">
            <a:avLst/>
          </a:prstGeom>
        </p:spPr>
        <p:txBody>
          <a:bodyPr/>
          <a:lstStyle>
            <a:lvl1pPr>
              <a:defRPr>
                <a:solidFill>
                  <a:schemeClr val="tx1"/>
                </a:solidFill>
              </a:defRPr>
            </a:lvl1pPr>
          </a:lstStyle>
          <a:p>
            <a:r>
              <a:rPr lang="en-US" dirty="0"/>
              <a:t>Chart</a:t>
            </a:r>
          </a:p>
        </p:txBody>
      </p:sp>
      <p:pic>
        <p:nvPicPr>
          <p:cNvPr id="6" name="Picture 5">
            <a:extLst>
              <a:ext uri="{FF2B5EF4-FFF2-40B4-BE49-F238E27FC236}">
                <a16:creationId xmlns:a16="http://schemas.microsoft.com/office/drawing/2014/main" id="{F2803A03-FA37-A86D-5F02-F22703FD71E0}"/>
              </a:ext>
            </a:extLst>
          </p:cNvPr>
          <p:cNvPicPr>
            <a:picLocks noChangeAspect="1"/>
          </p:cNvPicPr>
          <p:nvPr userDrawn="1"/>
        </p:nvPicPr>
        <p:blipFill>
          <a:blip r:embed="rId5"/>
          <a:stretch>
            <a:fillRect/>
          </a:stretch>
        </p:blipFill>
        <p:spPr>
          <a:xfrm>
            <a:off x="117033" y="352574"/>
            <a:ext cx="432494" cy="444028"/>
          </a:xfrm>
          <a:prstGeom prst="rect">
            <a:avLst/>
          </a:prstGeom>
        </p:spPr>
      </p:pic>
    </p:spTree>
    <p:extLst>
      <p:ext uri="{BB962C8B-B14F-4D97-AF65-F5344CB8AC3E}">
        <p14:creationId xmlns:p14="http://schemas.microsoft.com/office/powerpoint/2010/main" val="365766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LANK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B42BF20F-29A2-8CFD-5D40-E4AB78977F28}"/>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6" name="Text Placeholder 13">
            <a:extLst>
              <a:ext uri="{FF2B5EF4-FFF2-40B4-BE49-F238E27FC236}">
                <a16:creationId xmlns:a16="http://schemas.microsoft.com/office/drawing/2014/main" id="{C7E355E5-625E-2562-D1F8-3C6DF6BCA86D}"/>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8" name="Picture 7">
            <a:extLst>
              <a:ext uri="{FF2B5EF4-FFF2-40B4-BE49-F238E27FC236}">
                <a16:creationId xmlns:a16="http://schemas.microsoft.com/office/drawing/2014/main" id="{121A2D42-90BC-2E9C-0045-1A752EB5A1A6}"/>
              </a:ext>
            </a:extLst>
          </p:cNvPr>
          <p:cNvPicPr>
            <a:picLocks noChangeAspect="1"/>
          </p:cNvPicPr>
          <p:nvPr userDrawn="1"/>
        </p:nvPicPr>
        <p:blipFill>
          <a:blip r:embed="rId5"/>
          <a:stretch>
            <a:fillRect/>
          </a:stretch>
        </p:blipFill>
        <p:spPr>
          <a:xfrm>
            <a:off x="117033" y="352574"/>
            <a:ext cx="432494" cy="444028"/>
          </a:xfrm>
          <a:prstGeom prst="rect">
            <a:avLst/>
          </a:prstGeom>
        </p:spPr>
      </p:pic>
    </p:spTree>
    <p:extLst>
      <p:ext uri="{BB962C8B-B14F-4D97-AF65-F5344CB8AC3E}">
        <p14:creationId xmlns:p14="http://schemas.microsoft.com/office/powerpoint/2010/main" val="275266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5D77AD6D-D7C5-101F-9509-5C9BBD2E2C21}"/>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3F1E1E2-666C-1EC6-E74D-702C02A28DA6}"/>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4865F2A1-7A54-CA12-F8C5-BDEAA3456F1D}"/>
              </a:ext>
            </a:extLst>
          </p:cNvPr>
          <p:cNvSpPr>
            <a:spLocks noGrp="1"/>
          </p:cNvSpPr>
          <p:nvPr>
            <p:ph type="title" hasCustomPrompt="1"/>
          </p:nvPr>
        </p:nvSpPr>
        <p:spPr>
          <a:xfrm>
            <a:off x="898883" y="2152872"/>
            <a:ext cx="4090561" cy="1164565"/>
          </a:xfrm>
          <a:prstGeom prst="rect">
            <a:avLst/>
          </a:prstGeom>
        </p:spPr>
        <p:txBody>
          <a:bodyPr vert="horz" anchor="t" anchorCtr="0">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609251E6-16E9-A5FA-1344-58A5579A6117}"/>
              </a:ext>
            </a:extLst>
          </p:cNvPr>
          <p:cNvSpPr>
            <a:spLocks noGrp="1"/>
          </p:cNvSpPr>
          <p:nvPr>
            <p:ph type="body" sz="quarter" idx="11" hasCustomPrompt="1"/>
          </p:nvPr>
        </p:nvSpPr>
        <p:spPr>
          <a:xfrm>
            <a:off x="898882" y="3607948"/>
            <a:ext cx="4090561" cy="1262226"/>
          </a:xfrm>
          <a:prstGeom prst="rect">
            <a:avLst/>
          </a:prstGeom>
        </p:spPr>
        <p:txBody>
          <a:bodyPr vert="horz"/>
          <a:lstStyle>
            <a:lvl1pPr>
              <a:defRPr b="1" i="0" baseline="0">
                <a:solidFill>
                  <a:schemeClr val="bg1"/>
                </a:solidFill>
              </a:defRPr>
            </a:lvl1pPr>
          </a:lstStyle>
          <a:p>
            <a:pPr>
              <a:spcBef>
                <a:spcPts val="0"/>
              </a:spcBef>
              <a:buSzTx/>
              <a:defRPr/>
            </a:pPr>
            <a:r>
              <a:rPr lang="en-US" b="1" dirty="0">
                <a:solidFill>
                  <a:schemeClr val="bg1"/>
                </a:solidFill>
              </a:rPr>
              <a:t>White text only. This slide is used to call forward and emphasize a singular message. stats, photos, system shots, solvers, etc. </a:t>
            </a:r>
          </a:p>
        </p:txBody>
      </p:sp>
      <p:pic>
        <p:nvPicPr>
          <p:cNvPr id="10" name="Picture 9">
            <a:extLst>
              <a:ext uri="{FF2B5EF4-FFF2-40B4-BE49-F238E27FC236}">
                <a16:creationId xmlns:a16="http://schemas.microsoft.com/office/drawing/2014/main" id="{C6B5A75B-0DB6-22D3-FCC8-B5043BF0669B}"/>
              </a:ext>
            </a:extLst>
          </p:cNvPr>
          <p:cNvPicPr>
            <a:picLocks noChangeAspect="1"/>
          </p:cNvPicPr>
          <p:nvPr userDrawn="1"/>
        </p:nvPicPr>
        <p:blipFill>
          <a:blip r:embed="rId5"/>
          <a:stretch>
            <a:fillRect/>
          </a:stretch>
        </p:blipFill>
        <p:spPr>
          <a:xfrm>
            <a:off x="5990903" y="871422"/>
            <a:ext cx="5495605" cy="5137482"/>
          </a:xfrm>
          <a:prstGeom prst="rect">
            <a:avLst/>
          </a:prstGeom>
        </p:spPr>
      </p:pic>
    </p:spTree>
    <p:extLst>
      <p:ext uri="{BB962C8B-B14F-4D97-AF65-F5344CB8AC3E}">
        <p14:creationId xmlns:p14="http://schemas.microsoft.com/office/powerpoint/2010/main" val="412408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5736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ilde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C2390D-C7FB-77B9-0579-B5D648B986FE}"/>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7FC0067-99C2-0D3A-15E3-A491AF33B006}"/>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67FA267F-74A4-280B-28D7-BDF538A5C4D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2CE6F1D8-7BDB-3DA2-7903-E63802E9869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4">
            <a:extLst>
              <a:ext uri="{FF2B5EF4-FFF2-40B4-BE49-F238E27FC236}">
                <a16:creationId xmlns:a16="http://schemas.microsoft.com/office/drawing/2014/main" id="{73EC58D3-D7CA-019E-F05B-69AD995AA335}"/>
              </a:ext>
            </a:extLst>
          </p:cNvPr>
          <p:cNvSpPr>
            <a:spLocks noGrp="1"/>
          </p:cNvSpPr>
          <p:nvPr>
            <p:ph type="body" sz="quarter" idx="12" hasCustomPrompt="1"/>
          </p:nvPr>
        </p:nvSpPr>
        <p:spPr>
          <a:xfrm>
            <a:off x="590768" y="1899552"/>
            <a:ext cx="8042532"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 Headline</a:t>
            </a:r>
          </a:p>
        </p:txBody>
      </p:sp>
      <p:sp>
        <p:nvSpPr>
          <p:cNvPr id="12" name="Text Placeholder 11">
            <a:extLst>
              <a:ext uri="{FF2B5EF4-FFF2-40B4-BE49-F238E27FC236}">
                <a16:creationId xmlns:a16="http://schemas.microsoft.com/office/drawing/2014/main" id="{956DC678-4662-A1C4-6564-8AFBDD5DB6AC}"/>
              </a:ext>
            </a:extLst>
          </p:cNvPr>
          <p:cNvSpPr>
            <a:spLocks noGrp="1"/>
          </p:cNvSpPr>
          <p:nvPr>
            <p:ph type="body" sz="quarter" idx="13" hasCustomPrompt="1"/>
          </p:nvPr>
        </p:nvSpPr>
        <p:spPr>
          <a:xfrm>
            <a:off x="695325" y="2852738"/>
            <a:ext cx="7937500" cy="1728787"/>
          </a:xfrm>
          <a:prstGeom prst="rect">
            <a:avLst/>
          </a:prstGeom>
        </p:spPr>
        <p:txBody>
          <a:bodyPr/>
          <a:lstStyle>
            <a:lvl1pPr>
              <a:defRPr sz="1800" b="1">
                <a:solidFill>
                  <a:schemeClr val="tx1"/>
                </a:solidFill>
              </a:defRPr>
            </a:lvl1pPr>
            <a:lvl2pPr>
              <a:defRPr b="1"/>
            </a:lvl2pPr>
            <a:lvl3pPr>
              <a:defRPr b="1"/>
            </a:lvl3pPr>
            <a:lvl4pPr>
              <a:defRPr b="1"/>
            </a:lvl4pPr>
            <a:lvl5pPr>
              <a:defRPr b="1"/>
            </a:lvl5pPr>
          </a:lstStyle>
          <a:p>
            <a:pPr lvl="0"/>
            <a:r>
              <a:rPr lang="en-US" dirty="0"/>
              <a:t>Subtitle</a:t>
            </a:r>
          </a:p>
        </p:txBody>
      </p:sp>
      <p:pic>
        <p:nvPicPr>
          <p:cNvPr id="8" name="Picture 7">
            <a:extLst>
              <a:ext uri="{FF2B5EF4-FFF2-40B4-BE49-F238E27FC236}">
                <a16:creationId xmlns:a16="http://schemas.microsoft.com/office/drawing/2014/main" id="{8B4B6F36-BCB7-98B3-1160-49DE6524726B}"/>
              </a:ext>
            </a:extLst>
          </p:cNvPr>
          <p:cNvPicPr>
            <a:picLocks noChangeAspect="1"/>
          </p:cNvPicPr>
          <p:nvPr userDrawn="1"/>
        </p:nvPicPr>
        <p:blipFill>
          <a:blip r:embed="rId4"/>
          <a:stretch>
            <a:fillRect/>
          </a:stretch>
        </p:blipFill>
        <p:spPr>
          <a:xfrm>
            <a:off x="590768" y="1483609"/>
            <a:ext cx="6896100" cy="50800"/>
          </a:xfrm>
          <a:prstGeom prst="rect">
            <a:avLst/>
          </a:prstGeom>
        </p:spPr>
      </p:pic>
    </p:spTree>
    <p:extLst>
      <p:ext uri="{BB962C8B-B14F-4D97-AF65-F5344CB8AC3E}">
        <p14:creationId xmlns:p14="http://schemas.microsoft.com/office/powerpoint/2010/main" val="3906051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 Column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7167B02D-4E4E-1459-7513-509521E9CED9}"/>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0" name="Text Placeholder 13">
            <a:extLst>
              <a:ext uri="{FF2B5EF4-FFF2-40B4-BE49-F238E27FC236}">
                <a16:creationId xmlns:a16="http://schemas.microsoft.com/office/drawing/2014/main" id="{D2B8898A-EAE8-7F47-FFF0-533816A575B5}"/>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11" name="Text Placeholder 13">
            <a:extLst>
              <a:ext uri="{FF2B5EF4-FFF2-40B4-BE49-F238E27FC236}">
                <a16:creationId xmlns:a16="http://schemas.microsoft.com/office/drawing/2014/main" id="{BB51D040-8C40-913E-C85F-E2D1C1C11043}"/>
              </a:ext>
            </a:extLst>
          </p:cNvPr>
          <p:cNvSpPr>
            <a:spLocks noGrp="1"/>
          </p:cNvSpPr>
          <p:nvPr>
            <p:ph type="body" sz="quarter" idx="12" hasCustomPrompt="1"/>
          </p:nvPr>
        </p:nvSpPr>
        <p:spPr>
          <a:xfrm>
            <a:off x="590770"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a:solidFill>
                  <a:schemeClr val="tx1"/>
                </a:solidFill>
              </a:defRPr>
            </a:lvl5pPr>
          </a:lstStyle>
          <a:p>
            <a:pPr lvl="0"/>
            <a:r>
              <a:rPr lang="en-US" dirty="0"/>
              <a:t>One Column Layout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2711B02-2189-150B-A355-EAD5DEEEAEFE}"/>
              </a:ext>
            </a:extLst>
          </p:cNvPr>
          <p:cNvPicPr>
            <a:picLocks noChangeAspect="1"/>
          </p:cNvPicPr>
          <p:nvPr userDrawn="1"/>
        </p:nvPicPr>
        <p:blipFill>
          <a:blip r:embed="rId5"/>
          <a:stretch>
            <a:fillRect/>
          </a:stretch>
        </p:blipFill>
        <p:spPr>
          <a:xfrm>
            <a:off x="117033" y="370265"/>
            <a:ext cx="415264" cy="426338"/>
          </a:xfrm>
          <a:prstGeom prst="rect">
            <a:avLst/>
          </a:prstGeom>
        </p:spPr>
      </p:pic>
    </p:spTree>
    <p:extLst>
      <p:ext uri="{BB962C8B-B14F-4D97-AF65-F5344CB8AC3E}">
        <p14:creationId xmlns:p14="http://schemas.microsoft.com/office/powerpoint/2010/main" val="2955799178"/>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2 Column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F2B2FB55-98E9-EC57-28B2-24934D49282A}"/>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7" name="Text Placeholder 13">
            <a:extLst>
              <a:ext uri="{FF2B5EF4-FFF2-40B4-BE49-F238E27FC236}">
                <a16:creationId xmlns:a16="http://schemas.microsoft.com/office/drawing/2014/main" id="{6AB3F244-6421-25F8-2608-86398C395A1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4" name="Text Placeholder 13">
            <a:extLst>
              <a:ext uri="{FF2B5EF4-FFF2-40B4-BE49-F238E27FC236}">
                <a16:creationId xmlns:a16="http://schemas.microsoft.com/office/drawing/2014/main" id="{49F5D61F-A646-C7CD-340F-EE3B0AE4E268}"/>
              </a:ext>
            </a:extLst>
          </p:cNvPr>
          <p:cNvSpPr>
            <a:spLocks noGrp="1"/>
          </p:cNvSpPr>
          <p:nvPr>
            <p:ph type="body" sz="quarter" idx="12" hasCustomPrompt="1"/>
          </p:nvPr>
        </p:nvSpPr>
        <p:spPr>
          <a:xfrm>
            <a:off x="590770" y="1651820"/>
            <a:ext cx="10545314" cy="3804763"/>
          </a:xfrm>
          <a:prstGeom prst="rect">
            <a:avLst/>
          </a:prstGeom>
        </p:spPr>
        <p:txBody>
          <a:bodyPr vert="horz" numCol="2">
            <a:no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12001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18288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a:solidFill>
                  <a:schemeClr val="tx1"/>
                </a:solidFill>
              </a:defRPr>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2"/>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pic>
        <p:nvPicPr>
          <p:cNvPr id="8" name="Picture 7">
            <a:extLst>
              <a:ext uri="{FF2B5EF4-FFF2-40B4-BE49-F238E27FC236}">
                <a16:creationId xmlns:a16="http://schemas.microsoft.com/office/drawing/2014/main" id="{2A755295-C7CD-53AF-FC27-D5830512C2F6}"/>
              </a:ext>
            </a:extLst>
          </p:cNvPr>
          <p:cNvPicPr>
            <a:picLocks noChangeAspect="1"/>
          </p:cNvPicPr>
          <p:nvPr userDrawn="1"/>
        </p:nvPicPr>
        <p:blipFill>
          <a:blip r:embed="rId5"/>
          <a:stretch>
            <a:fillRect/>
          </a:stretch>
        </p:blipFill>
        <p:spPr>
          <a:xfrm>
            <a:off x="117033" y="370265"/>
            <a:ext cx="415264" cy="426338"/>
          </a:xfrm>
          <a:prstGeom prst="rect">
            <a:avLst/>
          </a:prstGeom>
        </p:spPr>
      </p:pic>
    </p:spTree>
    <p:extLst>
      <p:ext uri="{BB962C8B-B14F-4D97-AF65-F5344CB8AC3E}">
        <p14:creationId xmlns:p14="http://schemas.microsoft.com/office/powerpoint/2010/main" val="3427542890"/>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Chart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A3049C6-A74C-DE57-EF86-A983D2F6C251}"/>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761AA737-55BB-EEC1-739F-3363BC00DB6E}"/>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9" name="Chart Placeholder 8">
            <a:extLst>
              <a:ext uri="{FF2B5EF4-FFF2-40B4-BE49-F238E27FC236}">
                <a16:creationId xmlns:a16="http://schemas.microsoft.com/office/drawing/2014/main" id="{0D396788-9180-232B-A0C3-74356B707CEF}"/>
              </a:ext>
            </a:extLst>
          </p:cNvPr>
          <p:cNvSpPr>
            <a:spLocks noGrp="1"/>
          </p:cNvSpPr>
          <p:nvPr>
            <p:ph type="chart" sz="quarter" idx="12" hasCustomPrompt="1"/>
          </p:nvPr>
        </p:nvSpPr>
        <p:spPr>
          <a:xfrm>
            <a:off x="590550" y="1739900"/>
            <a:ext cx="10545763" cy="4422775"/>
          </a:xfrm>
          <a:prstGeom prst="rect">
            <a:avLst/>
          </a:prstGeom>
        </p:spPr>
        <p:txBody>
          <a:bodyPr/>
          <a:lstStyle>
            <a:lvl1pPr>
              <a:defRPr>
                <a:solidFill>
                  <a:schemeClr val="tx1"/>
                </a:solidFill>
              </a:defRPr>
            </a:lvl1pPr>
          </a:lstStyle>
          <a:p>
            <a:r>
              <a:rPr lang="en-US" dirty="0"/>
              <a:t>Chart</a:t>
            </a:r>
          </a:p>
        </p:txBody>
      </p:sp>
      <p:pic>
        <p:nvPicPr>
          <p:cNvPr id="2" name="Picture 1">
            <a:extLst>
              <a:ext uri="{FF2B5EF4-FFF2-40B4-BE49-F238E27FC236}">
                <a16:creationId xmlns:a16="http://schemas.microsoft.com/office/drawing/2014/main" id="{53046CAD-01F8-139F-F89C-3737E67BC40F}"/>
              </a:ext>
            </a:extLst>
          </p:cNvPr>
          <p:cNvPicPr>
            <a:picLocks noChangeAspect="1"/>
          </p:cNvPicPr>
          <p:nvPr userDrawn="1"/>
        </p:nvPicPr>
        <p:blipFill>
          <a:blip r:embed="rId5"/>
          <a:stretch>
            <a:fillRect/>
          </a:stretch>
        </p:blipFill>
        <p:spPr>
          <a:xfrm>
            <a:off x="117033" y="370265"/>
            <a:ext cx="415264" cy="426338"/>
          </a:xfrm>
          <a:prstGeom prst="rect">
            <a:avLst/>
          </a:prstGeom>
        </p:spPr>
      </p:pic>
    </p:spTree>
    <p:extLst>
      <p:ext uri="{BB962C8B-B14F-4D97-AF65-F5344CB8AC3E}">
        <p14:creationId xmlns:p14="http://schemas.microsoft.com/office/powerpoint/2010/main" val="338269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1 Column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7167B02D-4E4E-1459-7513-509521E9CED9}"/>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0" name="Text Placeholder 13">
            <a:extLst>
              <a:ext uri="{FF2B5EF4-FFF2-40B4-BE49-F238E27FC236}">
                <a16:creationId xmlns:a16="http://schemas.microsoft.com/office/drawing/2014/main" id="{D2B8898A-EAE8-7F47-FFF0-533816A575B5}"/>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11" name="Text Placeholder 13">
            <a:extLst>
              <a:ext uri="{FF2B5EF4-FFF2-40B4-BE49-F238E27FC236}">
                <a16:creationId xmlns:a16="http://schemas.microsoft.com/office/drawing/2014/main" id="{BB51D040-8C40-913E-C85F-E2D1C1C11043}"/>
              </a:ext>
            </a:extLst>
          </p:cNvPr>
          <p:cNvSpPr>
            <a:spLocks noGrp="1"/>
          </p:cNvSpPr>
          <p:nvPr>
            <p:ph type="body" sz="quarter" idx="12" hasCustomPrompt="1"/>
          </p:nvPr>
        </p:nvSpPr>
        <p:spPr>
          <a:xfrm>
            <a:off x="590770"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a:solidFill>
                  <a:schemeClr val="tx1"/>
                </a:solidFill>
              </a:defRPr>
            </a:lvl5pPr>
          </a:lstStyle>
          <a:p>
            <a:pPr lvl="0"/>
            <a:r>
              <a:rPr lang="en-US" dirty="0"/>
              <a:t>One Column Layout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54DA3A80-82FF-85F3-E65B-3BC6B023357D}"/>
              </a:ext>
            </a:extLst>
          </p:cNvPr>
          <p:cNvPicPr>
            <a:picLocks noChangeAspect="1"/>
          </p:cNvPicPr>
          <p:nvPr userDrawn="1"/>
        </p:nvPicPr>
        <p:blipFill>
          <a:blip r:embed="rId5"/>
          <a:stretch>
            <a:fillRect/>
          </a:stretch>
        </p:blipFill>
        <p:spPr>
          <a:xfrm flipH="1">
            <a:off x="122122" y="371335"/>
            <a:ext cx="410175" cy="421113"/>
          </a:xfrm>
          <a:prstGeom prst="rect">
            <a:avLst/>
          </a:prstGeom>
        </p:spPr>
      </p:pic>
    </p:spTree>
    <p:extLst>
      <p:ext uri="{BB962C8B-B14F-4D97-AF65-F5344CB8AC3E}">
        <p14:creationId xmlns:p14="http://schemas.microsoft.com/office/powerpoint/2010/main" val="2154880158"/>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BLANK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332E6454-414B-7077-89C8-0F44D0C43CD8}"/>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6" name="Text Placeholder 13">
            <a:extLst>
              <a:ext uri="{FF2B5EF4-FFF2-40B4-BE49-F238E27FC236}">
                <a16:creationId xmlns:a16="http://schemas.microsoft.com/office/drawing/2014/main" id="{7A35A5E3-746A-3DFC-9794-62B86576F668}"/>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8" name="Picture 7">
            <a:extLst>
              <a:ext uri="{FF2B5EF4-FFF2-40B4-BE49-F238E27FC236}">
                <a16:creationId xmlns:a16="http://schemas.microsoft.com/office/drawing/2014/main" id="{257F3C01-2A52-15C4-C654-734A87A2681C}"/>
              </a:ext>
            </a:extLst>
          </p:cNvPr>
          <p:cNvPicPr>
            <a:picLocks noChangeAspect="1"/>
          </p:cNvPicPr>
          <p:nvPr userDrawn="1"/>
        </p:nvPicPr>
        <p:blipFill>
          <a:blip r:embed="rId5"/>
          <a:stretch>
            <a:fillRect/>
          </a:stretch>
        </p:blipFill>
        <p:spPr>
          <a:xfrm>
            <a:off x="117033" y="370265"/>
            <a:ext cx="415264" cy="426338"/>
          </a:xfrm>
          <a:prstGeom prst="rect">
            <a:avLst/>
          </a:prstGeom>
        </p:spPr>
      </p:pic>
    </p:spTree>
    <p:extLst>
      <p:ext uri="{BB962C8B-B14F-4D97-AF65-F5344CB8AC3E}">
        <p14:creationId xmlns:p14="http://schemas.microsoft.com/office/powerpoint/2010/main" val="1444740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1B1D9-11DC-6244-E3BD-F4FCAD8FA8BA}"/>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5D77AD6D-D7C5-101F-9509-5C9BBD2E2C21}"/>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3F1E1E2-666C-1EC6-E74D-702C02A28DA6}"/>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4865F2A1-7A54-CA12-F8C5-BDEAA3456F1D}"/>
              </a:ext>
            </a:extLst>
          </p:cNvPr>
          <p:cNvSpPr>
            <a:spLocks noGrp="1"/>
          </p:cNvSpPr>
          <p:nvPr>
            <p:ph type="title" hasCustomPrompt="1"/>
          </p:nvPr>
        </p:nvSpPr>
        <p:spPr>
          <a:xfrm>
            <a:off x="898883" y="2152872"/>
            <a:ext cx="4090561" cy="1164565"/>
          </a:xfrm>
          <a:prstGeom prst="rect">
            <a:avLst/>
          </a:prstGeom>
        </p:spPr>
        <p:txBody>
          <a:bodyPr vert="horz" anchor="t" anchorCtr="0">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609251E6-16E9-A5FA-1344-58A5579A6117}"/>
              </a:ext>
            </a:extLst>
          </p:cNvPr>
          <p:cNvSpPr>
            <a:spLocks noGrp="1"/>
          </p:cNvSpPr>
          <p:nvPr>
            <p:ph type="body" sz="quarter" idx="11" hasCustomPrompt="1"/>
          </p:nvPr>
        </p:nvSpPr>
        <p:spPr>
          <a:xfrm>
            <a:off x="898882" y="3607948"/>
            <a:ext cx="4090561" cy="1262226"/>
          </a:xfrm>
          <a:prstGeom prst="rect">
            <a:avLst/>
          </a:prstGeom>
        </p:spPr>
        <p:txBody>
          <a:bodyPr vert="horz"/>
          <a:lstStyle>
            <a:lvl1pPr>
              <a:defRPr b="1" i="0" baseline="0">
                <a:solidFill>
                  <a:schemeClr val="bg1"/>
                </a:solidFill>
              </a:defRPr>
            </a:lvl1pPr>
          </a:lstStyle>
          <a:p>
            <a:pPr>
              <a:spcBef>
                <a:spcPts val="0"/>
              </a:spcBef>
              <a:buSzTx/>
              <a:defRPr/>
            </a:pPr>
            <a:r>
              <a:rPr lang="en-US" b="1" dirty="0">
                <a:solidFill>
                  <a:schemeClr val="bg1"/>
                </a:solidFill>
              </a:rPr>
              <a:t>White text only. This slide is used to call forward and emphasize a singular message. stats, photos, system shots, solvers, etc. </a:t>
            </a:r>
          </a:p>
        </p:txBody>
      </p:sp>
      <p:pic>
        <p:nvPicPr>
          <p:cNvPr id="10" name="Picture 9">
            <a:extLst>
              <a:ext uri="{FF2B5EF4-FFF2-40B4-BE49-F238E27FC236}">
                <a16:creationId xmlns:a16="http://schemas.microsoft.com/office/drawing/2014/main" id="{90F80CA3-6732-9AD7-A7E9-85AF3846B710}"/>
              </a:ext>
            </a:extLst>
          </p:cNvPr>
          <p:cNvPicPr>
            <a:picLocks noChangeAspect="1"/>
          </p:cNvPicPr>
          <p:nvPr userDrawn="1"/>
        </p:nvPicPr>
        <p:blipFill>
          <a:blip r:embed="rId5"/>
          <a:stretch>
            <a:fillRect/>
          </a:stretch>
        </p:blipFill>
        <p:spPr>
          <a:xfrm>
            <a:off x="6011452" y="904127"/>
            <a:ext cx="5475055" cy="5043280"/>
          </a:xfrm>
          <a:prstGeom prst="rect">
            <a:avLst/>
          </a:prstGeom>
        </p:spPr>
      </p:pic>
    </p:spTree>
    <p:extLst>
      <p:ext uri="{BB962C8B-B14F-4D97-AF65-F5344CB8AC3E}">
        <p14:creationId xmlns:p14="http://schemas.microsoft.com/office/powerpoint/2010/main" val="1563959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9D699-5CE2-ADB0-7980-139E46E147C2}"/>
              </a:ext>
            </a:extLst>
          </p:cNvPr>
          <p:cNvSpPr txBox="1"/>
          <p:nvPr userDrawn="1"/>
        </p:nvSpPr>
        <p:spPr>
          <a:xfrm>
            <a:off x="7119997" y="6478572"/>
            <a:ext cx="4948998" cy="200055"/>
          </a:xfrm>
          <a:prstGeom prst="rect">
            <a:avLst/>
          </a:prstGeom>
          <a:noFill/>
        </p:spPr>
        <p:txBody>
          <a:bodyPr wrap="square" rtlCol="0" anchor="b">
            <a:spAutoFit/>
          </a:bodyPr>
          <a:lstStyle/>
          <a:p>
            <a:pPr algn="ctr"/>
            <a:r>
              <a:rPr lang="en-US" sz="700" b="0" i="0" kern="1200" dirty="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 Benefitsolver®, and the</a:t>
            </a:r>
            <a:r>
              <a:rPr lang="en-US" sz="700" b="0" i="0" kern="1200" baseline="0" dirty="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 logo are registered trademarks of</a:t>
            </a:r>
            <a:r>
              <a:rPr lang="en-US" sz="700" b="0" i="0" kern="1200" baseline="0" dirty="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Businessolver.com, Inc.</a:t>
            </a:r>
          </a:p>
        </p:txBody>
      </p:sp>
      <p:pic>
        <p:nvPicPr>
          <p:cNvPr id="4" name="Graphic 3">
            <a:extLst>
              <a:ext uri="{FF2B5EF4-FFF2-40B4-BE49-F238E27FC236}">
                <a16:creationId xmlns:a16="http://schemas.microsoft.com/office/drawing/2014/main" id="{E74403C3-CBF2-6C37-59A2-6FB8F57F04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0196" y="6180812"/>
            <a:ext cx="2685059" cy="397787"/>
          </a:xfrm>
          <a:prstGeom prst="rect">
            <a:avLst/>
          </a:prstGeom>
        </p:spPr>
      </p:pic>
      <p:sp>
        <p:nvSpPr>
          <p:cNvPr id="5" name="TextBox 4">
            <a:extLst>
              <a:ext uri="{FF2B5EF4-FFF2-40B4-BE49-F238E27FC236}">
                <a16:creationId xmlns:a16="http://schemas.microsoft.com/office/drawing/2014/main" id="{7E41C318-AAF3-4138-1635-8648C1113A52}"/>
              </a:ext>
            </a:extLst>
          </p:cNvPr>
          <p:cNvSpPr txBox="1"/>
          <p:nvPr userDrawn="1"/>
        </p:nvSpPr>
        <p:spPr>
          <a:xfrm>
            <a:off x="10227542" y="6170795"/>
            <a:ext cx="1750508" cy="307777"/>
          </a:xfrm>
          <a:prstGeom prst="rect">
            <a:avLst/>
          </a:prstGeom>
          <a:noFill/>
        </p:spPr>
        <p:txBody>
          <a:bodyPr wrap="square">
            <a:spAutoFit/>
          </a:bodyPr>
          <a:lstStyle/>
          <a:p>
            <a:pPr algn="l"/>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businessolver.com</a:t>
            </a:r>
          </a:p>
        </p:txBody>
      </p:sp>
      <p:pic>
        <p:nvPicPr>
          <p:cNvPr id="8" name="Picture 7" descr="Graphical user interface, text&#10;&#10;Description automatically generated">
            <a:extLst>
              <a:ext uri="{FF2B5EF4-FFF2-40B4-BE49-F238E27FC236}">
                <a16:creationId xmlns:a16="http://schemas.microsoft.com/office/drawing/2014/main" id="{EA761C7E-7DA0-18E9-F68C-DB5C29609A81}"/>
              </a:ext>
            </a:extLst>
          </p:cNvPr>
          <p:cNvPicPr>
            <a:picLocks noChangeAspect="1"/>
          </p:cNvPicPr>
          <p:nvPr userDrawn="1"/>
        </p:nvPicPr>
        <p:blipFill rotWithShape="1">
          <a:blip r:embed="rId5"/>
          <a:srcRect t="-4421" b="46225"/>
          <a:stretch/>
        </p:blipFill>
        <p:spPr>
          <a:xfrm>
            <a:off x="3081638" y="2666041"/>
            <a:ext cx="6028723" cy="783077"/>
          </a:xfrm>
          <a:prstGeom prst="rect">
            <a:avLst/>
          </a:prstGeom>
        </p:spPr>
      </p:pic>
      <p:sp>
        <p:nvSpPr>
          <p:cNvPr id="10" name="TextBox 9">
            <a:extLst>
              <a:ext uri="{FF2B5EF4-FFF2-40B4-BE49-F238E27FC236}">
                <a16:creationId xmlns:a16="http://schemas.microsoft.com/office/drawing/2014/main" id="{A06E2AB3-650B-9771-4EFD-EA7ACADFF6A0}"/>
              </a:ext>
            </a:extLst>
          </p:cNvPr>
          <p:cNvSpPr txBox="1"/>
          <p:nvPr userDrawn="1"/>
        </p:nvSpPr>
        <p:spPr>
          <a:xfrm>
            <a:off x="0" y="3544525"/>
            <a:ext cx="12192000" cy="307777"/>
          </a:xfrm>
          <a:prstGeom prst="rect">
            <a:avLst/>
          </a:prstGeom>
          <a:noFill/>
        </p:spPr>
        <p:txBody>
          <a:bodyPr wrap="square" rtlCol="0">
            <a:spAutoFit/>
          </a:bodyPr>
          <a:lstStyle/>
          <a:p>
            <a:pPr algn="ct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Market Leader in Benefits Technology and Innovation</a:t>
            </a:r>
          </a:p>
        </p:txBody>
      </p:sp>
      <p:pic>
        <p:nvPicPr>
          <p:cNvPr id="7" name="Picture 6">
            <a:extLst>
              <a:ext uri="{FF2B5EF4-FFF2-40B4-BE49-F238E27FC236}">
                <a16:creationId xmlns:a16="http://schemas.microsoft.com/office/drawing/2014/main" id="{909AD487-6A97-81C3-75EA-658155874359}"/>
              </a:ext>
            </a:extLst>
          </p:cNvPr>
          <p:cNvPicPr>
            <a:picLocks noChangeAspect="1"/>
          </p:cNvPicPr>
          <p:nvPr userDrawn="1"/>
        </p:nvPicPr>
        <p:blipFill>
          <a:blip r:embed="rId6"/>
          <a:stretch>
            <a:fillRect/>
          </a:stretch>
        </p:blipFill>
        <p:spPr>
          <a:xfrm>
            <a:off x="5864331" y="2125965"/>
            <a:ext cx="463337" cy="634570"/>
          </a:xfrm>
          <a:prstGeom prst="rect">
            <a:avLst/>
          </a:prstGeom>
        </p:spPr>
      </p:pic>
    </p:spTree>
    <p:extLst>
      <p:ext uri="{BB962C8B-B14F-4D97-AF65-F5344CB8AC3E}">
        <p14:creationId xmlns:p14="http://schemas.microsoft.com/office/powerpoint/2010/main" val="1546855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Slide - 1 Column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58D3DF8F-148A-9749-8A4D-FDE985A7D883}"/>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12" name="Text Placeholder 13">
            <a:extLst>
              <a:ext uri="{FF2B5EF4-FFF2-40B4-BE49-F238E27FC236}">
                <a16:creationId xmlns:a16="http://schemas.microsoft.com/office/drawing/2014/main" id="{5A5A7ABF-6225-A043-A4AF-4072F07EB843}"/>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pic>
        <p:nvPicPr>
          <p:cNvPr id="2" name="Picture 1">
            <a:extLst>
              <a:ext uri="{FF2B5EF4-FFF2-40B4-BE49-F238E27FC236}">
                <a16:creationId xmlns:a16="http://schemas.microsoft.com/office/drawing/2014/main" id="{F8752F87-1871-B22E-989B-0BEC8F4D8930}"/>
              </a:ext>
            </a:extLst>
          </p:cNvPr>
          <p:cNvPicPr>
            <a:picLocks noChangeAspect="1"/>
          </p:cNvPicPr>
          <p:nvPr userDrawn="1"/>
        </p:nvPicPr>
        <p:blipFill>
          <a:blip r:embed="rId3"/>
          <a:stretch>
            <a:fillRect/>
          </a:stretch>
        </p:blipFill>
        <p:spPr>
          <a:xfrm>
            <a:off x="70338" y="399860"/>
            <a:ext cx="520431" cy="451954"/>
          </a:xfrm>
          <a:prstGeom prst="rect">
            <a:avLst/>
          </a:prstGeom>
        </p:spPr>
      </p:pic>
      <p:sp>
        <p:nvSpPr>
          <p:cNvPr id="3" name="Text Placeholder 4">
            <a:extLst>
              <a:ext uri="{FF2B5EF4-FFF2-40B4-BE49-F238E27FC236}">
                <a16:creationId xmlns:a16="http://schemas.microsoft.com/office/drawing/2014/main" id="{883B251C-25FB-08C6-C0FA-867510A5E9C4}"/>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E2FA13B2-7032-FB24-3066-FB028371FCA3}"/>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8" name="Graphic 7">
            <a:extLst>
              <a:ext uri="{FF2B5EF4-FFF2-40B4-BE49-F238E27FC236}">
                <a16:creationId xmlns:a16="http://schemas.microsoft.com/office/drawing/2014/main" id="{8B8CBE2C-AA8B-B32D-F0F5-47BC2A0416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573" y="6460648"/>
            <a:ext cx="254000" cy="254000"/>
          </a:xfrm>
          <a:prstGeom prst="rect">
            <a:avLst/>
          </a:prstGeom>
        </p:spPr>
      </p:pic>
      <p:sp>
        <p:nvSpPr>
          <p:cNvPr id="9" name="TextBox 8">
            <a:extLst>
              <a:ext uri="{FF2B5EF4-FFF2-40B4-BE49-F238E27FC236}">
                <a16:creationId xmlns:a16="http://schemas.microsoft.com/office/drawing/2014/main" id="{E8595122-5653-46F0-9166-08C697F8038E}"/>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50871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ransition Silde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D76063C-CB18-B4DC-94DC-F5F1C733A22B}"/>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27DF6CEE-0845-E88E-510D-21F5BA5CC7B1}"/>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311D1F38-28FB-3F29-9C41-988B4F55E078}"/>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0" name="Picture 9">
            <a:extLst>
              <a:ext uri="{FF2B5EF4-FFF2-40B4-BE49-F238E27FC236}">
                <a16:creationId xmlns:a16="http://schemas.microsoft.com/office/drawing/2014/main" id="{AD3A09A4-7887-41C2-88C8-52C323AAE2A7}"/>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1" name="TextBox 10">
            <a:extLst>
              <a:ext uri="{FF2B5EF4-FFF2-40B4-BE49-F238E27FC236}">
                <a16:creationId xmlns:a16="http://schemas.microsoft.com/office/drawing/2014/main" id="{3976D2DA-6796-8C97-16EE-EA8F14750B5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97BD7AB5-F9D6-5C50-20A1-AAFD01B6100D}"/>
              </a:ext>
            </a:extLst>
          </p:cNvPr>
          <p:cNvPicPr>
            <a:picLocks noChangeAspect="1"/>
          </p:cNvPicPr>
          <p:nvPr userDrawn="1"/>
        </p:nvPicPr>
        <p:blipFill>
          <a:blip r:embed="rId4"/>
          <a:stretch>
            <a:fillRect/>
          </a:stretch>
        </p:blipFill>
        <p:spPr>
          <a:xfrm rot="5400000">
            <a:off x="11105774" y="6288412"/>
            <a:ext cx="520431" cy="451953"/>
          </a:xfrm>
          <a:prstGeom prst="rect">
            <a:avLst/>
          </a:prstGeom>
        </p:spPr>
      </p:pic>
      <p:pic>
        <p:nvPicPr>
          <p:cNvPr id="13" name="Picture 12">
            <a:extLst>
              <a:ext uri="{FF2B5EF4-FFF2-40B4-BE49-F238E27FC236}">
                <a16:creationId xmlns:a16="http://schemas.microsoft.com/office/drawing/2014/main" id="{2D6799B7-6529-4D09-F440-8EEB15C078D2}"/>
              </a:ext>
            </a:extLst>
          </p:cNvPr>
          <p:cNvPicPr>
            <a:picLocks noChangeAspect="1"/>
          </p:cNvPicPr>
          <p:nvPr userDrawn="1"/>
        </p:nvPicPr>
        <p:blipFill>
          <a:blip r:embed="rId5"/>
          <a:stretch>
            <a:fillRect/>
          </a:stretch>
        </p:blipFill>
        <p:spPr>
          <a:xfrm>
            <a:off x="590768" y="1483609"/>
            <a:ext cx="6896100" cy="50800"/>
          </a:xfrm>
          <a:prstGeom prst="rect">
            <a:avLst/>
          </a:prstGeom>
        </p:spPr>
      </p:pic>
      <p:sp>
        <p:nvSpPr>
          <p:cNvPr id="14" name="Slide Number Placeholder 2">
            <a:extLst>
              <a:ext uri="{FF2B5EF4-FFF2-40B4-BE49-F238E27FC236}">
                <a16:creationId xmlns:a16="http://schemas.microsoft.com/office/drawing/2014/main" id="{4A4FC775-079D-5A5B-1335-8C8F6DE5A3C3}"/>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466925300"/>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Slide - Chart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90768" y="1713706"/>
            <a:ext cx="10545315" cy="4406347"/>
          </a:xfrm>
          <a:prstGeom prst="rect">
            <a:avLst/>
          </a:prstGeom>
        </p:spPr>
        <p:txBody>
          <a:bodyPr/>
          <a:lstStyle/>
          <a:p>
            <a:r>
              <a:rPr lang="en-US" dirty="0"/>
              <a:t>Click icon to add chart</a:t>
            </a:r>
          </a:p>
        </p:txBody>
      </p:sp>
      <p:sp>
        <p:nvSpPr>
          <p:cNvPr id="2" name="Slide Number Placeholder 2">
            <a:extLst>
              <a:ext uri="{FF2B5EF4-FFF2-40B4-BE49-F238E27FC236}">
                <a16:creationId xmlns:a16="http://schemas.microsoft.com/office/drawing/2014/main" id="{1F4765AA-BFB7-E062-64F4-7A9072D2C6D1}"/>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F28A413E-D507-AE9A-636E-CB4C1953B9C1}"/>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2954D051-B546-75B0-5002-BD3B919DEEEE}"/>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588223C5-EFF5-8B75-5F55-3082987302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CB465623-0701-721C-0093-14B40C351C0E}"/>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986407A-894D-84F2-C2AC-3005D1D8B0AE}"/>
              </a:ext>
            </a:extLst>
          </p:cNvPr>
          <p:cNvPicPr>
            <a:picLocks noChangeAspect="1"/>
          </p:cNvPicPr>
          <p:nvPr userDrawn="1"/>
        </p:nvPicPr>
        <p:blipFill>
          <a:blip r:embed="rId5"/>
          <a:stretch>
            <a:fillRect/>
          </a:stretch>
        </p:blipFill>
        <p:spPr>
          <a:xfrm>
            <a:off x="70337" y="398778"/>
            <a:ext cx="520431" cy="451953"/>
          </a:xfrm>
          <a:prstGeom prst="rect">
            <a:avLst/>
          </a:prstGeom>
        </p:spPr>
      </p:pic>
    </p:spTree>
    <p:extLst>
      <p:ext uri="{BB962C8B-B14F-4D97-AF65-F5344CB8AC3E}">
        <p14:creationId xmlns:p14="http://schemas.microsoft.com/office/powerpoint/2010/main" val="1854064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Slide - 1 Column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9AAC1A9A-91CB-F741-B9E2-D88250B0ACE6}"/>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8" name="Slide Number Placeholder 2">
            <a:extLst>
              <a:ext uri="{FF2B5EF4-FFF2-40B4-BE49-F238E27FC236}">
                <a16:creationId xmlns:a16="http://schemas.microsoft.com/office/drawing/2014/main" id="{E03E0506-1FF2-7C18-EDFC-04ED34F33073}"/>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10" name="Text Placeholder 4">
            <a:extLst>
              <a:ext uri="{FF2B5EF4-FFF2-40B4-BE49-F238E27FC236}">
                <a16:creationId xmlns:a16="http://schemas.microsoft.com/office/drawing/2014/main" id="{BF0371A5-8574-A548-9905-F9F1801A8F55}"/>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11" name="Subtitle 2">
            <a:extLst>
              <a:ext uri="{FF2B5EF4-FFF2-40B4-BE49-F238E27FC236}">
                <a16:creationId xmlns:a16="http://schemas.microsoft.com/office/drawing/2014/main" id="{D56A8B5C-E806-8F93-3BD0-391DAA68EE5F}"/>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12" name="Graphic 11">
            <a:extLst>
              <a:ext uri="{FF2B5EF4-FFF2-40B4-BE49-F238E27FC236}">
                <a16:creationId xmlns:a16="http://schemas.microsoft.com/office/drawing/2014/main" id="{33C17869-CD8F-34E8-174E-9F72513392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13" name="TextBox 12">
            <a:extLst>
              <a:ext uri="{FF2B5EF4-FFF2-40B4-BE49-F238E27FC236}">
                <a16:creationId xmlns:a16="http://schemas.microsoft.com/office/drawing/2014/main" id="{D89D915C-1558-AF66-6CAA-95B5404474C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AB9A6AC9-16C7-6AD9-F4EE-538243367CAA}"/>
              </a:ext>
            </a:extLst>
          </p:cNvPr>
          <p:cNvPicPr>
            <a:picLocks noChangeAspect="1"/>
          </p:cNvPicPr>
          <p:nvPr userDrawn="1"/>
        </p:nvPicPr>
        <p:blipFill>
          <a:blip r:embed="rId5"/>
          <a:stretch>
            <a:fillRect/>
          </a:stretch>
        </p:blipFill>
        <p:spPr>
          <a:xfrm>
            <a:off x="70337" y="398778"/>
            <a:ext cx="520431" cy="451953"/>
          </a:xfrm>
          <a:prstGeom prst="rect">
            <a:avLst/>
          </a:prstGeom>
        </p:spPr>
      </p:pic>
    </p:spTree>
    <p:extLst>
      <p:ext uri="{BB962C8B-B14F-4D97-AF65-F5344CB8AC3E}">
        <p14:creationId xmlns:p14="http://schemas.microsoft.com/office/powerpoint/2010/main" val="1710637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ransition Sil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BAF68D8-E450-9647-9CE2-5C90C5436525}"/>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2" name="Rounded Rectangle 1">
            <a:extLst>
              <a:ext uri="{FF2B5EF4-FFF2-40B4-BE49-F238E27FC236}">
                <a16:creationId xmlns:a16="http://schemas.microsoft.com/office/drawing/2014/main" id="{BD76063C-CB18-B4DC-94DC-F5F1C733A22B}"/>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27DF6CEE-0845-E88E-510D-21F5BA5CC7B1}"/>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311D1F38-28FB-3F29-9C41-988B4F55E078}"/>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0" name="Picture 9">
            <a:extLst>
              <a:ext uri="{FF2B5EF4-FFF2-40B4-BE49-F238E27FC236}">
                <a16:creationId xmlns:a16="http://schemas.microsoft.com/office/drawing/2014/main" id="{AD3A09A4-7887-41C2-88C8-52C323AAE2A7}"/>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1" name="TextBox 10">
            <a:extLst>
              <a:ext uri="{FF2B5EF4-FFF2-40B4-BE49-F238E27FC236}">
                <a16:creationId xmlns:a16="http://schemas.microsoft.com/office/drawing/2014/main" id="{3976D2DA-6796-8C97-16EE-EA8F14750B5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22A71BE3-BE8C-D8F1-73E9-9C58FE2C47FB}"/>
              </a:ext>
            </a:extLst>
          </p:cNvPr>
          <p:cNvPicPr>
            <a:picLocks noChangeAspect="1"/>
          </p:cNvPicPr>
          <p:nvPr userDrawn="1"/>
        </p:nvPicPr>
        <p:blipFill>
          <a:blip r:embed="rId4"/>
          <a:stretch>
            <a:fillRect/>
          </a:stretch>
        </p:blipFill>
        <p:spPr>
          <a:xfrm rot="5400000">
            <a:off x="11104107" y="6281542"/>
            <a:ext cx="520431" cy="451953"/>
          </a:xfrm>
          <a:prstGeom prst="rect">
            <a:avLst/>
          </a:prstGeom>
        </p:spPr>
      </p:pic>
      <p:pic>
        <p:nvPicPr>
          <p:cNvPr id="20" name="Picture 19">
            <a:extLst>
              <a:ext uri="{FF2B5EF4-FFF2-40B4-BE49-F238E27FC236}">
                <a16:creationId xmlns:a16="http://schemas.microsoft.com/office/drawing/2014/main" id="{51F21C60-77A1-1C08-010E-E48258A894D4}"/>
              </a:ext>
            </a:extLst>
          </p:cNvPr>
          <p:cNvPicPr>
            <a:picLocks noChangeAspect="1"/>
          </p:cNvPicPr>
          <p:nvPr userDrawn="1"/>
        </p:nvPicPr>
        <p:blipFill>
          <a:blip r:embed="rId5"/>
          <a:stretch>
            <a:fillRect/>
          </a:stretch>
        </p:blipFill>
        <p:spPr>
          <a:xfrm>
            <a:off x="590768" y="1483609"/>
            <a:ext cx="6896100" cy="50800"/>
          </a:xfrm>
          <a:prstGeom prst="rect">
            <a:avLst/>
          </a:prstGeom>
        </p:spPr>
      </p:pic>
      <p:sp>
        <p:nvSpPr>
          <p:cNvPr id="21" name="Slide Number Placeholder 2">
            <a:extLst>
              <a:ext uri="{FF2B5EF4-FFF2-40B4-BE49-F238E27FC236}">
                <a16:creationId xmlns:a16="http://schemas.microsoft.com/office/drawing/2014/main" id="{E6E45C08-6A2D-84B6-CD5E-E6FF76343575}"/>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1536196016"/>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Slide - 1 Colum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C786C64C-1B25-464E-8840-A3C614183769}"/>
              </a:ext>
            </a:extLst>
          </p:cNvPr>
          <p:cNvSpPr>
            <a:spLocks noGrp="1"/>
          </p:cNvSpPr>
          <p:nvPr>
            <p:ph type="body" sz="quarter" idx="12" hasCustomPrompt="1"/>
          </p:nvPr>
        </p:nvSpPr>
        <p:spPr>
          <a:xfrm>
            <a:off x="588663"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D2FBE58B-7FE0-7F45-78F3-0A184310CEA9}"/>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C4779E2A-91D4-2114-B096-E7F1C9A6163A}"/>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FA4D9A28-64D5-D9F3-4989-B43943BE277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324272F8-CF1A-9AD1-9807-E9D35830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8619DBE-3943-7388-C97D-11F266FB4C3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2FA321B-9C83-B107-3EB1-0D4022198C78}"/>
              </a:ext>
            </a:extLst>
          </p:cNvPr>
          <p:cNvPicPr>
            <a:picLocks noChangeAspect="1"/>
          </p:cNvPicPr>
          <p:nvPr userDrawn="1"/>
        </p:nvPicPr>
        <p:blipFill>
          <a:blip r:embed="rId5"/>
          <a:stretch>
            <a:fillRect/>
          </a:stretch>
        </p:blipFill>
        <p:spPr>
          <a:xfrm>
            <a:off x="68232" y="399859"/>
            <a:ext cx="520431" cy="451953"/>
          </a:xfrm>
          <a:prstGeom prst="rect">
            <a:avLst/>
          </a:prstGeom>
        </p:spPr>
      </p:pic>
    </p:spTree>
    <p:extLst>
      <p:ext uri="{BB962C8B-B14F-4D97-AF65-F5344CB8AC3E}">
        <p14:creationId xmlns:p14="http://schemas.microsoft.com/office/powerpoint/2010/main" val="3017623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allout Sli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E21BA-C247-B3EA-91EF-AA7E88305A2B}"/>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4" name="Picture 3">
            <a:extLst>
              <a:ext uri="{FF2B5EF4-FFF2-40B4-BE49-F238E27FC236}">
                <a16:creationId xmlns:a16="http://schemas.microsoft.com/office/drawing/2014/main" id="{E4C6919B-4B11-DACA-F4AA-CCFC285F126F}"/>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0FAF2E82-1916-A966-EF86-3198A6607045}"/>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4913B24-7E3A-913F-257F-36713B9DE47D}"/>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10" name="Text Placeholder 4">
            <a:extLst>
              <a:ext uri="{FF2B5EF4-FFF2-40B4-BE49-F238E27FC236}">
                <a16:creationId xmlns:a16="http://schemas.microsoft.com/office/drawing/2014/main" id="{9E3A055D-0C58-D94B-D215-1E834553B396}"/>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11" name="Subtitle 2">
            <a:extLst>
              <a:ext uri="{FF2B5EF4-FFF2-40B4-BE49-F238E27FC236}">
                <a16:creationId xmlns:a16="http://schemas.microsoft.com/office/drawing/2014/main" id="{36E5827A-DE9F-4E3E-4413-A95FFB2440F8}"/>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4" name="Picture 13">
            <a:extLst>
              <a:ext uri="{FF2B5EF4-FFF2-40B4-BE49-F238E27FC236}">
                <a16:creationId xmlns:a16="http://schemas.microsoft.com/office/drawing/2014/main" id="{3C23CED3-D412-9AAB-5E63-86696923EC19}"/>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15" name="TextBox 14">
            <a:extLst>
              <a:ext uri="{FF2B5EF4-FFF2-40B4-BE49-F238E27FC236}">
                <a16:creationId xmlns:a16="http://schemas.microsoft.com/office/drawing/2014/main" id="{9F9E2EDE-C33D-5325-282E-A218608D2AB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834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2 Column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A6E9D-3BAF-5F8F-2B26-6F3D548A8E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408267CC-09FD-1DA2-3F75-E4FA3F1390CF}"/>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
            <a:extLst>
              <a:ext uri="{FF2B5EF4-FFF2-40B4-BE49-F238E27FC236}">
                <a16:creationId xmlns:a16="http://schemas.microsoft.com/office/drawing/2014/main" id="{47E25FA6-1815-9329-2609-9F480F18780B}"/>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F2B2FB55-98E9-EC57-28B2-24934D49282A}"/>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7" name="Text Placeholder 13">
            <a:extLst>
              <a:ext uri="{FF2B5EF4-FFF2-40B4-BE49-F238E27FC236}">
                <a16:creationId xmlns:a16="http://schemas.microsoft.com/office/drawing/2014/main" id="{6AB3F244-6421-25F8-2608-86398C395A16}"/>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8" name="Text Placeholder 13">
            <a:extLst>
              <a:ext uri="{FF2B5EF4-FFF2-40B4-BE49-F238E27FC236}">
                <a16:creationId xmlns:a16="http://schemas.microsoft.com/office/drawing/2014/main" id="{0BA522AF-AA0F-1E2F-0445-918658AC3A36}"/>
              </a:ext>
            </a:extLst>
          </p:cNvPr>
          <p:cNvSpPr>
            <a:spLocks noGrp="1"/>
          </p:cNvSpPr>
          <p:nvPr>
            <p:ph type="body" sz="quarter" idx="12" hasCustomPrompt="1"/>
          </p:nvPr>
        </p:nvSpPr>
        <p:spPr>
          <a:xfrm>
            <a:off x="590770" y="1651820"/>
            <a:ext cx="10545314" cy="3804763"/>
          </a:xfrm>
          <a:prstGeom prst="rect">
            <a:avLst/>
          </a:prstGeom>
        </p:spPr>
        <p:txBody>
          <a:bodyPr vert="horz" numCol="2">
            <a:no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baseline="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a:solidFill>
                  <a:schemeClr val="tx1"/>
                </a:solidFill>
              </a:defRPr>
            </a:lvl2pPr>
            <a:lvl3pPr marL="12001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a:solidFill>
                  <a:schemeClr val="tx1"/>
                </a:solidFill>
              </a:defRPr>
            </a:lvl4pPr>
            <a:lvl5pPr marL="18288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a:solidFill>
                  <a:schemeClr val="tx1"/>
                </a:solidFill>
              </a:defRPr>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2"/>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pic>
        <p:nvPicPr>
          <p:cNvPr id="2" name="Picture 1">
            <a:extLst>
              <a:ext uri="{FF2B5EF4-FFF2-40B4-BE49-F238E27FC236}">
                <a16:creationId xmlns:a16="http://schemas.microsoft.com/office/drawing/2014/main" id="{A81AE3B3-6341-A8BE-FEA4-1BF5146908AC}"/>
              </a:ext>
            </a:extLst>
          </p:cNvPr>
          <p:cNvPicPr>
            <a:picLocks noChangeAspect="1"/>
          </p:cNvPicPr>
          <p:nvPr userDrawn="1"/>
        </p:nvPicPr>
        <p:blipFill>
          <a:blip r:embed="rId5"/>
          <a:stretch>
            <a:fillRect/>
          </a:stretch>
        </p:blipFill>
        <p:spPr>
          <a:xfrm flipH="1">
            <a:off x="122122" y="371335"/>
            <a:ext cx="410175" cy="421113"/>
          </a:xfrm>
          <a:prstGeom prst="rect">
            <a:avLst/>
          </a:prstGeom>
        </p:spPr>
      </p:pic>
    </p:spTree>
    <p:extLst>
      <p:ext uri="{BB962C8B-B14F-4D97-AF65-F5344CB8AC3E}">
        <p14:creationId xmlns:p14="http://schemas.microsoft.com/office/powerpoint/2010/main" val="3175250461"/>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ransition Silde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BA966AA-D1A7-B4BE-7277-32EAC21922F6}"/>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3E7FAC0-6F10-3D00-8AF4-B227A1B2D356}"/>
              </a:ext>
            </a:extLst>
          </p:cNvPr>
          <p:cNvPicPr>
            <a:picLocks noChangeAspect="1"/>
          </p:cNvPicPr>
          <p:nvPr userDrawn="1"/>
        </p:nvPicPr>
        <p:blipFill>
          <a:blip r:embed="rId3"/>
          <a:stretch>
            <a:fillRect/>
          </a:stretch>
        </p:blipFill>
        <p:spPr>
          <a:xfrm>
            <a:off x="590768" y="1483609"/>
            <a:ext cx="6896100" cy="50800"/>
          </a:xfrm>
          <a:prstGeom prst="rect">
            <a:avLst/>
          </a:prstGeom>
        </p:spPr>
      </p:pic>
      <p:sp>
        <p:nvSpPr>
          <p:cNvPr id="4" name="Text Placeholder 4">
            <a:extLst>
              <a:ext uri="{FF2B5EF4-FFF2-40B4-BE49-F238E27FC236}">
                <a16:creationId xmlns:a16="http://schemas.microsoft.com/office/drawing/2014/main" id="{18945864-D144-4DEB-C0E9-5967BB69A1B0}"/>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5" name="Subtitle 2">
            <a:extLst>
              <a:ext uri="{FF2B5EF4-FFF2-40B4-BE49-F238E27FC236}">
                <a16:creationId xmlns:a16="http://schemas.microsoft.com/office/drawing/2014/main" id="{334DFA45-9844-8AB0-EBB2-C517D073C8B1}"/>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1" name="Picture 10">
            <a:extLst>
              <a:ext uri="{FF2B5EF4-FFF2-40B4-BE49-F238E27FC236}">
                <a16:creationId xmlns:a16="http://schemas.microsoft.com/office/drawing/2014/main" id="{580B658B-344D-BC9C-4CD0-CEA416B4103A}"/>
              </a:ext>
            </a:extLst>
          </p:cNvPr>
          <p:cNvPicPr>
            <a:picLocks noChangeAspect="1"/>
          </p:cNvPicPr>
          <p:nvPr userDrawn="1"/>
        </p:nvPicPr>
        <p:blipFill>
          <a:blip r:embed="rId4"/>
          <a:stretch>
            <a:fillRect/>
          </a:stretch>
        </p:blipFill>
        <p:spPr>
          <a:xfrm rot="5400000">
            <a:off x="11105774" y="6274671"/>
            <a:ext cx="520432" cy="451954"/>
          </a:xfrm>
          <a:prstGeom prst="rect">
            <a:avLst/>
          </a:prstGeom>
        </p:spPr>
      </p:pic>
      <p:pic>
        <p:nvPicPr>
          <p:cNvPr id="12" name="Picture 11">
            <a:extLst>
              <a:ext uri="{FF2B5EF4-FFF2-40B4-BE49-F238E27FC236}">
                <a16:creationId xmlns:a16="http://schemas.microsoft.com/office/drawing/2014/main" id="{E9BFCE79-E473-90AD-B9D1-60648EABF5A1}"/>
              </a:ext>
            </a:extLst>
          </p:cNvPr>
          <p:cNvPicPr>
            <a:picLocks noChangeAspect="1"/>
          </p:cNvPicPr>
          <p:nvPr userDrawn="1"/>
        </p:nvPicPr>
        <p:blipFill>
          <a:blip r:embed="rId5"/>
          <a:stretch>
            <a:fillRect/>
          </a:stretch>
        </p:blipFill>
        <p:spPr>
          <a:xfrm>
            <a:off x="302573" y="6460648"/>
            <a:ext cx="254000" cy="254000"/>
          </a:xfrm>
          <a:prstGeom prst="rect">
            <a:avLst/>
          </a:prstGeom>
        </p:spPr>
      </p:pic>
      <p:sp>
        <p:nvSpPr>
          <p:cNvPr id="13" name="TextBox 12">
            <a:extLst>
              <a:ext uri="{FF2B5EF4-FFF2-40B4-BE49-F238E27FC236}">
                <a16:creationId xmlns:a16="http://schemas.microsoft.com/office/drawing/2014/main" id="{0E947446-8A31-B506-FDF0-1256A5E2CF18}"/>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Placeholder 2">
            <a:extLst>
              <a:ext uri="{FF2B5EF4-FFF2-40B4-BE49-F238E27FC236}">
                <a16:creationId xmlns:a16="http://schemas.microsoft.com/office/drawing/2014/main" id="{DAC969F1-C935-C7DD-3898-F1A38B7D348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62228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ntent Slide - 1 Column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C786C64C-1B25-464E-8840-A3C614183769}"/>
              </a:ext>
            </a:extLst>
          </p:cNvPr>
          <p:cNvSpPr>
            <a:spLocks noGrp="1"/>
          </p:cNvSpPr>
          <p:nvPr>
            <p:ph type="body" sz="quarter" idx="12" hasCustomPrompt="1"/>
          </p:nvPr>
        </p:nvSpPr>
        <p:spPr>
          <a:xfrm>
            <a:off x="588663"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D2FBE58B-7FE0-7F45-78F3-0A184310CEA9}"/>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C4779E2A-91D4-2114-B096-E7F1C9A6163A}"/>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FA4D9A28-64D5-D9F3-4989-B43943BE277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324272F8-CF1A-9AD1-9807-E9D35830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8619DBE-3943-7388-C97D-11F266FB4C3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F185896-1BDB-B429-2233-7BE4C095FFC8}"/>
              </a:ext>
            </a:extLst>
          </p:cNvPr>
          <p:cNvPicPr>
            <a:picLocks noChangeAspect="1"/>
          </p:cNvPicPr>
          <p:nvPr userDrawn="1"/>
        </p:nvPicPr>
        <p:blipFill>
          <a:blip r:embed="rId5"/>
          <a:stretch>
            <a:fillRect/>
          </a:stretch>
        </p:blipFill>
        <p:spPr>
          <a:xfrm>
            <a:off x="70519" y="399860"/>
            <a:ext cx="520432" cy="451954"/>
          </a:xfrm>
          <a:prstGeom prst="rect">
            <a:avLst/>
          </a:prstGeom>
        </p:spPr>
      </p:pic>
    </p:spTree>
    <p:extLst>
      <p:ext uri="{BB962C8B-B14F-4D97-AF65-F5344CB8AC3E}">
        <p14:creationId xmlns:p14="http://schemas.microsoft.com/office/powerpoint/2010/main" val="312433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ransition Silde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4830744-517E-2EB7-6AD9-5F00DD915581}"/>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A34FE3FB-5F2F-6666-EAB3-BF1A76A8F4C0}"/>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E78474C2-0CD8-39C5-00CF-1418001F84E9}"/>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5" name="Picture 4">
            <a:extLst>
              <a:ext uri="{FF2B5EF4-FFF2-40B4-BE49-F238E27FC236}">
                <a16:creationId xmlns:a16="http://schemas.microsoft.com/office/drawing/2014/main" id="{ADBDD438-2091-1A86-87B4-D437334FD600}"/>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8" name="TextBox 7">
            <a:extLst>
              <a:ext uri="{FF2B5EF4-FFF2-40B4-BE49-F238E27FC236}">
                <a16:creationId xmlns:a16="http://schemas.microsoft.com/office/drawing/2014/main" id="{F23649DC-A2B7-0602-685D-F1659B431048}"/>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49F4C82-6C26-9E10-F878-A80164651F24}"/>
              </a:ext>
            </a:extLst>
          </p:cNvPr>
          <p:cNvPicPr>
            <a:picLocks noChangeAspect="1"/>
          </p:cNvPicPr>
          <p:nvPr userDrawn="1"/>
        </p:nvPicPr>
        <p:blipFill>
          <a:blip r:embed="rId4"/>
          <a:stretch>
            <a:fillRect/>
          </a:stretch>
        </p:blipFill>
        <p:spPr>
          <a:xfrm>
            <a:off x="590768" y="1483609"/>
            <a:ext cx="6896100" cy="50800"/>
          </a:xfrm>
          <a:prstGeom prst="rect">
            <a:avLst/>
          </a:prstGeom>
        </p:spPr>
      </p:pic>
      <p:sp>
        <p:nvSpPr>
          <p:cNvPr id="12" name="Slide Number Placeholder 2">
            <a:extLst>
              <a:ext uri="{FF2B5EF4-FFF2-40B4-BE49-F238E27FC236}">
                <a16:creationId xmlns:a16="http://schemas.microsoft.com/office/drawing/2014/main" id="{39F48DC4-EE65-F82E-DCEF-C70EC024EA60}"/>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pic>
        <p:nvPicPr>
          <p:cNvPr id="13" name="Picture 12">
            <a:extLst>
              <a:ext uri="{FF2B5EF4-FFF2-40B4-BE49-F238E27FC236}">
                <a16:creationId xmlns:a16="http://schemas.microsoft.com/office/drawing/2014/main" id="{BE5F786A-F503-090F-0194-98B3997E067D}"/>
              </a:ext>
            </a:extLst>
          </p:cNvPr>
          <p:cNvPicPr>
            <a:picLocks noChangeAspect="1"/>
          </p:cNvPicPr>
          <p:nvPr userDrawn="1"/>
        </p:nvPicPr>
        <p:blipFill>
          <a:blip r:embed="rId5"/>
          <a:stretch>
            <a:fillRect/>
          </a:stretch>
        </p:blipFill>
        <p:spPr>
          <a:xfrm rot="5400000">
            <a:off x="11105775" y="6273581"/>
            <a:ext cx="520431" cy="451953"/>
          </a:xfrm>
          <a:prstGeom prst="rect">
            <a:avLst/>
          </a:prstGeom>
        </p:spPr>
      </p:pic>
    </p:spTree>
    <p:extLst>
      <p:ext uri="{BB962C8B-B14F-4D97-AF65-F5344CB8AC3E}">
        <p14:creationId xmlns:p14="http://schemas.microsoft.com/office/powerpoint/2010/main" val="967084845"/>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ntent Slide - 1 Column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0583E80B-BC30-7448-B2CA-D5934E0C3155}"/>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C250D1CC-6C39-FA91-A952-2E8634E4E190}"/>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441831C0-185F-8011-68D2-D22ABD4ED829}"/>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EEB7B37C-0819-8E72-DB27-CB9E809E76D1}"/>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16ADDB48-0A41-9664-101F-B8079580BD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BDDEE05-CBB9-9A68-BED6-0E2FD5D1A0A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889A1B9-EAE0-0A88-4250-46CB137BA09B}"/>
              </a:ext>
            </a:extLst>
          </p:cNvPr>
          <p:cNvPicPr>
            <a:picLocks noChangeAspect="1"/>
          </p:cNvPicPr>
          <p:nvPr userDrawn="1"/>
        </p:nvPicPr>
        <p:blipFill>
          <a:blip r:embed="rId5"/>
          <a:stretch>
            <a:fillRect/>
          </a:stretch>
        </p:blipFill>
        <p:spPr>
          <a:xfrm>
            <a:off x="74843" y="399859"/>
            <a:ext cx="520431" cy="451953"/>
          </a:xfrm>
          <a:prstGeom prst="rect">
            <a:avLst/>
          </a:prstGeom>
        </p:spPr>
      </p:pic>
    </p:spTree>
    <p:extLst>
      <p:ext uri="{BB962C8B-B14F-4D97-AF65-F5344CB8AC3E}">
        <p14:creationId xmlns:p14="http://schemas.microsoft.com/office/powerpoint/2010/main" val="2382777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ransition Sil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AFB30AF-3B3A-B44A-BBF6-4AA0138EA531}"/>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2" name="Rounded Rectangle 1">
            <a:extLst>
              <a:ext uri="{FF2B5EF4-FFF2-40B4-BE49-F238E27FC236}">
                <a16:creationId xmlns:a16="http://schemas.microsoft.com/office/drawing/2014/main" id="{137C832B-08C5-8F77-D005-C54BAC97CC8D}"/>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07C761CA-253F-B32F-94AF-03DC8C28D182}"/>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51515A3D-1EF6-938D-5EF7-2BA68B256956}"/>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5" name="Picture 4">
            <a:extLst>
              <a:ext uri="{FF2B5EF4-FFF2-40B4-BE49-F238E27FC236}">
                <a16:creationId xmlns:a16="http://schemas.microsoft.com/office/drawing/2014/main" id="{6BB28239-D9A8-2C69-8E49-3D9DC768AFDA}"/>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0" name="TextBox 9">
            <a:extLst>
              <a:ext uri="{FF2B5EF4-FFF2-40B4-BE49-F238E27FC236}">
                <a16:creationId xmlns:a16="http://schemas.microsoft.com/office/drawing/2014/main" id="{6DBC150F-FA51-1772-FAAD-D2F830FC6E7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703DF821-2D10-BF67-98AC-8431C7F25FB3}"/>
              </a:ext>
            </a:extLst>
          </p:cNvPr>
          <p:cNvPicPr>
            <a:picLocks noChangeAspect="1"/>
          </p:cNvPicPr>
          <p:nvPr userDrawn="1"/>
        </p:nvPicPr>
        <p:blipFill>
          <a:blip r:embed="rId4"/>
          <a:stretch>
            <a:fillRect/>
          </a:stretch>
        </p:blipFill>
        <p:spPr>
          <a:xfrm>
            <a:off x="590768" y="1483609"/>
            <a:ext cx="6896100" cy="50800"/>
          </a:xfrm>
          <a:prstGeom prst="rect">
            <a:avLst/>
          </a:prstGeom>
        </p:spPr>
      </p:pic>
      <p:sp>
        <p:nvSpPr>
          <p:cNvPr id="12" name="Slide Number Placeholder 2">
            <a:extLst>
              <a:ext uri="{FF2B5EF4-FFF2-40B4-BE49-F238E27FC236}">
                <a16:creationId xmlns:a16="http://schemas.microsoft.com/office/drawing/2014/main" id="{0D83275F-E94F-4171-D05C-ECDF72E9AFA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4081553734"/>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Chart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A3049C6-A74C-DE57-EF86-A983D2F6C251}"/>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761AA737-55BB-EEC1-739F-3363BC00DB6E}"/>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sp>
        <p:nvSpPr>
          <p:cNvPr id="9" name="Chart Placeholder 8">
            <a:extLst>
              <a:ext uri="{FF2B5EF4-FFF2-40B4-BE49-F238E27FC236}">
                <a16:creationId xmlns:a16="http://schemas.microsoft.com/office/drawing/2014/main" id="{0D396788-9180-232B-A0C3-74356B707CEF}"/>
              </a:ext>
            </a:extLst>
          </p:cNvPr>
          <p:cNvSpPr>
            <a:spLocks noGrp="1"/>
          </p:cNvSpPr>
          <p:nvPr>
            <p:ph type="chart" sz="quarter" idx="12" hasCustomPrompt="1"/>
          </p:nvPr>
        </p:nvSpPr>
        <p:spPr>
          <a:xfrm>
            <a:off x="590550" y="1739900"/>
            <a:ext cx="10545763" cy="4422775"/>
          </a:xfrm>
          <a:prstGeom prst="rect">
            <a:avLst/>
          </a:prstGeom>
        </p:spPr>
        <p:txBody>
          <a:bodyPr/>
          <a:lstStyle>
            <a:lvl1pPr>
              <a:defRPr>
                <a:solidFill>
                  <a:schemeClr val="tx1"/>
                </a:solidFill>
              </a:defRPr>
            </a:lvl1pPr>
          </a:lstStyle>
          <a:p>
            <a:r>
              <a:rPr lang="en-US" dirty="0"/>
              <a:t>Chart</a:t>
            </a:r>
          </a:p>
        </p:txBody>
      </p:sp>
      <p:pic>
        <p:nvPicPr>
          <p:cNvPr id="6" name="Picture 5">
            <a:extLst>
              <a:ext uri="{FF2B5EF4-FFF2-40B4-BE49-F238E27FC236}">
                <a16:creationId xmlns:a16="http://schemas.microsoft.com/office/drawing/2014/main" id="{6AAD08E8-F6F3-9CEB-4316-7CAFD1271FDA}"/>
              </a:ext>
            </a:extLst>
          </p:cNvPr>
          <p:cNvPicPr>
            <a:picLocks noChangeAspect="1"/>
          </p:cNvPicPr>
          <p:nvPr userDrawn="1"/>
        </p:nvPicPr>
        <p:blipFill>
          <a:blip r:embed="rId5"/>
          <a:stretch>
            <a:fillRect/>
          </a:stretch>
        </p:blipFill>
        <p:spPr>
          <a:xfrm flipH="1">
            <a:off x="122122" y="371335"/>
            <a:ext cx="410175" cy="421113"/>
          </a:xfrm>
          <a:prstGeom prst="rect">
            <a:avLst/>
          </a:prstGeom>
        </p:spPr>
      </p:pic>
    </p:spTree>
    <p:extLst>
      <p:ext uri="{BB962C8B-B14F-4D97-AF65-F5344CB8AC3E}">
        <p14:creationId xmlns:p14="http://schemas.microsoft.com/office/powerpoint/2010/main" val="11607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BLANK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4FACBC9-E3FA-D3BE-9B40-20E723BBA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92ACBB2-498D-9BF9-FF95-69B4B9DA7C9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A632C818-8894-9BB3-8C2C-EB2948A9C378}"/>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D39E507A-C594-A890-1CA3-1EC99F13B455}"/>
              </a:ext>
            </a:extLst>
          </p:cNvPr>
          <p:cNvSpPr>
            <a:spLocks noGrp="1"/>
          </p:cNvSpPr>
          <p:nvPr>
            <p:ph type="title" hasCustomPrompt="1"/>
          </p:nvPr>
        </p:nvSpPr>
        <p:spPr>
          <a:xfrm>
            <a:off x="590770" y="370265"/>
            <a:ext cx="10545314" cy="621072"/>
          </a:xfrm>
          <a:prstGeom prst="rect">
            <a:avLst/>
          </a:prstGeom>
        </p:spPr>
        <p:txBody>
          <a:bodyPr vert="horz" anchor="t" anchorCtr="0">
            <a:normAutofit/>
          </a:bodyPr>
          <a:lstStyle>
            <a:lvl1pPr>
              <a:defRPr sz="3200" b="1" i="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6" name="Text Placeholder 13">
            <a:extLst>
              <a:ext uri="{FF2B5EF4-FFF2-40B4-BE49-F238E27FC236}">
                <a16:creationId xmlns:a16="http://schemas.microsoft.com/office/drawing/2014/main" id="{49AC76FA-09F1-4662-9A13-60821D0147ED}"/>
              </a:ext>
            </a:extLst>
          </p:cNvPr>
          <p:cNvSpPr>
            <a:spLocks noGrp="1"/>
          </p:cNvSpPr>
          <p:nvPr>
            <p:ph type="body" sz="quarter" idx="11" hasCustomPrompt="1"/>
          </p:nvPr>
        </p:nvSpPr>
        <p:spPr>
          <a:xfrm>
            <a:off x="590769" y="1057680"/>
            <a:ext cx="10545315" cy="461717"/>
          </a:xfrm>
          <a:prstGeom prst="rect">
            <a:avLst/>
          </a:prstGeom>
        </p:spPr>
        <p:txBody>
          <a:bodyPr vert="horz"/>
          <a:lstStyle>
            <a:lvl1pPr>
              <a:defRPr sz="1800" b="1" i="0" baseline="0">
                <a:solidFill>
                  <a:srgbClr val="00205B"/>
                </a:solidFill>
              </a:defRPr>
            </a:lvl1pPr>
          </a:lstStyle>
          <a:p>
            <a:pPr lvl="0"/>
            <a:r>
              <a:rPr lang="en-US" dirty="0"/>
              <a:t>Subtitle</a:t>
            </a:r>
          </a:p>
        </p:txBody>
      </p:sp>
      <p:pic>
        <p:nvPicPr>
          <p:cNvPr id="8" name="Picture 7">
            <a:extLst>
              <a:ext uri="{FF2B5EF4-FFF2-40B4-BE49-F238E27FC236}">
                <a16:creationId xmlns:a16="http://schemas.microsoft.com/office/drawing/2014/main" id="{5E820771-37BE-A3B6-094A-D2D8D0374D90}"/>
              </a:ext>
            </a:extLst>
          </p:cNvPr>
          <p:cNvPicPr>
            <a:picLocks noChangeAspect="1"/>
          </p:cNvPicPr>
          <p:nvPr userDrawn="1"/>
        </p:nvPicPr>
        <p:blipFill>
          <a:blip r:embed="rId5"/>
          <a:stretch>
            <a:fillRect/>
          </a:stretch>
        </p:blipFill>
        <p:spPr>
          <a:xfrm flipH="1">
            <a:off x="122122" y="371335"/>
            <a:ext cx="410175" cy="421113"/>
          </a:xfrm>
          <a:prstGeom prst="rect">
            <a:avLst/>
          </a:prstGeom>
        </p:spPr>
      </p:pic>
    </p:spTree>
    <p:extLst>
      <p:ext uri="{BB962C8B-B14F-4D97-AF65-F5344CB8AC3E}">
        <p14:creationId xmlns:p14="http://schemas.microsoft.com/office/powerpoint/2010/main" val="908364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5D77AD6D-D7C5-101F-9509-5C9BBD2E2C21}"/>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1">
            <a:extLst>
              <a:ext uri="{FF2B5EF4-FFF2-40B4-BE49-F238E27FC236}">
                <a16:creationId xmlns:a16="http://schemas.microsoft.com/office/drawing/2014/main" id="{83F1E1E2-666C-1EC6-E74D-702C02A28DA6}"/>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4865F2A1-7A54-CA12-F8C5-BDEAA3456F1D}"/>
              </a:ext>
            </a:extLst>
          </p:cNvPr>
          <p:cNvSpPr>
            <a:spLocks noGrp="1"/>
          </p:cNvSpPr>
          <p:nvPr>
            <p:ph type="title" hasCustomPrompt="1"/>
          </p:nvPr>
        </p:nvSpPr>
        <p:spPr>
          <a:xfrm>
            <a:off x="898883" y="2152872"/>
            <a:ext cx="4090561" cy="1164565"/>
          </a:xfrm>
          <a:prstGeom prst="rect">
            <a:avLst/>
          </a:prstGeom>
        </p:spPr>
        <p:txBody>
          <a:bodyPr vert="horz" anchor="t" anchorCtr="0">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8" name="Text Placeholder 13">
            <a:extLst>
              <a:ext uri="{FF2B5EF4-FFF2-40B4-BE49-F238E27FC236}">
                <a16:creationId xmlns:a16="http://schemas.microsoft.com/office/drawing/2014/main" id="{609251E6-16E9-A5FA-1344-58A5579A6117}"/>
              </a:ext>
            </a:extLst>
          </p:cNvPr>
          <p:cNvSpPr>
            <a:spLocks noGrp="1"/>
          </p:cNvSpPr>
          <p:nvPr>
            <p:ph type="body" sz="quarter" idx="11" hasCustomPrompt="1"/>
          </p:nvPr>
        </p:nvSpPr>
        <p:spPr>
          <a:xfrm>
            <a:off x="898882" y="3607948"/>
            <a:ext cx="4090561" cy="1262226"/>
          </a:xfrm>
          <a:prstGeom prst="rect">
            <a:avLst/>
          </a:prstGeom>
        </p:spPr>
        <p:txBody>
          <a:bodyPr vert="horz"/>
          <a:lstStyle>
            <a:lvl1pPr>
              <a:defRPr b="1" i="0" baseline="0">
                <a:solidFill>
                  <a:schemeClr val="bg1"/>
                </a:solidFill>
              </a:defRPr>
            </a:lvl1pPr>
          </a:lstStyle>
          <a:p>
            <a:pPr>
              <a:spcBef>
                <a:spcPts val="0"/>
              </a:spcBef>
              <a:buSzTx/>
              <a:defRPr/>
            </a:pPr>
            <a:r>
              <a:rPr lang="en-US" b="1" dirty="0">
                <a:solidFill>
                  <a:schemeClr val="bg1"/>
                </a:solidFill>
              </a:rPr>
              <a:t>White text only. This slide is used to call forward and emphasize a singular message. stats, photos, system shots, solvers, etc. </a:t>
            </a:r>
          </a:p>
        </p:txBody>
      </p:sp>
      <p:pic>
        <p:nvPicPr>
          <p:cNvPr id="24" name="Picture 23">
            <a:extLst>
              <a:ext uri="{FF2B5EF4-FFF2-40B4-BE49-F238E27FC236}">
                <a16:creationId xmlns:a16="http://schemas.microsoft.com/office/drawing/2014/main" id="{02B99B74-4727-3E89-EEB8-662DF4BE1923}"/>
              </a:ext>
            </a:extLst>
          </p:cNvPr>
          <p:cNvPicPr>
            <a:picLocks noChangeAspect="1"/>
          </p:cNvPicPr>
          <p:nvPr userDrawn="1"/>
        </p:nvPicPr>
        <p:blipFill>
          <a:blip r:embed="rId4"/>
          <a:stretch>
            <a:fillRect/>
          </a:stretch>
        </p:blipFill>
        <p:spPr>
          <a:xfrm>
            <a:off x="5950429" y="857273"/>
            <a:ext cx="5491927" cy="5135754"/>
          </a:xfrm>
          <a:prstGeom prst="rect">
            <a:avLst/>
          </a:prstGeom>
        </p:spPr>
      </p:pic>
    </p:spTree>
    <p:extLst>
      <p:ext uri="{BB962C8B-B14F-4D97-AF65-F5344CB8AC3E}">
        <p14:creationId xmlns:p14="http://schemas.microsoft.com/office/powerpoint/2010/main" val="61593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F531E3-C2C5-0469-529A-55AF2247F3E8}"/>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3" name="TextBox 2">
            <a:extLst>
              <a:ext uri="{FF2B5EF4-FFF2-40B4-BE49-F238E27FC236}">
                <a16:creationId xmlns:a16="http://schemas.microsoft.com/office/drawing/2014/main" id="{D06D6259-BC84-39DB-F2AA-0269E9F4280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
            <a:extLst>
              <a:ext uri="{FF2B5EF4-FFF2-40B4-BE49-F238E27FC236}">
                <a16:creationId xmlns:a16="http://schemas.microsoft.com/office/drawing/2014/main" id="{19DC9C7E-75D0-4C45-0672-FC9FB725799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787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ilde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C2390D-C7FB-77B9-0579-B5D648B986FE}"/>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7FC0067-99C2-0D3A-15E3-A491AF33B006}"/>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67FA267F-74A4-280B-28D7-BDF538A5C4D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 Inc. 2025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
            <a:extLst>
              <a:ext uri="{FF2B5EF4-FFF2-40B4-BE49-F238E27FC236}">
                <a16:creationId xmlns:a16="http://schemas.microsoft.com/office/drawing/2014/main" id="{2CE6F1D8-7BDB-3DA2-7903-E63802E9869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4">
            <a:extLst>
              <a:ext uri="{FF2B5EF4-FFF2-40B4-BE49-F238E27FC236}">
                <a16:creationId xmlns:a16="http://schemas.microsoft.com/office/drawing/2014/main" id="{73EC58D3-D7CA-019E-F05B-69AD995AA335}"/>
              </a:ext>
            </a:extLst>
          </p:cNvPr>
          <p:cNvSpPr>
            <a:spLocks noGrp="1"/>
          </p:cNvSpPr>
          <p:nvPr>
            <p:ph type="body" sz="quarter" idx="12" hasCustomPrompt="1"/>
          </p:nvPr>
        </p:nvSpPr>
        <p:spPr>
          <a:xfrm>
            <a:off x="590768" y="1899552"/>
            <a:ext cx="8042532"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 Headline</a:t>
            </a:r>
          </a:p>
        </p:txBody>
      </p:sp>
      <p:sp>
        <p:nvSpPr>
          <p:cNvPr id="12" name="Text Placeholder 11">
            <a:extLst>
              <a:ext uri="{FF2B5EF4-FFF2-40B4-BE49-F238E27FC236}">
                <a16:creationId xmlns:a16="http://schemas.microsoft.com/office/drawing/2014/main" id="{956DC678-4662-A1C4-6564-8AFBDD5DB6AC}"/>
              </a:ext>
            </a:extLst>
          </p:cNvPr>
          <p:cNvSpPr>
            <a:spLocks noGrp="1"/>
          </p:cNvSpPr>
          <p:nvPr>
            <p:ph type="body" sz="quarter" idx="13" hasCustomPrompt="1"/>
          </p:nvPr>
        </p:nvSpPr>
        <p:spPr>
          <a:xfrm>
            <a:off x="695325" y="2852738"/>
            <a:ext cx="7937500" cy="1728787"/>
          </a:xfrm>
          <a:prstGeom prst="rect">
            <a:avLst/>
          </a:prstGeom>
        </p:spPr>
        <p:txBody>
          <a:bodyPr/>
          <a:lstStyle>
            <a:lvl1pPr>
              <a:defRPr sz="1800" b="1">
                <a:solidFill>
                  <a:schemeClr val="tx1"/>
                </a:solidFill>
              </a:defRPr>
            </a:lvl1pPr>
            <a:lvl2pPr>
              <a:defRPr b="1"/>
            </a:lvl2pPr>
            <a:lvl3pPr>
              <a:defRPr b="1"/>
            </a:lvl3pPr>
            <a:lvl4pPr>
              <a:defRPr b="1"/>
            </a:lvl4pPr>
            <a:lvl5pPr>
              <a:defRPr b="1"/>
            </a:lvl5pPr>
          </a:lstStyle>
          <a:p>
            <a:pPr lvl="0"/>
            <a:r>
              <a:rPr lang="en-US" dirty="0"/>
              <a:t>Subtitle</a:t>
            </a:r>
          </a:p>
        </p:txBody>
      </p:sp>
      <p:pic>
        <p:nvPicPr>
          <p:cNvPr id="9" name="Picture 8">
            <a:extLst>
              <a:ext uri="{FF2B5EF4-FFF2-40B4-BE49-F238E27FC236}">
                <a16:creationId xmlns:a16="http://schemas.microsoft.com/office/drawing/2014/main" id="{CC524398-DFB1-D18E-876A-ABC2287BF8D2}"/>
              </a:ext>
            </a:extLst>
          </p:cNvPr>
          <p:cNvPicPr>
            <a:picLocks noChangeAspect="1"/>
          </p:cNvPicPr>
          <p:nvPr userDrawn="1"/>
        </p:nvPicPr>
        <p:blipFill>
          <a:blip r:embed="rId4"/>
          <a:stretch>
            <a:fillRect/>
          </a:stretch>
        </p:blipFill>
        <p:spPr>
          <a:xfrm>
            <a:off x="590768" y="1483609"/>
            <a:ext cx="6896100" cy="50800"/>
          </a:xfrm>
          <a:prstGeom prst="rect">
            <a:avLst/>
          </a:prstGeom>
        </p:spPr>
      </p:pic>
    </p:spTree>
    <p:extLst>
      <p:ext uri="{BB962C8B-B14F-4D97-AF65-F5344CB8AC3E}">
        <p14:creationId xmlns:p14="http://schemas.microsoft.com/office/powerpoint/2010/main" val="3787830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54B0-655D-6EE3-B1E9-12007D5A7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01889721"/>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687" r:id="rId3"/>
    <p:sldLayoutId id="2147483681" r:id="rId4"/>
    <p:sldLayoutId id="2147483679" r:id="rId5"/>
    <p:sldLayoutId id="2147483694" r:id="rId6"/>
    <p:sldLayoutId id="2147483680" r:id="rId7"/>
    <p:sldLayoutId id="2147483730" r:id="rId8"/>
    <p:sldLayoutId id="2147483695" r:id="rId9"/>
    <p:sldLayoutId id="2147483696" r:id="rId10"/>
    <p:sldLayoutId id="2147483697" r:id="rId11"/>
    <p:sldLayoutId id="2147483698" r:id="rId12"/>
    <p:sldLayoutId id="2147483699" r:id="rId13"/>
    <p:sldLayoutId id="2147483700" r:id="rId14"/>
    <p:sldLayoutId id="2147483729" r:id="rId15"/>
    <p:sldLayoutId id="2147483714" r:id="rId16"/>
    <p:sldLayoutId id="2147483715" r:id="rId17"/>
    <p:sldLayoutId id="2147483706" r:id="rId18"/>
    <p:sldLayoutId id="2147483701" r:id="rId19"/>
    <p:sldLayoutId id="2147483702" r:id="rId20"/>
    <p:sldLayoutId id="2147483703" r:id="rId21"/>
    <p:sldLayoutId id="2147483704" r:id="rId22"/>
    <p:sldLayoutId id="2147483705" r:id="rId23"/>
    <p:sldLayoutId id="2147483707" r:id="rId24"/>
    <p:sldLayoutId id="2147483728" r:id="rId25"/>
    <p:sldLayoutId id="2147483708" r:id="rId26"/>
    <p:sldLayoutId id="2147483709" r:id="rId27"/>
    <p:sldLayoutId id="2147483710" r:id="rId28"/>
    <p:sldLayoutId id="2147483711" r:id="rId29"/>
    <p:sldLayoutId id="2147483712" r:id="rId30"/>
    <p:sldLayoutId id="2147483713" r:id="rId31"/>
    <p:sldLayoutId id="2147483677"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Lst>
  <p:hf hdr="0" ftr="0" dt="0"/>
  <p:txStyles>
    <p:titleStyle>
      <a:lvl1pPr algn="l" defTabSz="457200" rtl="0" eaLnBrk="1" latinLnBrk="0" hangingPunct="1">
        <a:spcBef>
          <a:spcPct val="0"/>
        </a:spcBef>
        <a:buNone/>
        <a:defRPr sz="32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ideo" Target="https://player.vimeo.com/video/462397664?h=e30d775960&amp;app_id=122963" TargetMode="External"/><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8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86.emf"/><Relationship Id="rId4" Type="http://schemas.openxmlformats.org/officeDocument/2006/relationships/image" Target="../media/image85.emf"/></Relationships>
</file>

<file path=ppt/slides/_rels/slide2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hyperlink" Target="http://blogography.com/archives/2013/09/drugs_3.html" TargetMode="External"/><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image" Target="../media/image59.jpeg"/><Relationship Id="rId10" Type="http://schemas.openxmlformats.org/officeDocument/2006/relationships/hyperlink" Target="http://www.aplussportsandmore-fanshop-baseballfield.com/Concussion-Treatment.html" TargetMode="External"/><Relationship Id="rId4" Type="http://schemas.openxmlformats.org/officeDocument/2006/relationships/image" Target="../media/image58.jpeg"/><Relationship Id="rId9"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68.emf"/><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92.jpg"/><Relationship Id="rId4" Type="http://schemas.openxmlformats.org/officeDocument/2006/relationships/image" Target="../media/image91.jpg"/></Relationships>
</file>

<file path=ppt/slides/_rels/slide3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97.jp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ahui3c.com/30080/iphone-xs-max-unbox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44B_761F6767.xml"/><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97.jp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05.emf"/></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video" Target="https://player.vimeo.com/video/463053043?h=21307266ce&amp;app_id=122963" TargetMode="Externa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video" Target="https://player.vimeo.com/video/467983925?h=d2d766ae2a&amp;app_id=122963" TargetMode="Externa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hyperlink" Target="http://blogography.com/archives/2013/09/drugs_3.html" TargetMode="External"/><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image" Target="../media/image59.jpeg"/><Relationship Id="rId10" Type="http://schemas.openxmlformats.org/officeDocument/2006/relationships/hyperlink" Target="http://www.aplussportsandmore-fanshop-baseballfield.com/Concussion-Treatment.html" TargetMode="External"/><Relationship Id="rId4" Type="http://schemas.openxmlformats.org/officeDocument/2006/relationships/image" Target="../media/image58.jpeg"/><Relationship Id="rId9" Type="http://schemas.openxmlformats.org/officeDocument/2006/relationships/image" Target="../media/image6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116.emf"/></Relationships>
</file>

<file path=ppt/slides/_rels/slide54.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png"/><Relationship Id="rId7" Type="http://schemas.openxmlformats.org/officeDocument/2006/relationships/image" Target="../media/image121.emf"/><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hyperlink" Target="https://www.businessolver.com/mychoice-accounts/participants" TargetMode="External"/><Relationship Id="rId2" Type="http://schemas.openxmlformats.org/officeDocument/2006/relationships/notesSlide" Target="../notesSlides/notesSlide50.xml"/><Relationship Id="rId1" Type="http://schemas.openxmlformats.org/officeDocument/2006/relationships/slideLayout" Target="../slideLayouts/slideLayout20.xml"/><Relationship Id="rId5" Type="http://schemas.openxmlformats.org/officeDocument/2006/relationships/image" Target="../media/image116.emf"/><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5.xml"/><Relationship Id="rId1" Type="http://schemas.openxmlformats.org/officeDocument/2006/relationships/video" Target="https://player.vimeo.com/video/461994152?h=c0c07669a0&amp;app_id=122963" TargetMode="External"/><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8.emf"/><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video" Target="https://player.vimeo.com/video/455910435?app_id=122963" TargetMode="External"/><Relationship Id="rId4" Type="http://schemas.openxmlformats.org/officeDocument/2006/relationships/image" Target="../media/image69.jpeg"/></Relationships>
</file>

<file path=ppt/slides/_rels/slide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82AC16-037C-AEAB-F135-09B8CABD7517}"/>
              </a:ext>
            </a:extLst>
          </p:cNvPr>
          <p:cNvSpPr>
            <a:spLocks noGrp="1"/>
          </p:cNvSpPr>
          <p:nvPr>
            <p:ph type="body" sz="quarter" idx="12"/>
          </p:nvPr>
        </p:nvSpPr>
        <p:spPr/>
        <p:txBody>
          <a:bodyPr>
            <a:normAutofit lnSpcReduction="10000"/>
          </a:bodyPr>
          <a:lstStyle/>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This presentation is designed to help HR leaders explain the key features of the spending and/or savings accounts offered to them by your organization.</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This file is meant to be your template. There are items </a:t>
            </a:r>
            <a:r>
              <a:rPr lang="en-US" dirty="0">
                <a:highlight>
                  <a:srgbClr val="00FF00"/>
                </a:highlight>
                <a:latin typeface="Arial" panose="020B0604020202020204" pitchFamily="34" charset="0"/>
                <a:ea typeface="Open Sans" panose="020B0606030504020204" pitchFamily="34" charset="0"/>
                <a:cs typeface="Arial" panose="020B0604020202020204" pitchFamily="34" charset="0"/>
              </a:rPr>
              <a:t>marked in green </a:t>
            </a:r>
            <a:r>
              <a:rPr lang="en-US" dirty="0">
                <a:latin typeface="Arial" panose="020B0604020202020204" pitchFamily="34" charset="0"/>
                <a:ea typeface="Open Sans" panose="020B0606030504020204" pitchFamily="34" charset="0"/>
                <a:cs typeface="Arial" panose="020B0604020202020204" pitchFamily="34" charset="0"/>
              </a:rPr>
              <a:t>that might be specific to your organization’s plan design. Simply fill those in or remove them altogether and remove the highlighting for the final presentation.</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There are a few </a:t>
            </a:r>
            <a:r>
              <a:rPr lang="en-US" dirty="0">
                <a:solidFill>
                  <a:schemeClr val="bg1"/>
                </a:solidFill>
                <a:highlight>
                  <a:srgbClr val="FF0000"/>
                </a:highlight>
                <a:latin typeface="Arial" panose="020B0604020202020204" pitchFamily="34" charset="0"/>
                <a:ea typeface="Open Sans" panose="020B0606030504020204" pitchFamily="34" charset="0"/>
                <a:cs typeface="Arial" panose="020B0604020202020204" pitchFamily="34" charset="0"/>
              </a:rPr>
              <a:t>red box notes</a:t>
            </a:r>
            <a:r>
              <a:rPr lang="en-US"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dirty="0">
                <a:latin typeface="Arial" panose="020B0604020202020204" pitchFamily="34" charset="0"/>
                <a:ea typeface="Open Sans" panose="020B0606030504020204" pitchFamily="34" charset="0"/>
                <a:cs typeface="Arial" panose="020B0604020202020204" pitchFamily="34" charset="0"/>
              </a:rPr>
              <a:t>to help you get the right information in your presentation. Determine which slides you need and delete the red box notes.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Use only the slides that align with your organization’s account types. If you do not have dependent care FSAs, just delete those slides.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For HSA, to simplify the presentation, you may remove the “SAVE” and “INVEST” sections.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There are explainer videos for each account type. Feel free to click on the graphic to play those or remove them from the presentation. You may have to “enable content” as these are linked within the presentation.</a:t>
            </a:r>
          </a:p>
        </p:txBody>
      </p:sp>
      <p:sp>
        <p:nvSpPr>
          <p:cNvPr id="6" name="Text Placeholder 5">
            <a:extLst>
              <a:ext uri="{FF2B5EF4-FFF2-40B4-BE49-F238E27FC236}">
                <a16:creationId xmlns:a16="http://schemas.microsoft.com/office/drawing/2014/main" id="{BF438AF1-58F3-D366-BE7F-69F6563B2BCC}"/>
              </a:ext>
            </a:extLst>
          </p:cNvPr>
          <p:cNvSpPr>
            <a:spLocks noGrp="1"/>
          </p:cNvSpPr>
          <p:nvPr>
            <p:ph type="body" sz="quarter" idx="13"/>
          </p:nvPr>
        </p:nvSpPr>
        <p:spPr/>
        <p:txBody>
          <a:bodyPr/>
          <a:lstStyle/>
          <a:p>
            <a:r>
              <a:rPr lang="en-US" dirty="0"/>
              <a:t>How to use this presentation</a:t>
            </a:r>
          </a:p>
        </p:txBody>
      </p:sp>
    </p:spTree>
    <p:extLst>
      <p:ext uri="{BB962C8B-B14F-4D97-AF65-F5344CB8AC3E}">
        <p14:creationId xmlns:p14="http://schemas.microsoft.com/office/powerpoint/2010/main" val="309971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FDB9085-2C38-429D-B5AF-13CB5CA4DFC1}"/>
              </a:ext>
            </a:extLst>
          </p:cNvPr>
          <p:cNvSpPr>
            <a:spLocks noGrp="1"/>
          </p:cNvSpPr>
          <p:nvPr>
            <p:ph type="title"/>
          </p:nvPr>
        </p:nvSpPr>
        <p:spPr>
          <a:xfrm>
            <a:off x="504226" y="1071613"/>
            <a:ext cx="4949883" cy="621072"/>
          </a:xfrm>
        </p:spPr>
        <p:txBody>
          <a:bodyPr>
            <a:noAutofit/>
          </a:bodyPr>
          <a:lstStyle/>
          <a:p>
            <a:r>
              <a:rPr lang="en-US" sz="4400" dirty="0"/>
              <a:t>How does a Health Care </a:t>
            </a:r>
            <a:br>
              <a:rPr lang="en-US" sz="4400" dirty="0"/>
            </a:br>
            <a:r>
              <a:rPr lang="en-US" sz="4400" dirty="0"/>
              <a:t>FSA work?</a:t>
            </a:r>
          </a:p>
        </p:txBody>
      </p:sp>
      <p:sp>
        <p:nvSpPr>
          <p:cNvPr id="21" name="Text Placeholder 2">
            <a:extLst>
              <a:ext uri="{FF2B5EF4-FFF2-40B4-BE49-F238E27FC236}">
                <a16:creationId xmlns:a16="http://schemas.microsoft.com/office/drawing/2014/main" id="{275890EC-1963-09D1-5061-5412DECD52EF}"/>
              </a:ext>
            </a:extLst>
          </p:cNvPr>
          <p:cNvSpPr>
            <a:spLocks noGrp="1"/>
          </p:cNvSpPr>
          <p:nvPr>
            <p:ph type="body" sz="quarter" idx="11"/>
          </p:nvPr>
        </p:nvSpPr>
        <p:spPr>
          <a:xfrm>
            <a:off x="6701322" y="2533613"/>
            <a:ext cx="4122414" cy="3201426"/>
          </a:xfrm>
        </p:spPr>
        <p:txBody>
          <a:bodyPr/>
          <a:lstStyle/>
          <a:p>
            <a:pPr marL="342900" indent="-342900" defTabSz="914400">
              <a:spcBef>
                <a:spcPct val="0"/>
              </a:spcBef>
              <a:spcAft>
                <a:spcPts val="1200"/>
              </a:spcAft>
              <a:buClr>
                <a:schemeClr val="accent4"/>
              </a:buClr>
              <a:buFont typeface="Arial" panose="020B0604020202020204" pitchFamily="34" charset="0"/>
              <a:buChar char="•"/>
              <a:defRPr/>
            </a:pPr>
            <a:r>
              <a:rPr lang="en-US" b="0" dirty="0">
                <a:solidFill>
                  <a:schemeClr val="tx1"/>
                </a:solidFill>
              </a:rPr>
              <a:t>You decide how much to contribute to your account up to the IRS limit.</a:t>
            </a:r>
          </a:p>
          <a:p>
            <a:pPr marL="342900" indent="-342900" defTabSz="914400">
              <a:spcBef>
                <a:spcPct val="0"/>
              </a:spcBef>
              <a:spcAft>
                <a:spcPts val="1200"/>
              </a:spcAft>
              <a:buClr>
                <a:schemeClr val="accent4"/>
              </a:buClr>
              <a:buFont typeface="Arial" panose="020B0604020202020204" pitchFamily="34" charset="0"/>
              <a:buChar char="•"/>
              <a:defRPr/>
            </a:pPr>
            <a:r>
              <a:rPr lang="en-US" b="0" dirty="0">
                <a:solidFill>
                  <a:schemeClr val="tx1"/>
                </a:solidFill>
              </a:rPr>
              <a:t>Maximum annual contributions for Health Care FSA: </a:t>
            </a:r>
            <a:r>
              <a:rPr lang="en-US" dirty="0">
                <a:solidFill>
                  <a:schemeClr val="tx1"/>
                </a:solidFill>
              </a:rPr>
              <a:t>$3,300</a:t>
            </a:r>
            <a:r>
              <a:rPr lang="en-US" b="0" dirty="0">
                <a:solidFill>
                  <a:schemeClr val="tx1"/>
                </a:solidFill>
              </a:rPr>
              <a:t>.</a:t>
            </a:r>
          </a:p>
          <a:p>
            <a:pPr marL="342900" indent="-342900" defTabSz="914400">
              <a:spcBef>
                <a:spcPct val="0"/>
              </a:spcBef>
              <a:spcAft>
                <a:spcPts val="1200"/>
              </a:spcAft>
              <a:buClr>
                <a:schemeClr val="accent4"/>
              </a:buClr>
              <a:buFont typeface="Arial" panose="020B0604020202020204" pitchFamily="34" charset="0"/>
              <a:buChar char="•"/>
              <a:defRPr/>
            </a:pPr>
            <a:r>
              <a:rPr lang="en-US" b="0" dirty="0">
                <a:solidFill>
                  <a:schemeClr val="tx1"/>
                </a:solidFill>
              </a:rPr>
              <a:t>If your spouse has access to an FSA, they may contribute the maximum amount too.</a:t>
            </a:r>
          </a:p>
          <a:p>
            <a:pPr marL="342900" indent="-342900" defTabSz="914400">
              <a:spcBef>
                <a:spcPct val="0"/>
              </a:spcBef>
              <a:spcAft>
                <a:spcPts val="1200"/>
              </a:spcAft>
              <a:buClr>
                <a:schemeClr val="accent4"/>
              </a:buClr>
              <a:buFont typeface="Arial" panose="020B0604020202020204" pitchFamily="34" charset="0"/>
              <a:buChar char="•"/>
              <a:defRPr/>
            </a:pPr>
            <a:r>
              <a:rPr lang="en-US" b="0" dirty="0">
                <a:solidFill>
                  <a:schemeClr val="tx1"/>
                </a:solidFill>
              </a:rPr>
              <a:t>Contributions are tax free and processed through payroll in equal deductions throughout the year</a:t>
            </a:r>
            <a:r>
              <a:rPr lang="en-US" sz="2000" b="0" dirty="0">
                <a:solidFill>
                  <a:schemeClr val="tx1"/>
                </a:solidFill>
              </a:rPr>
              <a:t>.</a:t>
            </a:r>
          </a:p>
          <a:p>
            <a:endParaRPr lang="en-US" sz="1400" dirty="0"/>
          </a:p>
        </p:txBody>
      </p:sp>
      <p:sp>
        <p:nvSpPr>
          <p:cNvPr id="24" name="TextBox 23">
            <a:extLst>
              <a:ext uri="{FF2B5EF4-FFF2-40B4-BE49-F238E27FC236}">
                <a16:creationId xmlns:a16="http://schemas.microsoft.com/office/drawing/2014/main" id="{75430850-FA2E-AB2A-6937-2A13E50ED2BA}"/>
              </a:ext>
            </a:extLst>
          </p:cNvPr>
          <p:cNvSpPr txBox="1"/>
          <p:nvPr/>
        </p:nvSpPr>
        <p:spPr>
          <a:xfrm>
            <a:off x="504226" y="3429000"/>
            <a:ext cx="4788950" cy="1651927"/>
          </a:xfrm>
          <a:prstGeom prst="rect">
            <a:avLst/>
          </a:prstGeom>
          <a:noFill/>
        </p:spPr>
        <p:txBody>
          <a:bodyPr wrap="square">
            <a:spAutoFit/>
          </a:bodyPr>
          <a:lstStyle/>
          <a:p>
            <a:pPr>
              <a:lnSpc>
                <a:spcPct val="114000"/>
              </a:lnSpc>
              <a:spcBef>
                <a:spcPts val="600"/>
              </a:spcBef>
              <a:spcAft>
                <a:spcPts val="600"/>
              </a:spcAft>
            </a:pPr>
            <a:r>
              <a:rPr lang="en-US" altLang="en-US" b="1" dirty="0">
                <a:solidFill>
                  <a:schemeClr val="bg1"/>
                </a:solidFill>
                <a:latin typeface="Open Sans" panose="020B0606030504020204" pitchFamily="34" charset="0"/>
              </a:rPr>
              <a:t>A Health Care Flexible Spending Account </a:t>
            </a:r>
            <a:r>
              <a:rPr lang="en-US" altLang="en-US" dirty="0">
                <a:solidFill>
                  <a:schemeClr val="bg1"/>
                </a:solidFill>
                <a:latin typeface="Open Sans" panose="020B0606030504020204" pitchFamily="34" charset="0"/>
              </a:rPr>
              <a:t>is a tax-advantaged account that allows you to use pre-tax dollars to pay for medical, dental, vision prescription, and some over-the-counter items.</a:t>
            </a:r>
            <a:endParaRPr lang="en-US" alt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C1C9AE4-8A54-871F-3F74-FC9A3A702A61}"/>
              </a:ext>
            </a:extLst>
          </p:cNvPr>
          <p:cNvSpPr txBox="1"/>
          <p:nvPr/>
        </p:nvSpPr>
        <p:spPr>
          <a:xfrm>
            <a:off x="6614758" y="1800986"/>
            <a:ext cx="4122414" cy="605166"/>
          </a:xfrm>
          <a:prstGeom prst="rect">
            <a:avLst/>
          </a:prstGeom>
          <a:noFill/>
        </p:spPr>
        <p:txBody>
          <a:bodyPr wrap="square">
            <a:spAutoFit/>
          </a:bodyPr>
          <a:lstStyle/>
          <a:p>
            <a:pPr algn="ctr" defTabSz="914400">
              <a:lnSpc>
                <a:spcPct val="130000"/>
              </a:lnSpc>
              <a:spcBef>
                <a:spcPct val="0"/>
              </a:spcBef>
              <a:buClr>
                <a:srgbClr val="82BC00"/>
              </a:buClr>
              <a:defRPr/>
            </a:pPr>
            <a:r>
              <a:rPr 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Contributions</a:t>
            </a:r>
          </a:p>
        </p:txBody>
      </p:sp>
      <p:pic>
        <p:nvPicPr>
          <p:cNvPr id="2" name="Picture 1">
            <a:extLst>
              <a:ext uri="{FF2B5EF4-FFF2-40B4-BE49-F238E27FC236}">
                <a16:creationId xmlns:a16="http://schemas.microsoft.com/office/drawing/2014/main" id="{29D5B64F-E2B5-2F5B-5286-97F6435056D9}"/>
              </a:ext>
            </a:extLst>
          </p:cNvPr>
          <p:cNvPicPr>
            <a:picLocks noChangeAspect="1"/>
          </p:cNvPicPr>
          <p:nvPr/>
        </p:nvPicPr>
        <p:blipFill>
          <a:blip r:embed="rId3"/>
          <a:stretch>
            <a:fillRect/>
          </a:stretch>
        </p:blipFill>
        <p:spPr>
          <a:xfrm>
            <a:off x="8503299" y="1101871"/>
            <a:ext cx="656617" cy="755110"/>
          </a:xfrm>
          <a:prstGeom prst="rect">
            <a:avLst/>
          </a:prstGeom>
        </p:spPr>
      </p:pic>
    </p:spTree>
    <p:extLst>
      <p:ext uri="{BB962C8B-B14F-4D97-AF65-F5344CB8AC3E}">
        <p14:creationId xmlns:p14="http://schemas.microsoft.com/office/powerpoint/2010/main" val="31621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5E1031B-8240-744C-97A2-98B8B24D5310}"/>
              </a:ext>
            </a:extLst>
          </p:cNvPr>
          <p:cNvSpPr>
            <a:spLocks noGrp="1"/>
          </p:cNvSpPr>
          <p:nvPr>
            <p:ph type="title"/>
          </p:nvPr>
        </p:nvSpPr>
        <p:spPr>
          <a:xfrm>
            <a:off x="941290" y="2077567"/>
            <a:ext cx="4499390" cy="2784415"/>
          </a:xfrm>
        </p:spPr>
        <p:txBody>
          <a:bodyPr>
            <a:normAutofit/>
          </a:bodyPr>
          <a:lstStyle/>
          <a:p>
            <a:r>
              <a:rPr lang="en-US" sz="4400" dirty="0"/>
              <a:t>How does a Health Care FSA work?</a:t>
            </a:r>
          </a:p>
        </p:txBody>
      </p:sp>
      <p:sp>
        <p:nvSpPr>
          <p:cNvPr id="17" name="Text Placeholder 2">
            <a:extLst>
              <a:ext uri="{FF2B5EF4-FFF2-40B4-BE49-F238E27FC236}">
                <a16:creationId xmlns:a16="http://schemas.microsoft.com/office/drawing/2014/main" id="{F851CD80-9F3C-2653-7B4A-C11E3071DD62}"/>
              </a:ext>
            </a:extLst>
          </p:cNvPr>
          <p:cNvSpPr>
            <a:spLocks noGrp="1"/>
          </p:cNvSpPr>
          <p:nvPr>
            <p:ph type="body" sz="quarter" idx="11"/>
          </p:nvPr>
        </p:nvSpPr>
        <p:spPr>
          <a:xfrm>
            <a:off x="6662668" y="2236182"/>
            <a:ext cx="4035992" cy="461717"/>
          </a:xfrm>
        </p:spPr>
        <p:txBody>
          <a:bodyPr>
            <a:noAutofit/>
          </a:bodyPr>
          <a:lstStyle/>
          <a:p>
            <a:pPr defTabSz="914400">
              <a:lnSpc>
                <a:spcPct val="130000"/>
              </a:lnSpc>
              <a:spcBef>
                <a:spcPct val="0"/>
              </a:spcBef>
              <a:buClr>
                <a:srgbClr val="82BC00"/>
              </a:buClr>
              <a:defRPr/>
            </a:pPr>
            <a:r>
              <a:rPr lang="en-US" sz="2800" dirty="0">
                <a:solidFill>
                  <a:schemeClr val="accent4"/>
                </a:solidFill>
              </a:rPr>
              <a:t>Using Your Account</a:t>
            </a:r>
          </a:p>
        </p:txBody>
      </p:sp>
      <p:sp>
        <p:nvSpPr>
          <p:cNvPr id="18" name="Text Placeholder 5">
            <a:extLst>
              <a:ext uri="{FF2B5EF4-FFF2-40B4-BE49-F238E27FC236}">
                <a16:creationId xmlns:a16="http://schemas.microsoft.com/office/drawing/2014/main" id="{460B2D71-6679-3E8B-57C8-5FA0D714A297}"/>
              </a:ext>
            </a:extLst>
          </p:cNvPr>
          <p:cNvSpPr txBox="1">
            <a:spLocks/>
          </p:cNvSpPr>
          <p:nvPr/>
        </p:nvSpPr>
        <p:spPr>
          <a:xfrm>
            <a:off x="6662668" y="2960990"/>
            <a:ext cx="4136512" cy="220255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ct val="0"/>
              </a:spcBef>
              <a:buClr>
                <a:srgbClr val="82BC00"/>
              </a:buClr>
              <a:defRPr/>
            </a:pPr>
            <a:r>
              <a:rPr lang="en-US" dirty="0"/>
              <a:t>Use the funds for your qualified expenses </a:t>
            </a:r>
            <a:r>
              <a:rPr lang="en-US" b="1" dirty="0"/>
              <a:t>for you and your family (spouse, eligible dependents).</a:t>
            </a:r>
          </a:p>
          <a:p>
            <a:pPr marL="342900" indent="-342900" defTabSz="914400">
              <a:spcBef>
                <a:spcPct val="0"/>
              </a:spcBef>
              <a:buClr>
                <a:srgbClr val="82BC00"/>
              </a:buClr>
              <a:buFont typeface="Arial" panose="020B0604020202020204" pitchFamily="34" charset="0"/>
              <a:buChar char="•"/>
              <a:defRPr/>
            </a:pPr>
            <a:endParaRPr lang="en-US" dirty="0"/>
          </a:p>
          <a:p>
            <a:pPr defTabSz="914400">
              <a:spcBef>
                <a:spcPct val="0"/>
              </a:spcBef>
              <a:buClr>
                <a:srgbClr val="82BC00"/>
              </a:buClr>
              <a:defRPr/>
            </a:pPr>
            <a:r>
              <a:rPr lang="en-US" dirty="0"/>
              <a:t>Total health care FSA election for the year are available when your plan becomes effective on January 1. </a:t>
            </a:r>
          </a:p>
        </p:txBody>
      </p:sp>
      <p:pic>
        <p:nvPicPr>
          <p:cNvPr id="4" name="Picture 3">
            <a:extLst>
              <a:ext uri="{FF2B5EF4-FFF2-40B4-BE49-F238E27FC236}">
                <a16:creationId xmlns:a16="http://schemas.microsoft.com/office/drawing/2014/main" id="{BD471EFB-75F9-11EE-8BD2-AA0D2FDBF887}"/>
              </a:ext>
            </a:extLst>
          </p:cNvPr>
          <p:cNvPicPr>
            <a:picLocks noChangeAspect="1"/>
          </p:cNvPicPr>
          <p:nvPr/>
        </p:nvPicPr>
        <p:blipFill>
          <a:blip r:embed="rId3"/>
          <a:stretch>
            <a:fillRect/>
          </a:stretch>
        </p:blipFill>
        <p:spPr>
          <a:xfrm>
            <a:off x="8154402" y="1225381"/>
            <a:ext cx="1153043" cy="9381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0FE10-6416-B1F9-9BDC-4187C8B27F4D}"/>
              </a:ext>
            </a:extLst>
          </p:cNvPr>
          <p:cNvSpPr txBox="1"/>
          <p:nvPr/>
        </p:nvSpPr>
        <p:spPr>
          <a:xfrm>
            <a:off x="804084" y="6363906"/>
            <a:ext cx="11497056" cy="646331"/>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Presenter note: Choose either slide 12 (grace period) or 13 (roll over) depending on your plan design. Hide or delete the one you don’t need. Remove this text box.</a:t>
            </a:r>
          </a:p>
        </p:txBody>
      </p:sp>
      <p:sp>
        <p:nvSpPr>
          <p:cNvPr id="13" name="Title 1">
            <a:extLst>
              <a:ext uri="{FF2B5EF4-FFF2-40B4-BE49-F238E27FC236}">
                <a16:creationId xmlns:a16="http://schemas.microsoft.com/office/drawing/2014/main" id="{79DAB4FC-F16A-366E-B538-76FE088A17BD}"/>
              </a:ext>
            </a:extLst>
          </p:cNvPr>
          <p:cNvSpPr txBox="1">
            <a:spLocks/>
          </p:cNvSpPr>
          <p:nvPr/>
        </p:nvSpPr>
        <p:spPr>
          <a:xfrm>
            <a:off x="1055044" y="2107931"/>
            <a:ext cx="4214694" cy="3977999"/>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0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What Happens if I Don’t Use All My Money?</a:t>
            </a:r>
          </a:p>
        </p:txBody>
      </p:sp>
      <p:sp>
        <p:nvSpPr>
          <p:cNvPr id="14" name="Text Placeholder 2">
            <a:extLst>
              <a:ext uri="{FF2B5EF4-FFF2-40B4-BE49-F238E27FC236}">
                <a16:creationId xmlns:a16="http://schemas.microsoft.com/office/drawing/2014/main" id="{E22C27B9-1E61-BA0D-E664-3C05133BA961}"/>
              </a:ext>
            </a:extLst>
          </p:cNvPr>
          <p:cNvSpPr txBox="1">
            <a:spLocks/>
          </p:cNvSpPr>
          <p:nvPr/>
        </p:nvSpPr>
        <p:spPr>
          <a:xfrm>
            <a:off x="6552612" y="3164947"/>
            <a:ext cx="4377837" cy="2148228"/>
          </a:xfrm>
          <a:prstGeom prst="rect">
            <a:avLst/>
          </a:prstGeom>
        </p:spPr>
        <p:txBody>
          <a:bodyPr vert="horz"/>
          <a:lstStyle>
            <a:lvl1pPr marL="0" indent="0" algn="l" defTabSz="457200" rtl="0" eaLnBrk="1" latinLnBrk="0" hangingPunct="1">
              <a:spcBef>
                <a:spcPct val="20000"/>
              </a:spcBef>
              <a:buClr>
                <a:schemeClr val="accent3"/>
              </a:buClr>
              <a:buSzPct val="100000"/>
              <a:buFontTx/>
              <a:buNone/>
              <a:defRPr sz="16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chemeClr val="accent4"/>
              </a:buClr>
              <a:buFont typeface="Arial" panose="020B0604020202020204" pitchFamily="34" charset="0"/>
              <a:buChar char="•"/>
              <a:defRPr/>
            </a:pPr>
            <a:r>
              <a:rPr lang="en-US" altLang="en-US" b="0" dirty="0">
                <a:solidFill>
                  <a:schemeClr val="tx1"/>
                </a:solidFill>
              </a:rPr>
              <a:t>Your FSA comes equipped with a grace period, meaning you have </a:t>
            </a:r>
            <a:r>
              <a:rPr lang="en-US" altLang="en-US" dirty="0">
                <a:solidFill>
                  <a:schemeClr val="tx1"/>
                </a:solidFill>
              </a:rPr>
              <a:t>until March 15 of next year</a:t>
            </a:r>
            <a:r>
              <a:rPr lang="en-US" altLang="en-US" b="0" dirty="0">
                <a:solidFill>
                  <a:schemeClr val="tx1"/>
                </a:solidFill>
              </a:rPr>
              <a:t>, to exhaust your current plan year’s election. </a:t>
            </a:r>
            <a:br>
              <a:rPr lang="en-US" altLang="en-US" b="0" dirty="0">
                <a:solidFill>
                  <a:schemeClr val="tx1"/>
                </a:solidFill>
              </a:rPr>
            </a:br>
            <a:endParaRPr lang="en-US" altLang="en-US" b="0" dirty="0">
              <a:solidFill>
                <a:schemeClr val="tx1"/>
              </a:solidFill>
            </a:endParaRPr>
          </a:p>
          <a:p>
            <a:pPr marL="285750" indent="-285750">
              <a:buClr>
                <a:schemeClr val="accent4"/>
              </a:buClr>
              <a:buFont typeface="Arial" panose="020B0604020202020204" pitchFamily="34" charset="0"/>
              <a:buChar char="•"/>
              <a:defRPr/>
            </a:pPr>
            <a:r>
              <a:rPr lang="en-US" altLang="en-US" b="0" dirty="0">
                <a:solidFill>
                  <a:schemeClr val="tx1"/>
                </a:solidFill>
              </a:rPr>
              <a:t>Spend your entire election between </a:t>
            </a:r>
            <a:r>
              <a:rPr lang="en-US" altLang="en-US" dirty="0">
                <a:solidFill>
                  <a:schemeClr val="tx1"/>
                </a:solidFill>
              </a:rPr>
              <a:t>January 1, </a:t>
            </a:r>
            <a:r>
              <a:rPr lang="en-US" altLang="en-US" dirty="0">
                <a:solidFill>
                  <a:schemeClr val="tx1"/>
                </a:solidFill>
                <a:highlight>
                  <a:srgbClr val="00FF00"/>
                </a:highlight>
              </a:rPr>
              <a:t>2026</a:t>
            </a:r>
            <a:r>
              <a:rPr lang="en-US" altLang="en-US" dirty="0">
                <a:solidFill>
                  <a:schemeClr val="tx1"/>
                </a:solidFill>
              </a:rPr>
              <a:t> – March 15, </a:t>
            </a:r>
            <a:r>
              <a:rPr lang="en-US" altLang="en-US" dirty="0">
                <a:solidFill>
                  <a:schemeClr val="tx1"/>
                </a:solidFill>
                <a:highlight>
                  <a:srgbClr val="00FF00"/>
                </a:highlight>
              </a:rPr>
              <a:t>2027</a:t>
            </a:r>
            <a:r>
              <a:rPr lang="en-US" altLang="en-US" dirty="0">
                <a:solidFill>
                  <a:schemeClr val="tx1"/>
                </a:solidFill>
              </a:rPr>
              <a:t>.</a:t>
            </a:r>
          </a:p>
          <a:p>
            <a:pPr>
              <a:buClr>
                <a:schemeClr val="accent4"/>
              </a:buClr>
            </a:pPr>
            <a:endParaRPr lang="en-US" b="0" dirty="0"/>
          </a:p>
        </p:txBody>
      </p:sp>
      <p:sp>
        <p:nvSpPr>
          <p:cNvPr id="15" name="TextBox 14">
            <a:extLst>
              <a:ext uri="{FF2B5EF4-FFF2-40B4-BE49-F238E27FC236}">
                <a16:creationId xmlns:a16="http://schemas.microsoft.com/office/drawing/2014/main" id="{7E209627-824C-73E8-90ED-EADFAE0D9DDE}"/>
              </a:ext>
            </a:extLst>
          </p:cNvPr>
          <p:cNvSpPr txBox="1"/>
          <p:nvPr/>
        </p:nvSpPr>
        <p:spPr>
          <a:xfrm>
            <a:off x="6920542" y="2071852"/>
            <a:ext cx="3641975" cy="954107"/>
          </a:xfrm>
          <a:prstGeom prst="rect">
            <a:avLst/>
          </a:prstGeom>
          <a:noFill/>
        </p:spPr>
        <p:txBody>
          <a:bodyPr wrap="square">
            <a:spAutoFit/>
          </a:bodyPr>
          <a:lstStyle/>
          <a:p>
            <a:pPr algn="ctr">
              <a:buClr>
                <a:srgbClr val="82BC00"/>
              </a:buClr>
              <a:defRPr/>
            </a:pPr>
            <a:r>
              <a:rPr 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Health Care FSA Funds Grace Period</a:t>
            </a:r>
          </a:p>
        </p:txBody>
      </p:sp>
      <p:pic>
        <p:nvPicPr>
          <p:cNvPr id="17" name="Picture 16">
            <a:extLst>
              <a:ext uri="{FF2B5EF4-FFF2-40B4-BE49-F238E27FC236}">
                <a16:creationId xmlns:a16="http://schemas.microsoft.com/office/drawing/2014/main" id="{E0EEAEC6-74B0-D53F-45AB-F4B2775929F1}"/>
              </a:ext>
            </a:extLst>
          </p:cNvPr>
          <p:cNvPicPr>
            <a:picLocks noChangeAspect="1"/>
          </p:cNvPicPr>
          <p:nvPr/>
        </p:nvPicPr>
        <p:blipFill>
          <a:blip r:embed="rId3"/>
          <a:stretch>
            <a:fillRect/>
          </a:stretch>
        </p:blipFill>
        <p:spPr>
          <a:xfrm>
            <a:off x="8284607" y="1188206"/>
            <a:ext cx="913844" cy="814152"/>
          </a:xfrm>
          <a:prstGeom prst="rect">
            <a:avLst/>
          </a:prstGeom>
        </p:spPr>
      </p:pic>
    </p:spTree>
    <p:extLst>
      <p:ext uri="{BB962C8B-B14F-4D97-AF65-F5344CB8AC3E}">
        <p14:creationId xmlns:p14="http://schemas.microsoft.com/office/powerpoint/2010/main" val="3013844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9DAB4FC-F16A-366E-B538-76FE088A17BD}"/>
              </a:ext>
            </a:extLst>
          </p:cNvPr>
          <p:cNvSpPr txBox="1">
            <a:spLocks/>
          </p:cNvSpPr>
          <p:nvPr/>
        </p:nvSpPr>
        <p:spPr>
          <a:xfrm>
            <a:off x="1055044" y="2107931"/>
            <a:ext cx="4214694" cy="3977999"/>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0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What Happens if I Don’t Use All My Money?</a:t>
            </a:r>
          </a:p>
        </p:txBody>
      </p:sp>
      <p:sp>
        <p:nvSpPr>
          <p:cNvPr id="15" name="TextBox 14">
            <a:extLst>
              <a:ext uri="{FF2B5EF4-FFF2-40B4-BE49-F238E27FC236}">
                <a16:creationId xmlns:a16="http://schemas.microsoft.com/office/drawing/2014/main" id="{7E209627-824C-73E8-90ED-EADFAE0D9DDE}"/>
              </a:ext>
            </a:extLst>
          </p:cNvPr>
          <p:cNvSpPr txBox="1"/>
          <p:nvPr/>
        </p:nvSpPr>
        <p:spPr>
          <a:xfrm>
            <a:off x="6920542" y="2071852"/>
            <a:ext cx="3641975" cy="954107"/>
          </a:xfrm>
          <a:prstGeom prst="rect">
            <a:avLst/>
          </a:prstGeom>
          <a:noFill/>
        </p:spPr>
        <p:txBody>
          <a:bodyPr wrap="square">
            <a:spAutoFit/>
          </a:bodyPr>
          <a:lstStyle/>
          <a:p>
            <a:pPr algn="ctr">
              <a:buClr>
                <a:srgbClr val="82BC00"/>
              </a:buClr>
              <a:defRPr/>
            </a:pPr>
            <a:r>
              <a:rPr 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Health Care FSA Funds Rollover</a:t>
            </a:r>
          </a:p>
        </p:txBody>
      </p:sp>
      <p:pic>
        <p:nvPicPr>
          <p:cNvPr id="17" name="Picture 16">
            <a:extLst>
              <a:ext uri="{FF2B5EF4-FFF2-40B4-BE49-F238E27FC236}">
                <a16:creationId xmlns:a16="http://schemas.microsoft.com/office/drawing/2014/main" id="{E0EEAEC6-74B0-D53F-45AB-F4B2775929F1}"/>
              </a:ext>
            </a:extLst>
          </p:cNvPr>
          <p:cNvPicPr>
            <a:picLocks noChangeAspect="1"/>
          </p:cNvPicPr>
          <p:nvPr/>
        </p:nvPicPr>
        <p:blipFill>
          <a:blip r:embed="rId3"/>
          <a:stretch>
            <a:fillRect/>
          </a:stretch>
        </p:blipFill>
        <p:spPr>
          <a:xfrm>
            <a:off x="8284607" y="1188206"/>
            <a:ext cx="913844" cy="814152"/>
          </a:xfrm>
          <a:prstGeom prst="rect">
            <a:avLst/>
          </a:prstGeom>
        </p:spPr>
      </p:pic>
      <p:sp>
        <p:nvSpPr>
          <p:cNvPr id="18" name="TextBox 17">
            <a:extLst>
              <a:ext uri="{FF2B5EF4-FFF2-40B4-BE49-F238E27FC236}">
                <a16:creationId xmlns:a16="http://schemas.microsoft.com/office/drawing/2014/main" id="{6F14EF70-BCAB-9A8B-3786-E567677E6807}"/>
              </a:ext>
            </a:extLst>
          </p:cNvPr>
          <p:cNvSpPr txBox="1"/>
          <p:nvPr/>
        </p:nvSpPr>
        <p:spPr>
          <a:xfrm>
            <a:off x="1718485" y="6458838"/>
            <a:ext cx="11497056" cy="646331"/>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Presenter note: Choose either slide 12 (grace period) or 13 (roll over) depending on your plan design. Hide or delete the one you don’t need. Put in your rollover amount where indicated. Remove this text box.</a:t>
            </a:r>
          </a:p>
        </p:txBody>
      </p:sp>
      <p:sp>
        <p:nvSpPr>
          <p:cNvPr id="19" name="Text Placeholder 6">
            <a:extLst>
              <a:ext uri="{FF2B5EF4-FFF2-40B4-BE49-F238E27FC236}">
                <a16:creationId xmlns:a16="http://schemas.microsoft.com/office/drawing/2014/main" id="{A6291EFE-4D6E-C417-C1D9-01ECE0516C45}"/>
              </a:ext>
            </a:extLst>
          </p:cNvPr>
          <p:cNvSpPr txBox="1">
            <a:spLocks/>
          </p:cNvSpPr>
          <p:nvPr/>
        </p:nvSpPr>
        <p:spPr>
          <a:xfrm>
            <a:off x="6621769" y="3336588"/>
            <a:ext cx="4008842" cy="2749342"/>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Clr>
                <a:schemeClr val="accent4"/>
              </a:buClr>
              <a:buFont typeface="Arial" panose="020B0604020202020204" pitchFamily="34" charset="0"/>
              <a:buChar char="•"/>
              <a:defRPr/>
            </a:pPr>
            <a:r>
              <a:rPr lang="en-US" altLang="en-US" dirty="0">
                <a:solidFill>
                  <a:schemeClr val="tx1"/>
                </a:solidFill>
              </a:rPr>
              <a:t>Your FSA allows you to “roll over” up to </a:t>
            </a:r>
            <a:r>
              <a:rPr lang="en-US" altLang="en-US" b="1" dirty="0">
                <a:solidFill>
                  <a:schemeClr val="tx1"/>
                </a:solidFill>
                <a:highlight>
                  <a:srgbClr val="00FF00"/>
                </a:highlight>
              </a:rPr>
              <a:t>$660 </a:t>
            </a:r>
            <a:r>
              <a:rPr lang="en-US" altLang="en-US" dirty="0">
                <a:solidFill>
                  <a:schemeClr val="tx1"/>
                </a:solidFill>
              </a:rPr>
              <a:t>annually. </a:t>
            </a:r>
          </a:p>
          <a:p>
            <a:pPr marL="342900" indent="-342900">
              <a:buClr>
                <a:schemeClr val="accent4"/>
              </a:buClr>
              <a:buFont typeface="Arial" panose="020B0604020202020204" pitchFamily="34" charset="0"/>
              <a:buChar char="•"/>
              <a:defRPr/>
            </a:pPr>
            <a:endParaRPr lang="en-US" altLang="en-US" dirty="0">
              <a:solidFill>
                <a:schemeClr val="tx1"/>
              </a:solidFill>
            </a:endParaRPr>
          </a:p>
          <a:p>
            <a:pPr marL="342900" indent="-342900">
              <a:buClr>
                <a:schemeClr val="accent4"/>
              </a:buClr>
              <a:buFont typeface="Arial" panose="020B0604020202020204" pitchFamily="34" charset="0"/>
              <a:buChar char="•"/>
              <a:defRPr/>
            </a:pPr>
            <a:r>
              <a:rPr lang="en-US" altLang="en-US" dirty="0">
                <a:solidFill>
                  <a:schemeClr val="tx1"/>
                </a:solidFill>
              </a:rPr>
              <a:t>Spend down your balance to at least </a:t>
            </a:r>
            <a:r>
              <a:rPr lang="en-US" altLang="en-US" b="1" dirty="0">
                <a:solidFill>
                  <a:schemeClr val="tx1"/>
                </a:solidFill>
                <a:highlight>
                  <a:srgbClr val="00FF00"/>
                </a:highlight>
              </a:rPr>
              <a:t>$660 </a:t>
            </a:r>
            <a:r>
              <a:rPr lang="en-US" altLang="en-US" dirty="0">
                <a:solidFill>
                  <a:schemeClr val="tx1"/>
                </a:solidFill>
              </a:rPr>
              <a:t>or less by December 31, </a:t>
            </a:r>
            <a:r>
              <a:rPr lang="en-US" altLang="en-US" dirty="0">
                <a:solidFill>
                  <a:schemeClr val="tx1"/>
                </a:solidFill>
                <a:highlight>
                  <a:srgbClr val="00FF00"/>
                </a:highlight>
              </a:rPr>
              <a:t>2026</a:t>
            </a:r>
            <a:r>
              <a:rPr lang="en-US" altLang="en-US" dirty="0">
                <a:solidFill>
                  <a:schemeClr val="tx1"/>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7AC5-1277-034D-66AA-17565938DFBF}"/>
              </a:ext>
            </a:extLst>
          </p:cNvPr>
          <p:cNvSpPr>
            <a:spLocks noGrp="1"/>
          </p:cNvSpPr>
          <p:nvPr>
            <p:ph type="title"/>
          </p:nvPr>
        </p:nvSpPr>
        <p:spPr/>
        <p:txBody>
          <a:bodyPr>
            <a:normAutofit/>
          </a:bodyPr>
          <a:lstStyle/>
          <a:p>
            <a:r>
              <a:rPr lang="en-US" dirty="0"/>
              <a:t>How to Use Your Funds</a:t>
            </a:r>
          </a:p>
        </p:txBody>
      </p:sp>
      <p:sp>
        <p:nvSpPr>
          <p:cNvPr id="11" name="TextBox 10">
            <a:extLst>
              <a:ext uri="{FF2B5EF4-FFF2-40B4-BE49-F238E27FC236}">
                <a16:creationId xmlns:a16="http://schemas.microsoft.com/office/drawing/2014/main" id="{0852050E-D394-2C43-2D4A-FE4A94A1DF0A}"/>
              </a:ext>
            </a:extLst>
          </p:cNvPr>
          <p:cNvSpPr txBox="1"/>
          <p:nvPr/>
        </p:nvSpPr>
        <p:spPr>
          <a:xfrm>
            <a:off x="590770" y="1493136"/>
            <a:ext cx="4467367" cy="1015663"/>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Swipe your card </a:t>
            </a: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for eligible items or services. This is the easiest way to use your FSA.</a:t>
            </a:r>
          </a:p>
        </p:txBody>
      </p:sp>
      <p:sp>
        <p:nvSpPr>
          <p:cNvPr id="4" name="TextBox 3">
            <a:extLst>
              <a:ext uri="{FF2B5EF4-FFF2-40B4-BE49-F238E27FC236}">
                <a16:creationId xmlns:a16="http://schemas.microsoft.com/office/drawing/2014/main" id="{EAE03556-888E-FE31-A1D1-97AF436DA097}"/>
              </a:ext>
            </a:extLst>
          </p:cNvPr>
          <p:cNvSpPr txBox="1"/>
          <p:nvPr/>
        </p:nvSpPr>
        <p:spPr>
          <a:xfrm>
            <a:off x="590770" y="2841096"/>
            <a:ext cx="4467367" cy="2523768"/>
          </a:xfrm>
          <a:prstGeom prst="rect">
            <a:avLst/>
          </a:prstGeom>
          <a:noFill/>
        </p:spPr>
        <p:txBody>
          <a:bodyPr wrap="square" rtlCol="0">
            <a:spAutoFit/>
          </a:bodyPr>
          <a:lstStyle/>
          <a:p>
            <a:pPr>
              <a:spcAft>
                <a:spcPts val="1200"/>
              </a:spcAft>
            </a:pPr>
            <a:r>
              <a:rPr lang="en-US" sz="1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You can also pay for hospital, doctor, dentist, lab bills with your card number, like any other credit card.</a:t>
            </a:r>
          </a:p>
          <a:p>
            <a:pPr marL="342900" indent="-342900">
              <a:spcAft>
                <a:spcPts val="1200"/>
              </a:spcAft>
              <a:buClr>
                <a:schemeClr val="accent4"/>
              </a:buClr>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Card is programmed to work </a:t>
            </a:r>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at medical providers.</a:t>
            </a:r>
          </a:p>
          <a:p>
            <a:pPr marL="342900" indent="-342900">
              <a:spcAft>
                <a:spcPts val="1200"/>
              </a:spcAft>
              <a:buClr>
                <a:schemeClr val="accent4"/>
              </a:buClr>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card can detect eligible </a:t>
            </a:r>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items at most retailers.</a:t>
            </a:r>
          </a:p>
          <a:p>
            <a:pPr marL="342900" indent="-342900">
              <a:spcAft>
                <a:spcPts val="1200"/>
              </a:spcAft>
              <a:buClr>
                <a:schemeClr val="accent4"/>
              </a:buClr>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You have ONE card for all accounts. </a:t>
            </a:r>
          </a:p>
        </p:txBody>
      </p:sp>
      <p:pic>
        <p:nvPicPr>
          <p:cNvPr id="3" name="Picture 2">
            <a:extLst>
              <a:ext uri="{FF2B5EF4-FFF2-40B4-BE49-F238E27FC236}">
                <a16:creationId xmlns:a16="http://schemas.microsoft.com/office/drawing/2014/main" id="{4A762219-A4BE-60C6-B6D6-B29DC85D248C}"/>
              </a:ext>
            </a:extLst>
          </p:cNvPr>
          <p:cNvPicPr>
            <a:picLocks noChangeAspect="1"/>
          </p:cNvPicPr>
          <p:nvPr/>
        </p:nvPicPr>
        <p:blipFill>
          <a:blip r:embed="rId3"/>
          <a:srcRect l="33649" t="1842" b="-1842"/>
          <a:stretch>
            <a:fillRect/>
          </a:stretch>
        </p:blipFill>
        <p:spPr>
          <a:xfrm>
            <a:off x="6369473" y="1460548"/>
            <a:ext cx="5382228" cy="5027187"/>
          </a:xfrm>
          <a:prstGeom prst="roundRect">
            <a:avLst>
              <a:gd name="adj" fmla="val 1931"/>
            </a:avLst>
          </a:prstGeom>
        </p:spPr>
      </p:pic>
    </p:spTree>
    <p:extLst>
      <p:ext uri="{BB962C8B-B14F-4D97-AF65-F5344CB8AC3E}">
        <p14:creationId xmlns:p14="http://schemas.microsoft.com/office/powerpoint/2010/main" val="47544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F05F-5BF4-6AEE-2856-7B8322F0C5CA}"/>
              </a:ext>
            </a:extLst>
          </p:cNvPr>
          <p:cNvSpPr>
            <a:spLocks noGrp="1"/>
          </p:cNvSpPr>
          <p:nvPr>
            <p:ph type="title"/>
          </p:nvPr>
        </p:nvSpPr>
        <p:spPr>
          <a:xfrm>
            <a:off x="645707" y="1606384"/>
            <a:ext cx="5004418" cy="2062354"/>
          </a:xfrm>
        </p:spPr>
        <p:txBody>
          <a:bodyPr>
            <a:noAutofit/>
          </a:bodyPr>
          <a:lstStyle/>
          <a:p>
            <a:r>
              <a:rPr lang="en-US" sz="4400" dirty="0"/>
              <a:t>What About Receipts and Documentation?</a:t>
            </a:r>
          </a:p>
        </p:txBody>
      </p:sp>
      <p:sp>
        <p:nvSpPr>
          <p:cNvPr id="12" name="Text Placeholder 11">
            <a:extLst>
              <a:ext uri="{FF2B5EF4-FFF2-40B4-BE49-F238E27FC236}">
                <a16:creationId xmlns:a16="http://schemas.microsoft.com/office/drawing/2014/main" id="{89497FD2-55C4-4E9C-4EED-67191958E9E0}"/>
              </a:ext>
            </a:extLst>
          </p:cNvPr>
          <p:cNvSpPr>
            <a:spLocks noGrp="1"/>
          </p:cNvSpPr>
          <p:nvPr>
            <p:ph type="body" sz="quarter" idx="11"/>
          </p:nvPr>
        </p:nvSpPr>
        <p:spPr>
          <a:xfrm>
            <a:off x="680949" y="3907838"/>
            <a:ext cx="4090561" cy="1262226"/>
          </a:xfrm>
        </p:spPr>
        <p:txBody>
          <a:bodyPr/>
          <a:lstStyle/>
          <a:p>
            <a:r>
              <a:rPr lang="en-US" sz="2000" b="0" dirty="0"/>
              <a:t>The IRS requires MyChoice Accounts and your employer to verify that you are using your funds for eligible items.</a:t>
            </a:r>
          </a:p>
          <a:p>
            <a:endParaRPr lang="en-US" sz="1400" b="0" dirty="0"/>
          </a:p>
          <a:p>
            <a:endParaRPr lang="en-US" sz="1400" dirty="0"/>
          </a:p>
        </p:txBody>
      </p:sp>
      <p:pic>
        <p:nvPicPr>
          <p:cNvPr id="1026" name="Picture 2" descr="Understanding Your Explanation of Benefits (EOB) | Wellmark">
            <a:extLst>
              <a:ext uri="{FF2B5EF4-FFF2-40B4-BE49-F238E27FC236}">
                <a16:creationId xmlns:a16="http://schemas.microsoft.com/office/drawing/2014/main" id="{A47CF372-E483-AD17-43E0-02C7F420A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538" y="4312655"/>
            <a:ext cx="3274111" cy="12034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ay For My Daily Moisturizer, FSA! |">
            <a:extLst>
              <a:ext uri="{FF2B5EF4-FFF2-40B4-BE49-F238E27FC236}">
                <a16:creationId xmlns:a16="http://schemas.microsoft.com/office/drawing/2014/main" id="{42F46CBE-25D7-6056-E922-7934436D42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909" t="6348" r="6550"/>
          <a:stretch>
            <a:fillRect/>
          </a:stretch>
        </p:blipFill>
        <p:spPr bwMode="auto">
          <a:xfrm>
            <a:off x="9277175" y="3269548"/>
            <a:ext cx="1741136" cy="2428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8B50CB3-8F05-062A-3167-849E02845DF9}"/>
              </a:ext>
            </a:extLst>
          </p:cNvPr>
          <p:cNvGrpSpPr/>
          <p:nvPr/>
        </p:nvGrpSpPr>
        <p:grpSpPr>
          <a:xfrm>
            <a:off x="7071236" y="3521718"/>
            <a:ext cx="1870716" cy="772240"/>
            <a:chOff x="8479745" y="3798012"/>
            <a:chExt cx="2520179" cy="1040341"/>
          </a:xfrm>
        </p:grpSpPr>
        <p:sp>
          <p:nvSpPr>
            <p:cNvPr id="9" name="Rounded Rectangle 8">
              <a:extLst>
                <a:ext uri="{FF2B5EF4-FFF2-40B4-BE49-F238E27FC236}">
                  <a16:creationId xmlns:a16="http://schemas.microsoft.com/office/drawing/2014/main" id="{CCC76812-6EFD-FE34-85F8-C4782EFAB1B5}"/>
                </a:ext>
              </a:extLst>
            </p:cNvPr>
            <p:cNvSpPr/>
            <p:nvPr/>
          </p:nvSpPr>
          <p:spPr>
            <a:xfrm>
              <a:off x="8479745" y="3798012"/>
              <a:ext cx="2520179" cy="1040341"/>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B9A919DF-D8CF-74CA-9A18-DB036CD7CE20}"/>
                </a:ext>
              </a:extLst>
            </p:cNvPr>
            <p:cNvGrpSpPr/>
            <p:nvPr/>
          </p:nvGrpSpPr>
          <p:grpSpPr>
            <a:xfrm>
              <a:off x="8634902" y="3929918"/>
              <a:ext cx="2081179" cy="735562"/>
              <a:chOff x="392584" y="2764100"/>
              <a:chExt cx="2081179" cy="735562"/>
            </a:xfrm>
          </p:grpSpPr>
          <p:sp>
            <p:nvSpPr>
              <p:cNvPr id="4" name="TextBox 3">
                <a:extLst>
                  <a:ext uri="{FF2B5EF4-FFF2-40B4-BE49-F238E27FC236}">
                    <a16:creationId xmlns:a16="http://schemas.microsoft.com/office/drawing/2014/main" id="{40216F3A-0A45-28C8-409A-5062046F439C}"/>
                  </a:ext>
                </a:extLst>
              </p:cNvPr>
              <p:cNvSpPr txBox="1"/>
              <p:nvPr/>
            </p:nvSpPr>
            <p:spPr>
              <a:xfrm>
                <a:off x="392584" y="2764100"/>
                <a:ext cx="1503241" cy="584775"/>
              </a:xfrm>
              <a:prstGeom prst="rect">
                <a:avLst/>
              </a:prstGeom>
              <a:noFill/>
            </p:spPr>
            <p:txBody>
              <a:bodyPr wrap="square" rtlCol="0">
                <a:spAutoFit/>
              </a:bodyPr>
              <a:lstStyle/>
              <a:p>
                <a:pPr algn="ctr"/>
                <a:r>
                  <a:rPr lang="en-US" sz="3200" b="1" dirty="0">
                    <a:solidFill>
                      <a:schemeClr val="bg1"/>
                    </a:solidFill>
                  </a:rPr>
                  <a:t>EOB</a:t>
                </a:r>
              </a:p>
            </p:txBody>
          </p:sp>
          <p:pic>
            <p:nvPicPr>
              <p:cNvPr id="7" name="Graphic 6" descr="Badge Tick1 with solid fill">
                <a:extLst>
                  <a:ext uri="{FF2B5EF4-FFF2-40B4-BE49-F238E27FC236}">
                    <a16:creationId xmlns:a16="http://schemas.microsoft.com/office/drawing/2014/main" id="{539D2192-11CF-12C4-C423-00CB5D82B1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04357" y="2830256"/>
                <a:ext cx="669406" cy="669406"/>
              </a:xfrm>
              <a:prstGeom prst="rect">
                <a:avLst/>
              </a:prstGeom>
            </p:spPr>
          </p:pic>
        </p:grpSp>
      </p:grpSp>
      <p:sp>
        <p:nvSpPr>
          <p:cNvPr id="16" name="TextBox 15">
            <a:extLst>
              <a:ext uri="{FF2B5EF4-FFF2-40B4-BE49-F238E27FC236}">
                <a16:creationId xmlns:a16="http://schemas.microsoft.com/office/drawing/2014/main" id="{F4EF757F-CCA6-F665-778A-72BD2956E9C6}"/>
              </a:ext>
            </a:extLst>
          </p:cNvPr>
          <p:cNvSpPr txBox="1"/>
          <p:nvPr/>
        </p:nvSpPr>
        <p:spPr>
          <a:xfrm>
            <a:off x="6369538" y="2348582"/>
            <a:ext cx="4604928" cy="584775"/>
          </a:xfrm>
          <a:prstGeom prst="rect">
            <a:avLst/>
          </a:prstGeom>
          <a:noFill/>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Why? </a:t>
            </a:r>
            <a:r>
              <a:rPr lang="en-US" sz="1600" dirty="0">
                <a:latin typeface="Open Sans" panose="020B0606030504020204" pitchFamily="34" charset="0"/>
                <a:ea typeface="Open Sans" panose="020B0606030504020204" pitchFamily="34" charset="0"/>
                <a:cs typeface="Open Sans" panose="020B0606030504020204" pitchFamily="34" charset="0"/>
              </a:rPr>
              <a:t>If you file a claim for reimbursement, we’ll </a:t>
            </a:r>
            <a:r>
              <a:rPr lang="en-US" sz="1600" b="1" dirty="0">
                <a:latin typeface="Open Sans" panose="020B0606030504020204" pitchFamily="34" charset="0"/>
                <a:ea typeface="Open Sans" panose="020B0606030504020204" pitchFamily="34" charset="0"/>
                <a:cs typeface="Open Sans" panose="020B0606030504020204" pitchFamily="34" charset="0"/>
              </a:rPr>
              <a:t>always</a:t>
            </a:r>
            <a:r>
              <a:rPr lang="en-US" sz="1600" dirty="0">
                <a:latin typeface="Open Sans" panose="020B0606030504020204" pitchFamily="34" charset="0"/>
                <a:ea typeface="Open Sans" panose="020B0606030504020204" pitchFamily="34" charset="0"/>
                <a:cs typeface="Open Sans" panose="020B0606030504020204" pitchFamily="34" charset="0"/>
              </a:rPr>
              <a:t> need documentation.</a:t>
            </a:r>
          </a:p>
        </p:txBody>
      </p:sp>
      <p:sp>
        <p:nvSpPr>
          <p:cNvPr id="18" name="TextBox 17">
            <a:extLst>
              <a:ext uri="{FF2B5EF4-FFF2-40B4-BE49-F238E27FC236}">
                <a16:creationId xmlns:a16="http://schemas.microsoft.com/office/drawing/2014/main" id="{C361FBB9-2034-1B24-02E4-36B2BB4351CD}"/>
              </a:ext>
            </a:extLst>
          </p:cNvPr>
          <p:cNvSpPr txBox="1"/>
          <p:nvPr/>
        </p:nvSpPr>
        <p:spPr>
          <a:xfrm>
            <a:off x="6369537" y="1252389"/>
            <a:ext cx="4604927" cy="1015663"/>
          </a:xfrm>
          <a:prstGeom prst="rect">
            <a:avLst/>
          </a:prstGeom>
          <a:noFill/>
        </p:spPr>
        <p:txBody>
          <a:bodyPr wrap="square">
            <a:spAutoFit/>
          </a:bodyPr>
          <a:lstStyle/>
          <a:p>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About 10% of the time when you use the card, we’ll ask for more information.</a:t>
            </a:r>
          </a:p>
        </p:txBody>
      </p:sp>
    </p:spTree>
    <p:extLst>
      <p:ext uri="{BB962C8B-B14F-4D97-AF65-F5344CB8AC3E}">
        <p14:creationId xmlns:p14="http://schemas.microsoft.com/office/powerpoint/2010/main" val="1283017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BE6EFD70-A757-1455-4978-4E0F0CDCF2A8}"/>
              </a:ext>
            </a:extLst>
          </p:cNvPr>
          <p:cNvSpPr>
            <a:spLocks noGrp="1"/>
          </p:cNvSpPr>
          <p:nvPr>
            <p:ph type="title"/>
          </p:nvPr>
        </p:nvSpPr>
        <p:spPr>
          <a:xfrm>
            <a:off x="898883" y="2152872"/>
            <a:ext cx="4404637" cy="1164565"/>
          </a:xfrm>
        </p:spPr>
        <p:txBody>
          <a:bodyPr>
            <a:noAutofit/>
          </a:bodyPr>
          <a:lstStyle/>
          <a:p>
            <a:r>
              <a:rPr lang="en-US" sz="4400" dirty="0"/>
              <a:t>What is it You Need again?</a:t>
            </a:r>
          </a:p>
        </p:txBody>
      </p:sp>
      <p:sp>
        <p:nvSpPr>
          <p:cNvPr id="21" name="Text Placeholder 1">
            <a:extLst>
              <a:ext uri="{FF2B5EF4-FFF2-40B4-BE49-F238E27FC236}">
                <a16:creationId xmlns:a16="http://schemas.microsoft.com/office/drawing/2014/main" id="{1089F582-C994-97B5-03BE-9B2B161B07D2}"/>
              </a:ext>
            </a:extLst>
          </p:cNvPr>
          <p:cNvSpPr>
            <a:spLocks noGrp="1"/>
          </p:cNvSpPr>
          <p:nvPr>
            <p:ph type="body" sz="quarter" idx="11"/>
          </p:nvPr>
        </p:nvSpPr>
        <p:spPr>
          <a:xfrm>
            <a:off x="898881" y="3806068"/>
            <a:ext cx="4404637" cy="1262226"/>
          </a:xfrm>
        </p:spPr>
        <p:txBody>
          <a:bodyPr>
            <a:normAutofit/>
          </a:bodyPr>
          <a:lstStyle/>
          <a:p>
            <a:pPr algn="l"/>
            <a:r>
              <a:rPr lang="en-US" sz="2000" b="0" i="0" dirty="0">
                <a:effectLst/>
                <a:latin typeface="Open Sans" panose="020B0606030504020204" pitchFamily="34" charset="0"/>
              </a:rPr>
              <a:t>If it’s something insurance has helped you pay, the EOB will always be the BEST thing to submit.</a:t>
            </a:r>
          </a:p>
        </p:txBody>
      </p:sp>
      <p:sp>
        <p:nvSpPr>
          <p:cNvPr id="23" name="TextBox 22">
            <a:extLst>
              <a:ext uri="{FF2B5EF4-FFF2-40B4-BE49-F238E27FC236}">
                <a16:creationId xmlns:a16="http://schemas.microsoft.com/office/drawing/2014/main" id="{798175A0-A24E-7A8E-879A-4E31FC16F34D}"/>
              </a:ext>
            </a:extLst>
          </p:cNvPr>
          <p:cNvSpPr txBox="1"/>
          <p:nvPr/>
        </p:nvSpPr>
        <p:spPr>
          <a:xfrm>
            <a:off x="6431279" y="1066978"/>
            <a:ext cx="4575591" cy="4647426"/>
          </a:xfrm>
          <a:prstGeom prst="rect">
            <a:avLst/>
          </a:prstGeom>
          <a:noFill/>
        </p:spPr>
        <p:txBody>
          <a:bodyPr wrap="square">
            <a:spAutoFit/>
          </a:bodyPr>
          <a:lstStyle/>
          <a:p>
            <a:pPr algn="l"/>
            <a:r>
              <a:rPr lang="en-US" sz="2400" b="1" i="0" dirty="0">
                <a:solidFill>
                  <a:schemeClr val="accent4"/>
                </a:solidFill>
                <a:effectLst/>
                <a:latin typeface="Open Sans" panose="020B0606030504020204" pitchFamily="34" charset="0"/>
              </a:rPr>
              <a:t>For items purchased </a:t>
            </a:r>
            <a:br>
              <a:rPr lang="en-US" sz="2400" b="1" i="0" dirty="0">
                <a:solidFill>
                  <a:schemeClr val="accent4"/>
                </a:solidFill>
                <a:effectLst/>
                <a:latin typeface="Open Sans" panose="020B0606030504020204" pitchFamily="34" charset="0"/>
              </a:rPr>
            </a:br>
            <a:r>
              <a:rPr lang="en-US" sz="2400" b="1" i="0" dirty="0">
                <a:solidFill>
                  <a:schemeClr val="accent4"/>
                </a:solidFill>
                <a:effectLst/>
                <a:latin typeface="Open Sans" panose="020B0606030504020204" pitchFamily="34" charset="0"/>
              </a:rPr>
              <a:t>online or at a retailer…</a:t>
            </a:r>
          </a:p>
          <a:p>
            <a:pPr algn="l"/>
            <a:r>
              <a:rPr lang="en-US" sz="1600" b="0" i="0" dirty="0">
                <a:effectLst/>
                <a:latin typeface="Open Sans" panose="020B0606030504020204" pitchFamily="34" charset="0"/>
              </a:rPr>
              <a:t> </a:t>
            </a:r>
          </a:p>
          <a:p>
            <a:pPr marL="342900" indent="-342900" algn="l">
              <a:spcAft>
                <a:spcPts val="1200"/>
              </a:spcAft>
              <a:buFont typeface="+mj-lt"/>
              <a:buAutoNum type="arabicPeriod"/>
            </a:pPr>
            <a:r>
              <a:rPr lang="en-US" sz="1600" b="1" i="0" dirty="0">
                <a:effectLst/>
                <a:latin typeface="Open Sans" panose="020B0606030504020204" pitchFamily="34" charset="0"/>
              </a:rPr>
              <a:t>Amount paid </a:t>
            </a:r>
            <a:r>
              <a:rPr lang="en-US" sz="1600" b="0" i="0" dirty="0">
                <a:effectLst/>
                <a:latin typeface="Open Sans" panose="020B0606030504020204" pitchFamily="34" charset="0"/>
              </a:rPr>
              <a:t>– if you purchased multiple items, circle the ones that are eligible – should match the card swipe $$</a:t>
            </a:r>
            <a:endParaRPr lang="en-US" sz="1600" i="0" dirty="0">
              <a:effectLst/>
              <a:latin typeface="Open Sans" panose="020B0606030504020204" pitchFamily="34" charset="0"/>
            </a:endParaRPr>
          </a:p>
          <a:p>
            <a:pPr marL="342900" indent="-342900" algn="l">
              <a:spcAft>
                <a:spcPts val="1200"/>
              </a:spcAft>
              <a:buFont typeface="+mj-lt"/>
              <a:buAutoNum type="arabicPeriod"/>
            </a:pPr>
            <a:r>
              <a:rPr lang="en-US" sz="1600" b="1" i="0" dirty="0">
                <a:effectLst/>
                <a:latin typeface="Open Sans" panose="020B0606030504020204" pitchFamily="34" charset="0"/>
              </a:rPr>
              <a:t>Service/Item</a:t>
            </a:r>
            <a:r>
              <a:rPr lang="en-US" sz="1600" i="0" dirty="0">
                <a:effectLst/>
                <a:latin typeface="Open Sans" panose="020B0606030504020204" pitchFamily="34" charset="0"/>
              </a:rPr>
              <a:t> </a:t>
            </a:r>
            <a:r>
              <a:rPr lang="en-US" sz="1600" b="0" i="0" dirty="0">
                <a:effectLst/>
                <a:latin typeface="Open Sans" panose="020B0606030504020204" pitchFamily="34" charset="0"/>
              </a:rPr>
              <a:t>– needs to have something to indicate what it is, not just a total or credit card receipt with no listing</a:t>
            </a:r>
          </a:p>
          <a:p>
            <a:pPr marL="342900" indent="-342900" algn="l">
              <a:spcAft>
                <a:spcPts val="1200"/>
              </a:spcAft>
              <a:buFont typeface="+mj-lt"/>
              <a:buAutoNum type="arabicPeriod"/>
            </a:pPr>
            <a:r>
              <a:rPr lang="en-US" sz="1600" b="1" i="0" dirty="0">
                <a:effectLst/>
                <a:latin typeface="Open Sans" panose="020B0606030504020204" pitchFamily="34" charset="0"/>
              </a:rPr>
              <a:t>Provider name and address </a:t>
            </a:r>
            <a:r>
              <a:rPr lang="en-US" sz="1600" b="0" i="0" dirty="0">
                <a:effectLst/>
                <a:latin typeface="Open Sans" panose="020B0606030504020204" pitchFamily="34" charset="0"/>
              </a:rPr>
              <a:t>– name/address of store or provider</a:t>
            </a:r>
          </a:p>
          <a:p>
            <a:pPr marL="342900" indent="-342900" algn="l">
              <a:spcAft>
                <a:spcPts val="1200"/>
              </a:spcAft>
              <a:buFont typeface="+mj-lt"/>
              <a:buAutoNum type="arabicPeriod"/>
            </a:pPr>
            <a:r>
              <a:rPr lang="en-US" sz="1600" b="1" i="0" dirty="0">
                <a:effectLst/>
                <a:latin typeface="Open Sans" panose="020B0606030504020204" pitchFamily="34" charset="0"/>
              </a:rPr>
              <a:t>Date of service </a:t>
            </a:r>
            <a:r>
              <a:rPr lang="en-US" sz="1600" b="0" i="0" dirty="0">
                <a:effectLst/>
                <a:latin typeface="Open Sans" panose="020B0606030504020204" pitchFamily="34" charset="0"/>
              </a:rPr>
              <a:t>– within your plan year/incur dates</a:t>
            </a:r>
          </a:p>
          <a:p>
            <a:pPr marL="342900" indent="-342900" algn="l">
              <a:spcAft>
                <a:spcPts val="1200"/>
              </a:spcAft>
              <a:buFont typeface="+mj-lt"/>
              <a:buAutoNum type="arabicPeriod"/>
            </a:pPr>
            <a:r>
              <a:rPr lang="en-US" sz="1600" b="1" dirty="0">
                <a:latin typeface="Open Sans" panose="020B0606030504020204" pitchFamily="34" charset="0"/>
              </a:rPr>
              <a:t>Person receiving service </a:t>
            </a:r>
            <a:r>
              <a:rPr lang="en-US" sz="1600" dirty="0">
                <a:latin typeface="Open Sans" panose="020B0606030504020204" pitchFamily="34" charset="0"/>
              </a:rPr>
              <a:t>(if applicable, usually not with OTC purchases)</a:t>
            </a:r>
            <a:endParaRPr lang="en-US" sz="1600" b="0" i="0" dirty="0">
              <a:effectLst/>
              <a:latin typeface="Open Sans" panose="020B0606030504020204" pitchFamily="34" charset="0"/>
            </a:endParaRPr>
          </a:p>
        </p:txBody>
      </p:sp>
    </p:spTree>
    <p:extLst>
      <p:ext uri="{BB962C8B-B14F-4D97-AF65-F5344CB8AC3E}">
        <p14:creationId xmlns:p14="http://schemas.microsoft.com/office/powerpoint/2010/main" val="629740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069BD-9222-2E28-B6A5-75D4D6230F9E}"/>
              </a:ext>
            </a:extLst>
          </p:cNvPr>
          <p:cNvSpPr>
            <a:spLocks noGrp="1"/>
          </p:cNvSpPr>
          <p:nvPr>
            <p:ph type="title"/>
          </p:nvPr>
        </p:nvSpPr>
        <p:spPr>
          <a:xfrm>
            <a:off x="630525" y="1120286"/>
            <a:ext cx="4953279" cy="1164565"/>
          </a:xfrm>
        </p:spPr>
        <p:txBody>
          <a:bodyPr>
            <a:noAutofit/>
          </a:bodyPr>
          <a:lstStyle/>
          <a:p>
            <a:r>
              <a:rPr lang="en-US" sz="4400" dirty="0"/>
              <a:t>What Happens if I Don’t Submit Documentation?</a:t>
            </a:r>
          </a:p>
        </p:txBody>
      </p:sp>
      <p:sp>
        <p:nvSpPr>
          <p:cNvPr id="8" name="TextBox 7">
            <a:extLst>
              <a:ext uri="{FF2B5EF4-FFF2-40B4-BE49-F238E27FC236}">
                <a16:creationId xmlns:a16="http://schemas.microsoft.com/office/drawing/2014/main" id="{D7822A2F-15FC-AE10-C57D-47B9AFD354C7}"/>
              </a:ext>
            </a:extLst>
          </p:cNvPr>
          <p:cNvSpPr txBox="1"/>
          <p:nvPr/>
        </p:nvSpPr>
        <p:spPr>
          <a:xfrm>
            <a:off x="6400128" y="3086475"/>
            <a:ext cx="4747932" cy="1323439"/>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If we don’t receive the right documentation or substitute documentation (another receipt for eligible services), your FSA could be temporarily suspended, and your card won’t work for that account until you clear the claim.</a:t>
            </a:r>
          </a:p>
        </p:txBody>
      </p:sp>
      <p:pic>
        <p:nvPicPr>
          <p:cNvPr id="9" name="Picture 8" descr="A blue card with a brown square and a white square with a brown square with a blue background&#10;&#10;Description automatically generated with medium confidence">
            <a:extLst>
              <a:ext uri="{FF2B5EF4-FFF2-40B4-BE49-F238E27FC236}">
                <a16:creationId xmlns:a16="http://schemas.microsoft.com/office/drawing/2014/main" id="{160C67EA-D8A7-6F97-4F44-3D9125B2BE9E}"/>
              </a:ext>
            </a:extLst>
          </p:cNvPr>
          <p:cNvPicPr>
            <a:picLocks noChangeAspect="1"/>
          </p:cNvPicPr>
          <p:nvPr/>
        </p:nvPicPr>
        <p:blipFill>
          <a:blip r:embed="rId3"/>
          <a:stretch>
            <a:fillRect/>
          </a:stretch>
        </p:blipFill>
        <p:spPr>
          <a:xfrm rot="398275">
            <a:off x="8553255" y="1087649"/>
            <a:ext cx="1042439" cy="157325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AC0A860-8EBA-8F72-A772-6A6C611CE39A}"/>
              </a:ext>
            </a:extLst>
          </p:cNvPr>
          <p:cNvSpPr txBox="1"/>
          <p:nvPr/>
        </p:nvSpPr>
        <p:spPr>
          <a:xfrm>
            <a:off x="655349" y="3366608"/>
            <a:ext cx="5090160" cy="2462213"/>
          </a:xfrm>
          <a:prstGeom prst="rect">
            <a:avLst/>
          </a:prstGeom>
          <a:noFill/>
        </p:spPr>
        <p:txBody>
          <a:bodyPr wrap="square">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are many examples of using your card at an eligible LOCATION, but it might not be for an eligible expense.</a:t>
            </a:r>
          </a:p>
          <a:p>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Hospital: </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cosmetic surgery</a:t>
            </a:r>
          </a:p>
          <a:p>
            <a:pPr>
              <a:spcAft>
                <a:spcPts val="6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Dentist: </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teeth whitening</a:t>
            </a:r>
          </a:p>
          <a:p>
            <a:pPr>
              <a:spcAft>
                <a:spcPts val="6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Eye doctor: </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non-prescription </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sunglasses or color-changing contacts</a:t>
            </a:r>
          </a:p>
        </p:txBody>
      </p:sp>
      <p:sp>
        <p:nvSpPr>
          <p:cNvPr id="13" name="TextBox 12">
            <a:extLst>
              <a:ext uri="{FF2B5EF4-FFF2-40B4-BE49-F238E27FC236}">
                <a16:creationId xmlns:a16="http://schemas.microsoft.com/office/drawing/2014/main" id="{436BBD32-E073-F609-ACD7-38211EC684ED}"/>
              </a:ext>
            </a:extLst>
          </p:cNvPr>
          <p:cNvSpPr txBox="1"/>
          <p:nvPr/>
        </p:nvSpPr>
        <p:spPr>
          <a:xfrm>
            <a:off x="6400128" y="4685645"/>
            <a:ext cx="4458372" cy="584775"/>
          </a:xfrm>
          <a:prstGeom prst="rect">
            <a:avLst/>
          </a:prstGeom>
          <a:noFill/>
        </p:spPr>
        <p:txBody>
          <a:bodyPr wrap="square" rtlCol="0">
            <a:spAutoFit/>
          </a:bodyPr>
          <a:lstStyle/>
          <a:p>
            <a:r>
              <a:rPr lang="en-US" sz="1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Mychoiceaccounts.com</a:t>
            </a:r>
            <a:r>
              <a:rPr lang="en-US" sz="16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 </a:t>
            </a:r>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b="1" dirty="0">
                <a:latin typeface="Open Sans" panose="020B0606030504020204" pitchFamily="34" charset="0"/>
                <a:ea typeface="Open Sans" panose="020B0606030504020204" pitchFamily="34" charset="0"/>
                <a:cs typeface="Open Sans" panose="020B0606030504020204" pitchFamily="34" charset="0"/>
              </a:rPr>
              <a:t>Debit Card Info </a:t>
            </a:r>
            <a:r>
              <a:rPr lang="en-US" sz="1600" dirty="0">
                <a:latin typeface="Open Sans" panose="020B0606030504020204" pitchFamily="34" charset="0"/>
                <a:ea typeface="Open Sans" panose="020B0606030504020204" pitchFamily="34" charset="0"/>
                <a:cs typeface="Open Sans" panose="020B0606030504020204" pitchFamily="34" charset="0"/>
              </a:rPr>
              <a:t>page has more details.</a:t>
            </a:r>
          </a:p>
        </p:txBody>
      </p:sp>
      <p:pic>
        <p:nvPicPr>
          <p:cNvPr id="14" name="Picture 4" descr="Pay For My Daily Moisturizer, FSA! |">
            <a:extLst>
              <a:ext uri="{FF2B5EF4-FFF2-40B4-BE49-F238E27FC236}">
                <a16:creationId xmlns:a16="http://schemas.microsoft.com/office/drawing/2014/main" id="{BBA1DCA0-083D-10FA-7EE9-6FFFD32148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909" t="6348" r="6550"/>
          <a:stretch>
            <a:fillRect/>
          </a:stretch>
        </p:blipFill>
        <p:spPr bwMode="auto">
          <a:xfrm rot="20755711">
            <a:off x="7834325" y="1186106"/>
            <a:ext cx="1086569" cy="15152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2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89668E-1543-4B07-9ECF-5643182CC764}"/>
              </a:ext>
            </a:extLst>
          </p:cNvPr>
          <p:cNvSpPr>
            <a:spLocks noGrp="1"/>
          </p:cNvSpPr>
          <p:nvPr>
            <p:ph type="title"/>
          </p:nvPr>
        </p:nvSpPr>
        <p:spPr/>
        <p:txBody>
          <a:bodyPr>
            <a:normAutofit/>
          </a:bodyPr>
          <a:lstStyle/>
          <a:p>
            <a:r>
              <a:rPr lang="en-US" dirty="0"/>
              <a:t>Why Enroll? Savings, Savings, Savings!</a:t>
            </a:r>
          </a:p>
        </p:txBody>
      </p:sp>
      <p:graphicFrame>
        <p:nvGraphicFramePr>
          <p:cNvPr id="9" name="Table Placeholder 4">
            <a:extLst>
              <a:ext uri="{FF2B5EF4-FFF2-40B4-BE49-F238E27FC236}">
                <a16:creationId xmlns:a16="http://schemas.microsoft.com/office/drawing/2014/main" id="{CE533E37-7BF1-C271-A548-921CE5C83572}"/>
              </a:ext>
            </a:extLst>
          </p:cNvPr>
          <p:cNvGraphicFramePr>
            <a:graphicFrameLocks/>
          </p:cNvGraphicFramePr>
          <p:nvPr>
            <p:extLst>
              <p:ext uri="{D42A27DB-BD31-4B8C-83A1-F6EECF244321}">
                <p14:modId xmlns:p14="http://schemas.microsoft.com/office/powerpoint/2010/main" val="3604265161"/>
              </p:ext>
            </p:extLst>
          </p:nvPr>
        </p:nvGraphicFramePr>
        <p:xfrm>
          <a:off x="4818064" y="1578616"/>
          <a:ext cx="6869112" cy="3302051"/>
        </p:xfrm>
        <a:graphic>
          <a:graphicData uri="http://schemas.openxmlformats.org/drawingml/2006/table">
            <a:tbl>
              <a:tblPr bandRow="1"/>
              <a:tblGrid>
                <a:gridCol w="3213990">
                  <a:extLst>
                    <a:ext uri="{9D8B030D-6E8A-4147-A177-3AD203B41FA5}">
                      <a16:colId xmlns:a16="http://schemas.microsoft.com/office/drawing/2014/main" val="20000"/>
                    </a:ext>
                  </a:extLst>
                </a:gridCol>
                <a:gridCol w="1827561">
                  <a:extLst>
                    <a:ext uri="{9D8B030D-6E8A-4147-A177-3AD203B41FA5}">
                      <a16:colId xmlns:a16="http://schemas.microsoft.com/office/drawing/2014/main" val="20002"/>
                    </a:ext>
                  </a:extLst>
                </a:gridCol>
                <a:gridCol w="1827561">
                  <a:extLst>
                    <a:ext uri="{9D8B030D-6E8A-4147-A177-3AD203B41FA5}">
                      <a16:colId xmlns:a16="http://schemas.microsoft.com/office/drawing/2014/main" val="3764786515"/>
                    </a:ext>
                  </a:extLst>
                </a:gridCol>
              </a:tblGrid>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100" dirty="0">
                        <a:ln>
                          <a:noFill/>
                        </a:ln>
                        <a:solidFill>
                          <a:schemeClr val="accent6"/>
                        </a:solidFill>
                      </a:endParaRP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dirty="0">
                          <a:ln>
                            <a:noFill/>
                          </a:ln>
                          <a:solidFill>
                            <a:schemeClr val="bg1"/>
                          </a:solidFill>
                          <a:latin typeface="+mn-lt"/>
                        </a:rPr>
                        <a:t>No</a:t>
                      </a:r>
                      <a:r>
                        <a:rPr lang="en-US" sz="1600" b="1" baseline="0" dirty="0">
                          <a:ln>
                            <a:noFill/>
                          </a:ln>
                          <a:solidFill>
                            <a:schemeClr val="bg1"/>
                          </a:solidFill>
                          <a:latin typeface="+mn-lt"/>
                        </a:rPr>
                        <a:t> FSA</a:t>
                      </a:r>
                      <a:endParaRPr lang="en-US" sz="1600" b="1" dirty="0">
                        <a:ln>
                          <a:noFill/>
                        </a:ln>
                        <a:solidFill>
                          <a:schemeClr val="bg1"/>
                        </a:solidFill>
                        <a:latin typeface="+mn-lt"/>
                      </a:endParaRP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dirty="0">
                          <a:ln>
                            <a:noFill/>
                          </a:ln>
                          <a:solidFill>
                            <a:schemeClr val="tx2"/>
                          </a:solidFill>
                          <a:latin typeface="+mn-lt"/>
                        </a:rPr>
                        <a:t>With FSA</a:t>
                      </a: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9397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Annual Pay</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2"/>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Pre-tax FSA Contribution</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mr-IN" sz="1400" b="0" dirty="0">
                          <a:ln>
                            <a:noFill/>
                          </a:ln>
                          <a:solidFill>
                            <a:schemeClr val="tx1"/>
                          </a:solidFill>
                          <a:latin typeface="+mn-lt"/>
                        </a:rPr>
                        <a:t>-$0</a:t>
                      </a:r>
                      <a:endParaRPr lang="en-US" sz="1400" b="0" dirty="0">
                        <a:ln>
                          <a:noFill/>
                        </a:ln>
                        <a:solidFill>
                          <a:schemeClr val="tx1"/>
                        </a:solidFill>
                        <a:latin typeface="+mn-lt"/>
                      </a:endParaRP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2"/>
                          </a:solidFill>
                          <a:latin typeface="+mn-lt"/>
                        </a:rPr>
                        <a:t>-$1,500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Taxable Income</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2"/>
                          </a:solidFill>
                          <a:latin typeface="+mn-lt"/>
                        </a:rPr>
                        <a:t>=$33,500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50735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Federal income and Social Security Taxes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-$7,852</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2"/>
                          </a:solidFill>
                          <a:latin typeface="+mn-lt"/>
                        </a:rPr>
                        <a:t>-$7,362</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50735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After-tax dollars spent on eligible expenses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-$1,500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mr-IN" sz="1400" b="0" dirty="0">
                          <a:ln>
                            <a:noFill/>
                          </a:ln>
                          <a:solidFill>
                            <a:schemeClr val="tx2"/>
                          </a:solidFill>
                          <a:latin typeface="+mn-lt"/>
                        </a:rPr>
                        <a:t>-$0</a:t>
                      </a:r>
                      <a:endParaRPr lang="en-US" sz="1400" b="0" dirty="0">
                        <a:ln>
                          <a:noFill/>
                        </a:ln>
                        <a:solidFill>
                          <a:schemeClr val="tx2"/>
                        </a:solidFill>
                        <a:latin typeface="+mn-lt"/>
                      </a:endParaRP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dirty="0">
                          <a:ln>
                            <a:noFill/>
                          </a:ln>
                          <a:solidFill>
                            <a:schemeClr val="tx1"/>
                          </a:solidFill>
                          <a:latin typeface="+mn-lt"/>
                        </a:rPr>
                        <a:t>Spendable income</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=$25,648</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2"/>
                          </a:solidFill>
                          <a:latin typeface="+mn-lt"/>
                        </a:rPr>
                        <a:t>=$26,138</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r h="376875">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600" b="1" dirty="0">
                          <a:ln>
                            <a:noFill/>
                          </a:ln>
                          <a:solidFill>
                            <a:schemeClr val="tx2"/>
                          </a:solidFill>
                          <a:latin typeface="+mn-lt"/>
                        </a:rPr>
                        <a:t>Melissa’s Tax Savings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dirty="0">
                          <a:ln>
                            <a:noFill/>
                          </a:ln>
                          <a:solidFill>
                            <a:schemeClr val="bg1"/>
                          </a:solidFill>
                          <a:latin typeface="+mn-lt"/>
                        </a:rPr>
                        <a:t>$0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dirty="0">
                          <a:ln>
                            <a:noFill/>
                          </a:ln>
                          <a:solidFill>
                            <a:schemeClr val="tx2"/>
                          </a:solidFill>
                          <a:latin typeface="+mn-lt"/>
                        </a:rPr>
                        <a:t>$490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7"/>
                  </a:ext>
                </a:extLst>
              </a:tr>
            </a:tbl>
          </a:graphicData>
        </a:graphic>
      </p:graphicFrame>
      <p:sp>
        <p:nvSpPr>
          <p:cNvPr id="10" name="TextBox 15">
            <a:extLst>
              <a:ext uri="{FF2B5EF4-FFF2-40B4-BE49-F238E27FC236}">
                <a16:creationId xmlns:a16="http://schemas.microsoft.com/office/drawing/2014/main" id="{C97A78DA-EFC1-5471-0939-2B1E4FD66EC0}"/>
              </a:ext>
            </a:extLst>
          </p:cNvPr>
          <p:cNvSpPr txBox="1">
            <a:spLocks noChangeArrowheads="1"/>
          </p:cNvSpPr>
          <p:nvPr/>
        </p:nvSpPr>
        <p:spPr bwMode="auto">
          <a:xfrm>
            <a:off x="4818064" y="5038414"/>
            <a:ext cx="6630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dirty="0">
                <a:latin typeface="Open Sans" panose="020B0606030504020204" pitchFamily="34" charset="0"/>
                <a:ea typeface="Open Sans" panose="020B0606030504020204" pitchFamily="34" charset="0"/>
                <a:cs typeface="Open Sans" panose="020B0606030504020204" pitchFamily="34" charset="0"/>
              </a:rPr>
              <a:t> *Sample tax savings for a single taxpayer with no dependents; actual savings will vary based on your individual tax situation. Consult a tax professional for more information. This FSA Savings calculator was created by MyChoice Accounts to be illustrative of typical results of typical participants in similar type benefits programs. The accuracy of the results are predicated upon the input provided by the user, and as such, MyChoice Accounts disclaims the accuracy of any results shown. This calculator is intended merely as a planning tool and is not meant as tax or investment advice. Before taking any action based upon the results provided, please consult with a tax consultant or expert.</a:t>
            </a:r>
          </a:p>
        </p:txBody>
      </p:sp>
      <p:pic>
        <p:nvPicPr>
          <p:cNvPr id="11" name="Picture 10" descr="A person smiling for the camera&#10;&#10;Description automatically generated">
            <a:extLst>
              <a:ext uri="{FF2B5EF4-FFF2-40B4-BE49-F238E27FC236}">
                <a16:creationId xmlns:a16="http://schemas.microsoft.com/office/drawing/2014/main" id="{EBC7D4BC-F40A-896B-A7C9-A42EE7D3E79E}"/>
              </a:ext>
            </a:extLst>
          </p:cNvPr>
          <p:cNvPicPr>
            <a:picLocks noChangeAspect="1"/>
          </p:cNvPicPr>
          <p:nvPr/>
        </p:nvPicPr>
        <p:blipFill>
          <a:blip r:embed="rId3"/>
          <a:stretch>
            <a:fillRect/>
          </a:stretch>
        </p:blipFill>
        <p:spPr>
          <a:xfrm>
            <a:off x="590769" y="2005492"/>
            <a:ext cx="3402111" cy="2266736"/>
          </a:xfrm>
          <a:prstGeom prst="roundRect">
            <a:avLst>
              <a:gd name="adj" fmla="val 4356"/>
            </a:avLst>
          </a:prstGeom>
        </p:spPr>
      </p:pic>
      <p:sp>
        <p:nvSpPr>
          <p:cNvPr id="12" name="Text Placeholder 3">
            <a:extLst>
              <a:ext uri="{FF2B5EF4-FFF2-40B4-BE49-F238E27FC236}">
                <a16:creationId xmlns:a16="http://schemas.microsoft.com/office/drawing/2014/main" id="{221FD59E-8AC0-DE01-2F87-F7C680A97DD5}"/>
              </a:ext>
            </a:extLst>
          </p:cNvPr>
          <p:cNvSpPr txBox="1">
            <a:spLocks/>
          </p:cNvSpPr>
          <p:nvPr/>
        </p:nvSpPr>
        <p:spPr>
          <a:xfrm>
            <a:off x="590768" y="4502617"/>
            <a:ext cx="3348614" cy="118282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b="1" dirty="0">
                <a:solidFill>
                  <a:schemeClr val="accent4"/>
                </a:solidFill>
              </a:rPr>
              <a:t>How it works: </a:t>
            </a:r>
          </a:p>
          <a:p>
            <a:r>
              <a:rPr lang="en-US" altLang="en-US" dirty="0"/>
              <a:t>Assume “Melissa” earns $35,000 a year and has $1,500 in eligible expenses.</a:t>
            </a:r>
          </a:p>
          <a:p>
            <a:endParaRPr lang="en-US" dirty="0"/>
          </a:p>
        </p:txBody>
      </p:sp>
    </p:spTree>
    <p:extLst>
      <p:ext uri="{BB962C8B-B14F-4D97-AF65-F5344CB8AC3E}">
        <p14:creationId xmlns:p14="http://schemas.microsoft.com/office/powerpoint/2010/main" val="939312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A64BB-CAF9-42E0-92ED-0E93D5B99CCD}"/>
              </a:ext>
            </a:extLst>
          </p:cNvPr>
          <p:cNvSpPr>
            <a:spLocks noGrp="1"/>
          </p:cNvSpPr>
          <p:nvPr>
            <p:ph type="body" sz="quarter" idx="12"/>
          </p:nvPr>
        </p:nvSpPr>
        <p:spPr>
          <a:xfrm>
            <a:off x="651728" y="2112912"/>
            <a:ext cx="10290592" cy="2123808"/>
          </a:xfrm>
        </p:spPr>
        <p:txBody>
          <a:bodyPr>
            <a:normAutofit/>
          </a:bodyPr>
          <a:lstStyle/>
          <a:p>
            <a:pPr marL="0" indent="0">
              <a:buNone/>
            </a:pPr>
            <a:r>
              <a:rPr lang="en-US" b="1" dirty="0">
                <a:latin typeface="+mj-lt"/>
              </a:rPr>
              <a:t>Health Savings Account</a:t>
            </a:r>
            <a:br>
              <a:rPr lang="en-US" b="1" dirty="0">
                <a:latin typeface="+mj-lt"/>
              </a:rPr>
            </a:br>
            <a:r>
              <a:rPr lang="en-US" b="1" dirty="0">
                <a:latin typeface="+mj-lt"/>
              </a:rPr>
              <a:t>(HSA)</a:t>
            </a:r>
          </a:p>
        </p:txBody>
      </p:sp>
    </p:spTree>
    <p:extLst>
      <p:ext uri="{BB962C8B-B14F-4D97-AF65-F5344CB8AC3E}">
        <p14:creationId xmlns:p14="http://schemas.microsoft.com/office/powerpoint/2010/main" val="8024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6E3778-DA5A-C950-0BA3-63251AF051B8}"/>
              </a:ext>
            </a:extLst>
          </p:cNvPr>
          <p:cNvSpPr>
            <a:spLocks noGrp="1"/>
          </p:cNvSpPr>
          <p:nvPr>
            <p:ph type="subTitle" idx="1"/>
          </p:nvPr>
        </p:nvSpPr>
        <p:spPr/>
        <p:txBody>
          <a:bodyPr/>
          <a:lstStyle/>
          <a:p>
            <a:r>
              <a:rPr lang="en-US" dirty="0"/>
              <a:t>Pre-tax Spending/Savings Accounts</a:t>
            </a:r>
          </a:p>
        </p:txBody>
      </p:sp>
      <p:sp>
        <p:nvSpPr>
          <p:cNvPr id="3" name="Title 2">
            <a:extLst>
              <a:ext uri="{FF2B5EF4-FFF2-40B4-BE49-F238E27FC236}">
                <a16:creationId xmlns:a16="http://schemas.microsoft.com/office/drawing/2014/main" id="{D7AF37E1-08E1-BA2E-2D30-2E3113BF191C}"/>
              </a:ext>
            </a:extLst>
          </p:cNvPr>
          <p:cNvSpPr>
            <a:spLocks noGrp="1"/>
          </p:cNvSpPr>
          <p:nvPr>
            <p:ph type="ctrTitle"/>
          </p:nvPr>
        </p:nvSpPr>
        <p:spPr/>
        <p:txBody>
          <a:bodyPr/>
          <a:lstStyle/>
          <a:p>
            <a:r>
              <a:rPr lang="en-US" dirty="0"/>
              <a:t>[Client Name] Benefits</a:t>
            </a:r>
          </a:p>
        </p:txBody>
      </p:sp>
    </p:spTree>
    <p:extLst>
      <p:ext uri="{BB962C8B-B14F-4D97-AF65-F5344CB8AC3E}">
        <p14:creationId xmlns:p14="http://schemas.microsoft.com/office/powerpoint/2010/main" val="2097127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5" title="What is an HSA?">
            <a:hlinkClick r:id="" action="ppaction://media"/>
            <a:extLst>
              <a:ext uri="{FF2B5EF4-FFF2-40B4-BE49-F238E27FC236}">
                <a16:creationId xmlns:a16="http://schemas.microsoft.com/office/drawing/2014/main" id="{3424ED49-A241-DA0D-CEAD-3DFD1AA1CA9C}"/>
              </a:ext>
            </a:extLst>
          </p:cNvPr>
          <p:cNvPicPr>
            <a:picLocks noRot="1" noChangeAspect="1"/>
          </p:cNvPicPr>
          <p:nvPr>
            <a:videoFile r:link="rId1"/>
          </p:nvPr>
        </p:nvPicPr>
        <p:blipFill>
          <a:blip r:embed="rId4"/>
          <a:stretch>
            <a:fillRect/>
          </a:stretch>
        </p:blipFill>
        <p:spPr>
          <a:xfrm>
            <a:off x="1638300" y="1036341"/>
            <a:ext cx="8915400" cy="5022850"/>
          </a:xfrm>
          <a:prstGeom prst="rect">
            <a:avLst/>
          </a:prstGeom>
        </p:spPr>
      </p:pic>
      <p:sp>
        <p:nvSpPr>
          <p:cNvPr id="16" name="Title 7">
            <a:extLst>
              <a:ext uri="{FF2B5EF4-FFF2-40B4-BE49-F238E27FC236}">
                <a16:creationId xmlns:a16="http://schemas.microsoft.com/office/drawing/2014/main" id="{42A2EE9F-D90F-E06F-1A36-9FE7EF6E1717}"/>
              </a:ext>
            </a:extLst>
          </p:cNvPr>
          <p:cNvSpPr txBox="1">
            <a:spLocks/>
          </p:cNvSpPr>
          <p:nvPr/>
        </p:nvSpPr>
        <p:spPr>
          <a:xfrm>
            <a:off x="823343" y="415269"/>
            <a:ext cx="10545314" cy="621072"/>
          </a:xfrm>
          <a:prstGeom prst="rect">
            <a:avLst/>
          </a:prstGeom>
        </p:spPr>
        <p:txBody>
          <a:bodyPr>
            <a:normAutofit/>
          </a:bodyPr>
          <a:lstStyle>
            <a:lvl1pPr algn="l" defTabSz="457200" rtl="0" eaLnBrk="1" latinLnBrk="0" hangingPunct="1">
              <a:spcBef>
                <a:spcPct val="0"/>
              </a:spcBef>
              <a:buNone/>
              <a:defRPr sz="32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solidFill>
                  <a:schemeClr val="bg1"/>
                </a:solidFill>
              </a:rPr>
              <a:t>What is an HSA? Video</a:t>
            </a:r>
          </a:p>
        </p:txBody>
      </p:sp>
    </p:spTree>
    <p:extLst>
      <p:ext uri="{BB962C8B-B14F-4D97-AF65-F5344CB8AC3E}">
        <p14:creationId xmlns:p14="http://schemas.microsoft.com/office/powerpoint/2010/main" val="305058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DD4EE-0C43-553E-C62D-EBE0ADCC3564}"/>
              </a:ext>
            </a:extLst>
          </p:cNvPr>
          <p:cNvPicPr>
            <a:picLocks noChangeAspect="1"/>
          </p:cNvPicPr>
          <p:nvPr/>
        </p:nvPicPr>
        <p:blipFill>
          <a:blip r:embed="rId3"/>
          <a:stretch>
            <a:fillRect/>
          </a:stretch>
        </p:blipFill>
        <p:spPr>
          <a:xfrm>
            <a:off x="6167661" y="930440"/>
            <a:ext cx="4776988" cy="5428396"/>
          </a:xfrm>
          <a:prstGeom prst="roundRect">
            <a:avLst>
              <a:gd name="adj" fmla="val 3098"/>
            </a:avLst>
          </a:prstGeom>
        </p:spPr>
      </p:pic>
      <p:sp>
        <p:nvSpPr>
          <p:cNvPr id="21" name="Text Placeholder 10">
            <a:extLst>
              <a:ext uri="{FF2B5EF4-FFF2-40B4-BE49-F238E27FC236}">
                <a16:creationId xmlns:a16="http://schemas.microsoft.com/office/drawing/2014/main" id="{6285EB2D-BF9A-1A81-D85D-ADC011718739}"/>
              </a:ext>
            </a:extLst>
          </p:cNvPr>
          <p:cNvSpPr txBox="1">
            <a:spLocks noChangeArrowheads="1"/>
          </p:cNvSpPr>
          <p:nvPr/>
        </p:nvSpPr>
        <p:spPr bwMode="auto">
          <a:xfrm>
            <a:off x="588664" y="1864551"/>
            <a:ext cx="4990334" cy="15954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spcBef>
                <a:spcPts val="600"/>
              </a:spcBef>
              <a:spcAft>
                <a:spcPts val="600"/>
              </a:spcAft>
            </a:pPr>
            <a:r>
              <a:rPr lang="en-US" altLang="en-US" b="1" dirty="0">
                <a:solidFill>
                  <a:schemeClr val="tx2"/>
                </a:solidFill>
                <a:cs typeface="Arial"/>
              </a:rPr>
              <a:t>A Health Savings Account (HSA) </a:t>
            </a:r>
            <a:r>
              <a:rPr lang="en-US" altLang="en-US" dirty="0">
                <a:cs typeface="Arial"/>
              </a:rPr>
              <a:t>is an account that allows you to use pre-tax dollars to pay for health care expenses, like medical, dental, vision and prescription expenses. Think of it as a way to cover your deductible and as long-term savings.</a:t>
            </a:r>
          </a:p>
        </p:txBody>
      </p:sp>
      <p:sp>
        <p:nvSpPr>
          <p:cNvPr id="22" name="Text Placeholder 2">
            <a:extLst>
              <a:ext uri="{FF2B5EF4-FFF2-40B4-BE49-F238E27FC236}">
                <a16:creationId xmlns:a16="http://schemas.microsoft.com/office/drawing/2014/main" id="{738CD218-F506-2E75-94A2-8D0865AFED74}"/>
              </a:ext>
            </a:extLst>
          </p:cNvPr>
          <p:cNvSpPr txBox="1">
            <a:spLocks/>
          </p:cNvSpPr>
          <p:nvPr/>
        </p:nvSpPr>
        <p:spPr>
          <a:xfrm>
            <a:off x="590768" y="364911"/>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spcBef>
                <a:spcPts val="600"/>
              </a:spcBef>
              <a:spcAft>
                <a:spcPts val="600"/>
              </a:spcAft>
            </a:pPr>
            <a:r>
              <a:rPr lang="en-US" altLang="en-US" sz="3200" b="1" dirty="0">
                <a:cs typeface="Arial"/>
              </a:rPr>
              <a:t>What is an HSA?</a:t>
            </a:r>
            <a:endParaRPr lang="en-US" sz="3200" dirty="0"/>
          </a:p>
        </p:txBody>
      </p:sp>
      <p:sp>
        <p:nvSpPr>
          <p:cNvPr id="23" name="Subtitle 6">
            <a:extLst>
              <a:ext uri="{FF2B5EF4-FFF2-40B4-BE49-F238E27FC236}">
                <a16:creationId xmlns:a16="http://schemas.microsoft.com/office/drawing/2014/main" id="{C906D4AB-0778-EBD4-F69E-9439A1985A4B}"/>
              </a:ext>
            </a:extLst>
          </p:cNvPr>
          <p:cNvSpPr txBox="1">
            <a:spLocks/>
          </p:cNvSpPr>
          <p:nvPr/>
        </p:nvSpPr>
        <p:spPr>
          <a:xfrm>
            <a:off x="588664" y="1000074"/>
            <a:ext cx="4168531" cy="651746"/>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b="1" dirty="0">
                <a:cs typeface="Arial"/>
              </a:rPr>
              <a:t>For members enrolled in the HDHP (High Deductible Health Plan) </a:t>
            </a:r>
          </a:p>
          <a:p>
            <a:endParaRPr lang="en-US" sz="1800" dirty="0"/>
          </a:p>
        </p:txBody>
      </p:sp>
      <p:sp>
        <p:nvSpPr>
          <p:cNvPr id="28" name="Text Placeholder 10">
            <a:extLst>
              <a:ext uri="{FF2B5EF4-FFF2-40B4-BE49-F238E27FC236}">
                <a16:creationId xmlns:a16="http://schemas.microsoft.com/office/drawing/2014/main" id="{0BAF38B0-AD22-8980-D8B5-4C3C87336D91}"/>
              </a:ext>
            </a:extLst>
          </p:cNvPr>
          <p:cNvSpPr txBox="1">
            <a:spLocks noChangeArrowheads="1"/>
          </p:cNvSpPr>
          <p:nvPr/>
        </p:nvSpPr>
        <p:spPr bwMode="auto">
          <a:xfrm>
            <a:off x="588663" y="3429001"/>
            <a:ext cx="5507337" cy="27634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spcBef>
                <a:spcPts val="600"/>
              </a:spcBef>
              <a:spcAft>
                <a:spcPts val="600"/>
              </a:spcAft>
            </a:pPr>
            <a:r>
              <a:rPr lang="en-US" altLang="en-US" sz="1800" b="1" dirty="0">
                <a:solidFill>
                  <a:schemeClr val="accent4"/>
                </a:solidFill>
                <a:cs typeface="Arial"/>
              </a:rPr>
              <a:t>Account Advantages</a:t>
            </a:r>
          </a:p>
          <a:p>
            <a:pPr marL="285750" indent="-285750">
              <a:lnSpc>
                <a:spcPct val="114000"/>
              </a:lnSpc>
              <a:spcBef>
                <a:spcPct val="0"/>
              </a:spcBef>
              <a:buClr>
                <a:schemeClr val="accent4"/>
              </a:buClr>
              <a:buFont typeface="Arial" panose="020B0604020202020204" pitchFamily="34" charset="0"/>
              <a:buChar char="•"/>
            </a:pPr>
            <a:r>
              <a:rPr lang="en-US" altLang="en-US" dirty="0"/>
              <a:t>HSAs never “expire”</a:t>
            </a:r>
          </a:p>
          <a:p>
            <a:pPr marL="285750" indent="-285750">
              <a:lnSpc>
                <a:spcPct val="114000"/>
              </a:lnSpc>
              <a:spcBef>
                <a:spcPct val="0"/>
              </a:spcBef>
              <a:buClr>
                <a:schemeClr val="accent4"/>
              </a:buClr>
              <a:buFont typeface="Arial" panose="020B0604020202020204" pitchFamily="34" charset="0"/>
              <a:buChar char="•"/>
            </a:pPr>
            <a:r>
              <a:rPr lang="en-US" altLang="en-US" dirty="0"/>
              <a:t>HSAs are “portable”</a:t>
            </a:r>
          </a:p>
          <a:p>
            <a:pPr marL="285750" indent="-285750">
              <a:lnSpc>
                <a:spcPct val="114000"/>
              </a:lnSpc>
              <a:spcBef>
                <a:spcPct val="0"/>
              </a:spcBef>
              <a:buClr>
                <a:schemeClr val="accent4"/>
              </a:buClr>
              <a:buFont typeface="Arial" panose="020B0604020202020204" pitchFamily="34" charset="0"/>
              <a:buChar char="•"/>
            </a:pPr>
            <a:r>
              <a:rPr lang="en-US" altLang="en-US" dirty="0"/>
              <a:t>Tax savings</a:t>
            </a:r>
          </a:p>
          <a:p>
            <a:pPr marL="285750" indent="-285750">
              <a:lnSpc>
                <a:spcPct val="114000"/>
              </a:lnSpc>
              <a:spcBef>
                <a:spcPct val="0"/>
              </a:spcBef>
              <a:buClr>
                <a:schemeClr val="accent4"/>
              </a:buClr>
              <a:buFont typeface="Arial" panose="020B0604020202020204" pitchFamily="34" charset="0"/>
              <a:buChar char="•"/>
            </a:pPr>
            <a:r>
              <a:rPr lang="en-US" altLang="en-US" dirty="0"/>
              <a:t>Multiple uses</a:t>
            </a:r>
          </a:p>
          <a:p>
            <a:pPr marL="285750" indent="-285750">
              <a:lnSpc>
                <a:spcPct val="114000"/>
              </a:lnSpc>
              <a:spcBef>
                <a:spcPct val="0"/>
              </a:spcBef>
              <a:buClr>
                <a:schemeClr val="accent4"/>
              </a:buClr>
              <a:buFont typeface="Arial" panose="020B0604020202020204" pitchFamily="34" charset="0"/>
              <a:buChar char="•"/>
            </a:pPr>
            <a:r>
              <a:rPr lang="en-US" altLang="en-US" dirty="0"/>
              <a:t>Invest funds for growth</a:t>
            </a:r>
          </a:p>
          <a:p>
            <a:pPr marL="285750" indent="-285750">
              <a:lnSpc>
                <a:spcPct val="114000"/>
              </a:lnSpc>
              <a:spcBef>
                <a:spcPct val="0"/>
              </a:spcBef>
              <a:buClr>
                <a:schemeClr val="accent4"/>
              </a:buClr>
              <a:buFont typeface="Arial" panose="020B0604020202020204" pitchFamily="34" charset="0"/>
              <a:buChar char="•"/>
            </a:pPr>
            <a:r>
              <a:rPr lang="en-US" altLang="en-US" dirty="0"/>
              <a:t>Easy to access </a:t>
            </a:r>
          </a:p>
          <a:p>
            <a:pPr marL="285750" indent="-285750">
              <a:lnSpc>
                <a:spcPct val="114000"/>
              </a:lnSpc>
              <a:spcBef>
                <a:spcPct val="0"/>
              </a:spcBef>
              <a:buClr>
                <a:schemeClr val="accent4"/>
              </a:buClr>
              <a:buFont typeface="Arial" panose="020B0604020202020204" pitchFamily="34" charset="0"/>
              <a:buChar char="•"/>
            </a:pPr>
            <a:r>
              <a:rPr lang="en-US" altLang="en-US" dirty="0"/>
              <a:t>Mobile and online access</a:t>
            </a:r>
          </a:p>
          <a:p>
            <a:pPr marL="285750" indent="-285750">
              <a:lnSpc>
                <a:spcPct val="114000"/>
              </a:lnSpc>
              <a:spcBef>
                <a:spcPct val="0"/>
              </a:spcBef>
              <a:buClr>
                <a:schemeClr val="accent4"/>
              </a:buClr>
              <a:buFont typeface="Arial" panose="020B0604020202020204" pitchFamily="34" charset="0"/>
              <a:buChar char="•"/>
            </a:pPr>
            <a:r>
              <a:rPr lang="en-US" altLang="en-US" dirty="0"/>
              <a:t>Member service support</a:t>
            </a:r>
            <a:endParaRPr lang="en-US" altLang="en-US" dirty="0">
              <a:cs typeface="Arial"/>
            </a:endParaRPr>
          </a:p>
          <a:p>
            <a:pPr>
              <a:lnSpc>
                <a:spcPct val="114000"/>
              </a:lnSpc>
              <a:spcBef>
                <a:spcPts val="600"/>
              </a:spcBef>
              <a:spcAft>
                <a:spcPts val="600"/>
              </a:spcAft>
            </a:pPr>
            <a:endParaRPr lang="en-US" altLang="en-US" dirty="0"/>
          </a:p>
        </p:txBody>
      </p:sp>
      <p:grpSp>
        <p:nvGrpSpPr>
          <p:cNvPr id="5" name="Group 4">
            <a:extLst>
              <a:ext uri="{FF2B5EF4-FFF2-40B4-BE49-F238E27FC236}">
                <a16:creationId xmlns:a16="http://schemas.microsoft.com/office/drawing/2014/main" id="{AFCFD05D-E4C4-0EFF-B793-8400D7AC7152}"/>
              </a:ext>
            </a:extLst>
          </p:cNvPr>
          <p:cNvGrpSpPr/>
          <p:nvPr/>
        </p:nvGrpSpPr>
        <p:grpSpPr>
          <a:xfrm>
            <a:off x="9342531" y="2990102"/>
            <a:ext cx="2190781" cy="787077"/>
            <a:chOff x="8753868" y="3829304"/>
            <a:chExt cx="2190781" cy="787077"/>
          </a:xfrm>
        </p:grpSpPr>
        <p:sp>
          <p:nvSpPr>
            <p:cNvPr id="3" name="Rounded Rectangle 2">
              <a:extLst>
                <a:ext uri="{FF2B5EF4-FFF2-40B4-BE49-F238E27FC236}">
                  <a16:creationId xmlns:a16="http://schemas.microsoft.com/office/drawing/2014/main" id="{7A4C103A-C52B-3127-5034-B8E35CD36F29}"/>
                </a:ext>
              </a:extLst>
            </p:cNvPr>
            <p:cNvSpPr/>
            <p:nvPr/>
          </p:nvSpPr>
          <p:spPr>
            <a:xfrm>
              <a:off x="8753868" y="3829304"/>
              <a:ext cx="2190781" cy="787077"/>
            </a:xfrm>
            <a:prstGeom prst="roundRect">
              <a:avLst>
                <a:gd name="adj" fmla="val 10618"/>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67C1A22-4AD3-FCF1-ECA7-1B7114A3269E}"/>
                </a:ext>
              </a:extLst>
            </p:cNvPr>
            <p:cNvSpPr txBox="1"/>
            <p:nvPr/>
          </p:nvSpPr>
          <p:spPr>
            <a:xfrm>
              <a:off x="8976454" y="4038176"/>
              <a:ext cx="1896534" cy="369332"/>
            </a:xfrm>
            <a:prstGeom prst="rect">
              <a:avLst/>
            </a:prstGeom>
            <a:noFill/>
          </p:spPr>
          <p:txBody>
            <a:bodyPr wrap="square" rtlCol="0">
              <a:spAutoFit/>
            </a:bodyPr>
            <a:lstStyle/>
            <a:p>
              <a:r>
                <a:rPr lang="en-US" b="1" dirty="0">
                  <a:solidFill>
                    <a:schemeClr val="bg1"/>
                  </a:solidFill>
                </a:rPr>
                <a:t>DEDUCTIBLE $</a:t>
              </a:r>
            </a:p>
          </p:txBody>
        </p:sp>
      </p:grpSp>
      <p:grpSp>
        <p:nvGrpSpPr>
          <p:cNvPr id="6" name="Group 5">
            <a:extLst>
              <a:ext uri="{FF2B5EF4-FFF2-40B4-BE49-F238E27FC236}">
                <a16:creationId xmlns:a16="http://schemas.microsoft.com/office/drawing/2014/main" id="{A9087581-F56B-A43E-51A9-0E8B47F634D5}"/>
              </a:ext>
            </a:extLst>
          </p:cNvPr>
          <p:cNvGrpSpPr/>
          <p:nvPr/>
        </p:nvGrpSpPr>
        <p:grpSpPr>
          <a:xfrm>
            <a:off x="8437945" y="1687736"/>
            <a:ext cx="3515077" cy="938609"/>
            <a:chOff x="8310623" y="2236725"/>
            <a:chExt cx="3515077" cy="938609"/>
          </a:xfrm>
        </p:grpSpPr>
        <p:sp>
          <p:nvSpPr>
            <p:cNvPr id="4" name="Rounded Rectangle 3">
              <a:extLst>
                <a:ext uri="{FF2B5EF4-FFF2-40B4-BE49-F238E27FC236}">
                  <a16:creationId xmlns:a16="http://schemas.microsoft.com/office/drawing/2014/main" id="{61AF0738-2203-FBEF-4556-3B4AF26A3D56}"/>
                </a:ext>
              </a:extLst>
            </p:cNvPr>
            <p:cNvSpPr/>
            <p:nvPr/>
          </p:nvSpPr>
          <p:spPr>
            <a:xfrm>
              <a:off x="8310623" y="2236725"/>
              <a:ext cx="3515077" cy="938609"/>
            </a:xfrm>
            <a:prstGeom prst="roundRect">
              <a:avLst>
                <a:gd name="adj" fmla="val 10618"/>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B27B8A6-764A-6D46-2252-29DA15A92AE0}"/>
                </a:ext>
              </a:extLst>
            </p:cNvPr>
            <p:cNvSpPr txBox="1"/>
            <p:nvPr/>
          </p:nvSpPr>
          <p:spPr>
            <a:xfrm>
              <a:off x="8556155" y="2382863"/>
              <a:ext cx="3269545" cy="646331"/>
            </a:xfrm>
            <a:prstGeom prst="rect">
              <a:avLst/>
            </a:prstGeom>
            <a:noFill/>
          </p:spPr>
          <p:txBody>
            <a:bodyPr wrap="square" rtlCol="0">
              <a:spAutoFit/>
            </a:bodyPr>
            <a:lstStyle/>
            <a:p>
              <a:r>
                <a:rPr lang="en-US" b="1" dirty="0">
                  <a:solidFill>
                    <a:schemeClr val="bg1"/>
                  </a:solidFill>
                </a:rPr>
                <a:t>MEDICAL EMERGENCY </a:t>
              </a:r>
              <a:br>
                <a:rPr lang="en-US" b="1" dirty="0">
                  <a:solidFill>
                    <a:schemeClr val="bg1"/>
                  </a:solidFill>
                </a:rPr>
              </a:br>
              <a:r>
                <a:rPr lang="en-US" b="1" dirty="0">
                  <a:solidFill>
                    <a:schemeClr val="bg1"/>
                  </a:solidFill>
                </a:rPr>
                <a:t>or RETIREMENT SAVINGS</a:t>
              </a:r>
            </a:p>
          </p:txBody>
        </p:sp>
      </p:grpSp>
    </p:spTree>
    <p:extLst>
      <p:ext uri="{BB962C8B-B14F-4D97-AF65-F5344CB8AC3E}">
        <p14:creationId xmlns:p14="http://schemas.microsoft.com/office/powerpoint/2010/main" val="42223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fade">
                                      <p:cBhvr>
                                        <p:cTn id="14" dur="1000"/>
                                        <p:tgtEl>
                                          <p:spTgt spid="28">
                                            <p:txEl>
                                              <p:pRg st="0" end="0"/>
                                            </p:txEl>
                                          </p:spTgt>
                                        </p:tgtEl>
                                      </p:cBhvr>
                                    </p:animEffect>
                                    <p:anim calcmode="lin" valueType="num">
                                      <p:cBhvr>
                                        <p:cTn id="1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fade">
                                      <p:cBhvr>
                                        <p:cTn id="21" dur="1000"/>
                                        <p:tgtEl>
                                          <p:spTgt spid="28">
                                            <p:txEl>
                                              <p:pRg st="1" end="1"/>
                                            </p:txEl>
                                          </p:spTgt>
                                        </p:tgtEl>
                                      </p:cBhvr>
                                    </p:animEffect>
                                    <p:anim calcmode="lin" valueType="num">
                                      <p:cBhvr>
                                        <p:cTn id="22"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xEl>
                                              <p:pRg st="2" end="2"/>
                                            </p:txEl>
                                          </p:spTgt>
                                        </p:tgtEl>
                                        <p:attrNameLst>
                                          <p:attrName>style.visibility</p:attrName>
                                        </p:attrNameLst>
                                      </p:cBhvr>
                                      <p:to>
                                        <p:strVal val="visible"/>
                                      </p:to>
                                    </p:set>
                                    <p:animEffect transition="in" filter="fade">
                                      <p:cBhvr>
                                        <p:cTn id="28" dur="1000"/>
                                        <p:tgtEl>
                                          <p:spTgt spid="28">
                                            <p:txEl>
                                              <p:pRg st="2" end="2"/>
                                            </p:txEl>
                                          </p:spTgt>
                                        </p:tgtEl>
                                      </p:cBhvr>
                                    </p:animEffect>
                                    <p:anim calcmode="lin" valueType="num">
                                      <p:cBhvr>
                                        <p:cTn id="29"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animEffect transition="in" filter="fade">
                                      <p:cBhvr>
                                        <p:cTn id="35" dur="1000"/>
                                        <p:tgtEl>
                                          <p:spTgt spid="28">
                                            <p:txEl>
                                              <p:pRg st="3" end="3"/>
                                            </p:txEl>
                                          </p:spTgt>
                                        </p:tgtEl>
                                      </p:cBhvr>
                                    </p:animEffect>
                                    <p:anim calcmode="lin" valueType="num">
                                      <p:cBhvr>
                                        <p:cTn id="36"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xEl>
                                              <p:pRg st="4" end="4"/>
                                            </p:txEl>
                                          </p:spTgt>
                                        </p:tgtEl>
                                        <p:attrNameLst>
                                          <p:attrName>style.visibility</p:attrName>
                                        </p:attrNameLst>
                                      </p:cBhvr>
                                      <p:to>
                                        <p:strVal val="visible"/>
                                      </p:to>
                                    </p:set>
                                    <p:animEffect transition="in" filter="fade">
                                      <p:cBhvr>
                                        <p:cTn id="42" dur="1000"/>
                                        <p:tgtEl>
                                          <p:spTgt spid="28">
                                            <p:txEl>
                                              <p:pRg st="4" end="4"/>
                                            </p:txEl>
                                          </p:spTgt>
                                        </p:tgtEl>
                                      </p:cBhvr>
                                    </p:animEffect>
                                    <p:anim calcmode="lin" valueType="num">
                                      <p:cBhvr>
                                        <p:cTn id="43" dur="100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xEl>
                                              <p:pRg st="5" end="5"/>
                                            </p:txEl>
                                          </p:spTgt>
                                        </p:tgtEl>
                                        <p:attrNameLst>
                                          <p:attrName>style.visibility</p:attrName>
                                        </p:attrNameLst>
                                      </p:cBhvr>
                                      <p:to>
                                        <p:strVal val="visible"/>
                                      </p:to>
                                    </p:set>
                                    <p:animEffect transition="in" filter="fade">
                                      <p:cBhvr>
                                        <p:cTn id="49" dur="1000"/>
                                        <p:tgtEl>
                                          <p:spTgt spid="28">
                                            <p:txEl>
                                              <p:pRg st="5" end="5"/>
                                            </p:txEl>
                                          </p:spTgt>
                                        </p:tgtEl>
                                      </p:cBhvr>
                                    </p:animEffect>
                                    <p:anim calcmode="lin" valueType="num">
                                      <p:cBhvr>
                                        <p:cTn id="50" dur="1000" fill="hold"/>
                                        <p:tgtEl>
                                          <p:spTgt spid="2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xEl>
                                              <p:pRg st="6" end="6"/>
                                            </p:txEl>
                                          </p:spTgt>
                                        </p:tgtEl>
                                        <p:attrNameLst>
                                          <p:attrName>style.visibility</p:attrName>
                                        </p:attrNameLst>
                                      </p:cBhvr>
                                      <p:to>
                                        <p:strVal val="visible"/>
                                      </p:to>
                                    </p:set>
                                    <p:animEffect transition="in" filter="fade">
                                      <p:cBhvr>
                                        <p:cTn id="56" dur="1000"/>
                                        <p:tgtEl>
                                          <p:spTgt spid="28">
                                            <p:txEl>
                                              <p:pRg st="6" end="6"/>
                                            </p:txEl>
                                          </p:spTgt>
                                        </p:tgtEl>
                                      </p:cBhvr>
                                    </p:animEffect>
                                    <p:anim calcmode="lin" valueType="num">
                                      <p:cBhvr>
                                        <p:cTn id="57" dur="1000" fill="hold"/>
                                        <p:tgtEl>
                                          <p:spTgt spid="2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xEl>
                                              <p:pRg st="7" end="7"/>
                                            </p:txEl>
                                          </p:spTgt>
                                        </p:tgtEl>
                                        <p:attrNameLst>
                                          <p:attrName>style.visibility</p:attrName>
                                        </p:attrNameLst>
                                      </p:cBhvr>
                                      <p:to>
                                        <p:strVal val="visible"/>
                                      </p:to>
                                    </p:set>
                                    <p:animEffect transition="in" filter="fade">
                                      <p:cBhvr>
                                        <p:cTn id="63" dur="1000"/>
                                        <p:tgtEl>
                                          <p:spTgt spid="28">
                                            <p:txEl>
                                              <p:pRg st="7" end="7"/>
                                            </p:txEl>
                                          </p:spTgt>
                                        </p:tgtEl>
                                      </p:cBhvr>
                                    </p:animEffect>
                                    <p:anim calcmode="lin" valueType="num">
                                      <p:cBhvr>
                                        <p:cTn id="64" dur="1000" fill="hold"/>
                                        <p:tgtEl>
                                          <p:spTgt spid="28">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8">
                                            <p:txEl>
                                              <p:pRg st="8" end="8"/>
                                            </p:txEl>
                                          </p:spTgt>
                                        </p:tgtEl>
                                        <p:attrNameLst>
                                          <p:attrName>style.visibility</p:attrName>
                                        </p:attrNameLst>
                                      </p:cBhvr>
                                      <p:to>
                                        <p:strVal val="visible"/>
                                      </p:to>
                                    </p:set>
                                    <p:animEffect transition="in" filter="fade">
                                      <p:cBhvr>
                                        <p:cTn id="70" dur="1000"/>
                                        <p:tgtEl>
                                          <p:spTgt spid="28">
                                            <p:txEl>
                                              <p:pRg st="8" end="8"/>
                                            </p:txEl>
                                          </p:spTgt>
                                        </p:tgtEl>
                                      </p:cBhvr>
                                    </p:animEffect>
                                    <p:anim calcmode="lin" valueType="num">
                                      <p:cBhvr>
                                        <p:cTn id="71" dur="1000" fill="hold"/>
                                        <p:tgtEl>
                                          <p:spTgt spid="2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2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8AD66146-F77F-2E89-45EA-5810C5FAD186}"/>
              </a:ext>
            </a:extLst>
          </p:cNvPr>
          <p:cNvSpPr txBox="1">
            <a:spLocks/>
          </p:cNvSpPr>
          <p:nvPr/>
        </p:nvSpPr>
        <p:spPr>
          <a:xfrm>
            <a:off x="562583" y="439470"/>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t>HSA Contributions</a:t>
            </a:r>
          </a:p>
        </p:txBody>
      </p:sp>
      <p:sp>
        <p:nvSpPr>
          <p:cNvPr id="3" name="TextBox 2">
            <a:extLst>
              <a:ext uri="{FF2B5EF4-FFF2-40B4-BE49-F238E27FC236}">
                <a16:creationId xmlns:a16="http://schemas.microsoft.com/office/drawing/2014/main" id="{55F9735E-5FB1-DF5A-8F9F-25B0A70AA5D0}"/>
              </a:ext>
            </a:extLst>
          </p:cNvPr>
          <p:cNvSpPr txBox="1"/>
          <p:nvPr/>
        </p:nvSpPr>
        <p:spPr>
          <a:xfrm>
            <a:off x="6954057" y="3284969"/>
            <a:ext cx="3345084" cy="705514"/>
          </a:xfrm>
          <a:prstGeom prst="rect">
            <a:avLst/>
          </a:prstGeom>
          <a:noFill/>
        </p:spPr>
        <p:txBody>
          <a:bodyPr wrap="square">
            <a:spAutoFit/>
          </a:bodyPr>
          <a:lstStyle/>
          <a:p>
            <a:pPr marL="342900" indent="-342900" algn="ctr" defTabSz="914400">
              <a:lnSpc>
                <a:spcPct val="130000"/>
              </a:lnSpc>
              <a:spcBef>
                <a:spcPct val="0"/>
              </a:spcBef>
              <a:buClr>
                <a:srgbClr val="82BC00"/>
              </a:buClr>
              <a:defRPr/>
            </a:pPr>
            <a:r>
              <a:rPr lang="en-US" sz="1600" b="1" dirty="0">
                <a:latin typeface="Open Sans" panose="020B0606030504020204" pitchFamily="34" charset="0"/>
                <a:ea typeface="Open Sans" panose="020B0606030504020204" pitchFamily="34" charset="0"/>
                <a:cs typeface="Open Sans" panose="020B0606030504020204" pitchFamily="34" charset="0"/>
              </a:rPr>
              <a:t>[CLIENT NAME] contributes to the HSA </a:t>
            </a:r>
            <a:r>
              <a:rPr lang="en-US" sz="1600" b="1" dirty="0">
                <a:highlight>
                  <a:srgbClr val="00FF00"/>
                </a:highlight>
                <a:latin typeface="Open Sans" panose="020B0606030504020204" pitchFamily="34" charset="0"/>
                <a:ea typeface="Open Sans" panose="020B0606030504020204" pitchFamily="34" charset="0"/>
                <a:cs typeface="Open Sans" panose="020B0606030504020204" pitchFamily="34" charset="0"/>
              </a:rPr>
              <a:t>in January and July. </a:t>
            </a:r>
          </a:p>
        </p:txBody>
      </p:sp>
      <p:sp>
        <p:nvSpPr>
          <p:cNvPr id="7" name="TextBox 6">
            <a:extLst>
              <a:ext uri="{FF2B5EF4-FFF2-40B4-BE49-F238E27FC236}">
                <a16:creationId xmlns:a16="http://schemas.microsoft.com/office/drawing/2014/main" id="{9A422DC5-56BB-ACD2-6570-C878F7C49809}"/>
              </a:ext>
            </a:extLst>
          </p:cNvPr>
          <p:cNvSpPr txBox="1"/>
          <p:nvPr/>
        </p:nvSpPr>
        <p:spPr>
          <a:xfrm>
            <a:off x="562583" y="2653710"/>
            <a:ext cx="3986268" cy="1292662"/>
          </a:xfrm>
          <a:prstGeom prst="rect">
            <a:avLst/>
          </a:prstGeom>
          <a:noFill/>
        </p:spPr>
        <p:txBody>
          <a:bodyPr wrap="square">
            <a:spAutoFit/>
          </a:bodyPr>
          <a:lstStyle/>
          <a:p>
            <a:pPr marL="0" marR="0">
              <a:spcAft>
                <a:spcPts val="600"/>
              </a:spcAft>
              <a:buNone/>
            </a:pPr>
            <a:r>
              <a:rPr lang="en-US" sz="1800" b="1" kern="100" dirty="0">
                <a:solidFill>
                  <a:schemeClr val="accent4"/>
                </a:solidFill>
                <a:effectLst/>
                <a:latin typeface="Open Sans" panose="020B0606030504020204" pitchFamily="34" charset="0"/>
                <a:ea typeface="Aptos" panose="020B0004020202020204" pitchFamily="34" charset="0"/>
                <a:cs typeface="Times New Roman (Body CS)"/>
              </a:rPr>
              <a:t>Maximum annual contributions for HSA 2026:</a:t>
            </a:r>
            <a:endParaRPr lang="en-US" sz="1800" kern="100" dirty="0">
              <a:solidFill>
                <a:schemeClr val="accent4"/>
              </a:solidFill>
              <a:effectLst/>
              <a:latin typeface="Open Sans" panose="020B0606030504020204" pitchFamily="34" charset="0"/>
              <a:ea typeface="Aptos" panose="020B0004020202020204" pitchFamily="34" charset="0"/>
              <a:cs typeface="Times New Roman (Body CS)"/>
            </a:endParaRPr>
          </a:p>
          <a:p>
            <a:pPr marL="285750" marR="0" indent="-285750">
              <a:spcAft>
                <a:spcPts val="600"/>
              </a:spcAft>
              <a:buClr>
                <a:schemeClr val="accent4"/>
              </a:buClr>
              <a:buFont typeface="Arial" panose="020B0604020202020204" pitchFamily="34" charset="0"/>
              <a:buChar char="•"/>
            </a:pPr>
            <a:r>
              <a:rPr lang="en-US" sz="1600" kern="100" dirty="0">
                <a:solidFill>
                  <a:srgbClr val="535659"/>
                </a:solidFill>
                <a:effectLst/>
                <a:latin typeface="Open Sans" panose="020B0606030504020204" pitchFamily="34" charset="0"/>
                <a:ea typeface="Aptos" panose="020B0004020202020204" pitchFamily="34" charset="0"/>
                <a:cs typeface="Times New Roman (Body CS)"/>
              </a:rPr>
              <a:t>$4,400/year filing single</a:t>
            </a:r>
          </a:p>
          <a:p>
            <a:pPr marL="285750" marR="0" indent="-285750">
              <a:spcAft>
                <a:spcPts val="600"/>
              </a:spcAft>
              <a:buClr>
                <a:schemeClr val="accent4"/>
              </a:buClr>
              <a:buFont typeface="Arial" panose="020B0604020202020204" pitchFamily="34" charset="0"/>
              <a:buChar char="•"/>
            </a:pPr>
            <a:r>
              <a:rPr lang="en-US" sz="1600" kern="100" dirty="0">
                <a:solidFill>
                  <a:srgbClr val="535659"/>
                </a:solidFill>
                <a:effectLst/>
                <a:latin typeface="Open Sans" panose="020B0606030504020204" pitchFamily="34" charset="0"/>
                <a:ea typeface="Aptos" panose="020B0004020202020204" pitchFamily="34" charset="0"/>
                <a:cs typeface="Times New Roman (Body CS)"/>
              </a:rPr>
              <a:t>$8,750/year filing jointly</a:t>
            </a:r>
          </a:p>
        </p:txBody>
      </p:sp>
      <p:sp>
        <p:nvSpPr>
          <p:cNvPr id="9" name="TextBox 8">
            <a:extLst>
              <a:ext uri="{FF2B5EF4-FFF2-40B4-BE49-F238E27FC236}">
                <a16:creationId xmlns:a16="http://schemas.microsoft.com/office/drawing/2014/main" id="{DBC2A35B-9627-A093-5656-BE34DAC8DA4A}"/>
              </a:ext>
            </a:extLst>
          </p:cNvPr>
          <p:cNvSpPr txBox="1"/>
          <p:nvPr/>
        </p:nvSpPr>
        <p:spPr>
          <a:xfrm>
            <a:off x="562583" y="1715612"/>
            <a:ext cx="4460830" cy="646331"/>
          </a:xfrm>
          <a:prstGeom prst="rect">
            <a:avLst/>
          </a:prstGeom>
          <a:noFill/>
        </p:spPr>
        <p:txBody>
          <a:bodyPr wrap="square">
            <a:spAutoFit/>
          </a:bodyPr>
          <a:lstStyle/>
          <a:p>
            <a:pPr marL="0" marR="0">
              <a:spcAft>
                <a:spcPts val="600"/>
              </a:spcAft>
              <a:buNone/>
            </a:pPr>
            <a:r>
              <a:rPr lang="en-US" b="1" kern="100" dirty="0">
                <a:solidFill>
                  <a:schemeClr val="tx2"/>
                </a:solidFill>
                <a:effectLst/>
                <a:latin typeface="Open Sans" panose="020B0606030504020204" pitchFamily="34" charset="0"/>
                <a:ea typeface="Aptos" panose="020B0004020202020204" pitchFamily="34" charset="0"/>
                <a:cs typeface="Times New Roman (Body CS)"/>
              </a:rPr>
              <a:t>You decide how much to contribute to your account up to the IRS limit.</a:t>
            </a:r>
          </a:p>
        </p:txBody>
      </p:sp>
      <p:sp>
        <p:nvSpPr>
          <p:cNvPr id="11" name="TextBox 10">
            <a:extLst>
              <a:ext uri="{FF2B5EF4-FFF2-40B4-BE49-F238E27FC236}">
                <a16:creationId xmlns:a16="http://schemas.microsoft.com/office/drawing/2014/main" id="{D254A027-22E6-03C0-0799-923CE2DE12DD}"/>
              </a:ext>
            </a:extLst>
          </p:cNvPr>
          <p:cNvSpPr txBox="1"/>
          <p:nvPr/>
        </p:nvSpPr>
        <p:spPr>
          <a:xfrm>
            <a:off x="6817487" y="2635732"/>
            <a:ext cx="3618225" cy="461665"/>
          </a:xfrm>
          <a:prstGeom prst="rect">
            <a:avLst/>
          </a:prstGeom>
          <a:noFill/>
        </p:spPr>
        <p:txBody>
          <a:bodyPr wrap="square">
            <a:spAutoFit/>
          </a:bodyPr>
          <a:lstStyle/>
          <a:p>
            <a:pPr algn="ctr"/>
            <a:r>
              <a:rPr lang="en-US" sz="24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FREE MONEY</a:t>
            </a:r>
            <a:endParaRPr lang="en-US" sz="2400" b="1" dirty="0">
              <a:solidFill>
                <a:schemeClr val="accent4"/>
              </a:solidFill>
            </a:endParaRPr>
          </a:p>
        </p:txBody>
      </p:sp>
      <p:sp>
        <p:nvSpPr>
          <p:cNvPr id="15" name="TextBox 14">
            <a:extLst>
              <a:ext uri="{FF2B5EF4-FFF2-40B4-BE49-F238E27FC236}">
                <a16:creationId xmlns:a16="http://schemas.microsoft.com/office/drawing/2014/main" id="{C8FBFF84-E769-3189-79DF-FD07F51BBFB0}"/>
              </a:ext>
            </a:extLst>
          </p:cNvPr>
          <p:cNvSpPr txBox="1"/>
          <p:nvPr/>
        </p:nvSpPr>
        <p:spPr>
          <a:xfrm>
            <a:off x="7307087" y="4240993"/>
            <a:ext cx="2890210" cy="984885"/>
          </a:xfrm>
          <a:prstGeom prst="rect">
            <a:avLst/>
          </a:prstGeom>
          <a:noFill/>
        </p:spPr>
        <p:txBody>
          <a:bodyPr wrap="square">
            <a:spAutoFit/>
          </a:bodyPr>
          <a:lstStyle/>
          <a:p>
            <a:pPr>
              <a:spcAft>
                <a:spcPts val="1200"/>
              </a:spcAft>
            </a:pPr>
            <a:r>
              <a:rPr lang="en-US" sz="2400" b="1" dirty="0">
                <a:highlight>
                  <a:srgbClr val="00FF00"/>
                </a:highlight>
                <a:latin typeface="Open Sans" panose="020B0606030504020204" pitchFamily="34" charset="0"/>
                <a:ea typeface="Open Sans" panose="020B0606030504020204" pitchFamily="34" charset="0"/>
                <a:cs typeface="Open Sans" panose="020B0606030504020204" pitchFamily="34" charset="0"/>
              </a:rPr>
              <a:t>$600</a:t>
            </a:r>
            <a:r>
              <a:rPr lang="en-US" sz="2400" dirty="0">
                <a:highlight>
                  <a:srgbClr val="00FF00"/>
                </a:highlight>
                <a:latin typeface="Open Sans" panose="020B0606030504020204" pitchFamily="34" charset="0"/>
                <a:ea typeface="Open Sans" panose="020B0606030504020204" pitchFamily="34" charset="0"/>
                <a:cs typeface="Open Sans" panose="020B0606030504020204" pitchFamily="34" charset="0"/>
              </a:rPr>
              <a:t>/single/year</a:t>
            </a:r>
          </a:p>
          <a:p>
            <a:pPr>
              <a:spcAft>
                <a:spcPts val="1200"/>
              </a:spcAft>
            </a:pPr>
            <a:r>
              <a:rPr lang="en-US" sz="2400" b="1" dirty="0">
                <a:highlight>
                  <a:srgbClr val="00FF00"/>
                </a:highlight>
                <a:latin typeface="Open Sans" panose="020B0606030504020204" pitchFamily="34" charset="0"/>
                <a:ea typeface="Open Sans" panose="020B0606030504020204" pitchFamily="34" charset="0"/>
                <a:cs typeface="Open Sans" panose="020B0606030504020204" pitchFamily="34" charset="0"/>
              </a:rPr>
              <a:t>$1,200</a:t>
            </a:r>
            <a:r>
              <a:rPr lang="en-US" sz="2400" dirty="0">
                <a:highlight>
                  <a:srgbClr val="00FF00"/>
                </a:highlight>
                <a:latin typeface="Open Sans" panose="020B0606030504020204" pitchFamily="34" charset="0"/>
                <a:ea typeface="Open Sans" panose="020B0606030504020204" pitchFamily="34" charset="0"/>
                <a:cs typeface="Open Sans" panose="020B0606030504020204" pitchFamily="34" charset="0"/>
              </a:rPr>
              <a:t>/family/year</a:t>
            </a:r>
            <a:endParaRPr lang="en-US" sz="2400" dirty="0"/>
          </a:p>
        </p:txBody>
      </p:sp>
      <p:sp>
        <p:nvSpPr>
          <p:cNvPr id="17" name="TextBox 16">
            <a:extLst>
              <a:ext uri="{FF2B5EF4-FFF2-40B4-BE49-F238E27FC236}">
                <a16:creationId xmlns:a16="http://schemas.microsoft.com/office/drawing/2014/main" id="{72B68E47-5422-062B-8AB1-3C09831A4984}"/>
              </a:ext>
            </a:extLst>
          </p:cNvPr>
          <p:cNvSpPr txBox="1"/>
          <p:nvPr/>
        </p:nvSpPr>
        <p:spPr>
          <a:xfrm>
            <a:off x="562584" y="4148660"/>
            <a:ext cx="4125164" cy="1077218"/>
          </a:xfrm>
          <a:prstGeom prst="rect">
            <a:avLst/>
          </a:prstGeom>
          <a:noFill/>
        </p:spPr>
        <p:txBody>
          <a:bodyPr wrap="square">
            <a:spAutoFit/>
          </a:bodyPr>
          <a:lstStyle/>
          <a:p>
            <a:pPr marL="0" marR="0">
              <a:spcAft>
                <a:spcPts val="600"/>
              </a:spcAft>
              <a:buNone/>
            </a:pPr>
            <a:r>
              <a:rPr lang="en-US" sz="1600" kern="100" dirty="0">
                <a:solidFill>
                  <a:srgbClr val="535659"/>
                </a:solidFill>
                <a:effectLst/>
                <a:latin typeface="Open Sans" panose="020B0606030504020204" pitchFamily="34" charset="0"/>
                <a:ea typeface="Aptos" panose="020B0004020202020204" pitchFamily="34" charset="0"/>
                <a:cs typeface="Times New Roman (Body CS)"/>
              </a:rPr>
              <a:t>Contributions are tax free and processed through payroll in equal deductions throughout the year. You can change your election amount at any time.</a:t>
            </a:r>
          </a:p>
        </p:txBody>
      </p:sp>
      <p:pic>
        <p:nvPicPr>
          <p:cNvPr id="4" name="Picture 3">
            <a:extLst>
              <a:ext uri="{FF2B5EF4-FFF2-40B4-BE49-F238E27FC236}">
                <a16:creationId xmlns:a16="http://schemas.microsoft.com/office/drawing/2014/main" id="{82ACEE07-8501-39CF-1F44-5DDC421D1CA8}"/>
              </a:ext>
            </a:extLst>
          </p:cNvPr>
          <p:cNvPicPr>
            <a:picLocks noChangeAspect="1"/>
          </p:cNvPicPr>
          <p:nvPr/>
        </p:nvPicPr>
        <p:blipFill>
          <a:blip r:embed="rId3"/>
          <a:stretch>
            <a:fillRect/>
          </a:stretch>
        </p:blipFill>
        <p:spPr>
          <a:xfrm>
            <a:off x="8080499" y="1229553"/>
            <a:ext cx="1092200" cy="1295400"/>
          </a:xfrm>
          <a:prstGeom prst="rect">
            <a:avLst/>
          </a:prstGeom>
        </p:spPr>
      </p:pic>
      <p:pic>
        <p:nvPicPr>
          <p:cNvPr id="5" name="Picture 4">
            <a:extLst>
              <a:ext uri="{FF2B5EF4-FFF2-40B4-BE49-F238E27FC236}">
                <a16:creationId xmlns:a16="http://schemas.microsoft.com/office/drawing/2014/main" id="{6550DE67-51A5-0A99-A707-3782865A2701}"/>
              </a:ext>
            </a:extLst>
          </p:cNvPr>
          <p:cNvPicPr>
            <a:picLocks noChangeAspect="1"/>
          </p:cNvPicPr>
          <p:nvPr/>
        </p:nvPicPr>
        <p:blipFill>
          <a:blip r:embed="rId4"/>
          <a:stretch>
            <a:fillRect/>
          </a:stretch>
        </p:blipFill>
        <p:spPr>
          <a:xfrm>
            <a:off x="8029699" y="850885"/>
            <a:ext cx="1193800" cy="736600"/>
          </a:xfrm>
          <a:prstGeom prst="rect">
            <a:avLst/>
          </a:prstGeom>
        </p:spPr>
      </p:pic>
    </p:spTree>
    <p:extLst>
      <p:ext uri="{BB962C8B-B14F-4D97-AF65-F5344CB8AC3E}">
        <p14:creationId xmlns:p14="http://schemas.microsoft.com/office/powerpoint/2010/main" val="3261057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9234D42-B362-37E1-89F3-FEB84501E73F}"/>
              </a:ext>
            </a:extLst>
          </p:cNvPr>
          <p:cNvSpPr txBox="1">
            <a:spLocks/>
          </p:cNvSpPr>
          <p:nvPr/>
        </p:nvSpPr>
        <p:spPr>
          <a:xfrm>
            <a:off x="656691" y="3556193"/>
            <a:ext cx="3922148" cy="1508068"/>
          </a:xfrm>
          <a:prstGeom prst="rect">
            <a:avLst/>
          </a:prstGeom>
        </p:spPr>
        <p:txBody>
          <a:bodyPr vert="horz">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Use the funds for your qualified expenses </a:t>
            </a:r>
            <a:r>
              <a:rPr lang="en-US" b="1" dirty="0">
                <a:solidFill>
                  <a:schemeClr val="bg1"/>
                </a:solidFill>
              </a:rPr>
              <a:t>for you and  your family (spouse, eligible dependents).</a:t>
            </a:r>
            <a:endParaRPr lang="en-US" dirty="0">
              <a:solidFill>
                <a:schemeClr val="bg1"/>
              </a:solidFill>
            </a:endParaRPr>
          </a:p>
        </p:txBody>
      </p:sp>
      <p:sp>
        <p:nvSpPr>
          <p:cNvPr id="6" name="Text Placeholder 4">
            <a:extLst>
              <a:ext uri="{FF2B5EF4-FFF2-40B4-BE49-F238E27FC236}">
                <a16:creationId xmlns:a16="http://schemas.microsoft.com/office/drawing/2014/main" id="{BFD9C6E0-B32E-B337-491A-A4A531149054}"/>
              </a:ext>
            </a:extLst>
          </p:cNvPr>
          <p:cNvSpPr txBox="1">
            <a:spLocks/>
          </p:cNvSpPr>
          <p:nvPr/>
        </p:nvSpPr>
        <p:spPr>
          <a:xfrm>
            <a:off x="656691" y="1502252"/>
            <a:ext cx="4467369" cy="1799555"/>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1" dirty="0">
                <a:solidFill>
                  <a:schemeClr val="bg1"/>
                </a:solidFill>
              </a:rPr>
              <a:t>How does an HSA work?</a:t>
            </a:r>
          </a:p>
        </p:txBody>
      </p:sp>
      <p:sp>
        <p:nvSpPr>
          <p:cNvPr id="9" name="TextBox 8">
            <a:extLst>
              <a:ext uri="{FF2B5EF4-FFF2-40B4-BE49-F238E27FC236}">
                <a16:creationId xmlns:a16="http://schemas.microsoft.com/office/drawing/2014/main" id="{07944999-CEFD-43A4-DBF3-7B9101EB4104}"/>
              </a:ext>
            </a:extLst>
          </p:cNvPr>
          <p:cNvSpPr txBox="1"/>
          <p:nvPr/>
        </p:nvSpPr>
        <p:spPr>
          <a:xfrm>
            <a:off x="6450957" y="1905506"/>
            <a:ext cx="4643094" cy="3508653"/>
          </a:xfrm>
          <a:prstGeom prst="rect">
            <a:avLst/>
          </a:prstGeom>
          <a:noFill/>
        </p:spPr>
        <p:txBody>
          <a:bodyPr wrap="square">
            <a:spAutoFit/>
          </a:bodyPr>
          <a:lstStyle/>
          <a:p>
            <a:pPr marL="342900" indent="-342900" defTabSz="914400">
              <a:spcBef>
                <a:spcPct val="0"/>
              </a:spcBef>
              <a:spcAft>
                <a:spcPts val="600"/>
              </a:spcAft>
              <a:buClr>
                <a:schemeClr val="accent4"/>
              </a:buClr>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Option to save and NOT SPEND.</a:t>
            </a:r>
          </a:p>
          <a:p>
            <a:pPr marL="342900" indent="-342900" defTabSz="914400">
              <a:spcBef>
                <a:spcPct val="0"/>
              </a:spcBef>
              <a:spcAft>
                <a:spcPts val="600"/>
              </a:spcAft>
              <a:buClr>
                <a:schemeClr val="accent4"/>
              </a:buClr>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No expiration date.</a:t>
            </a:r>
          </a:p>
          <a:p>
            <a:pPr marL="342900" indent="-342900" defTabSz="914400">
              <a:spcBef>
                <a:spcPct val="0"/>
              </a:spcBef>
              <a:spcAft>
                <a:spcPts val="600"/>
              </a:spcAft>
              <a:buClr>
                <a:schemeClr val="accent4"/>
              </a:buClr>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No receipts or documentation needed (save them for the IRS).</a:t>
            </a:r>
          </a:p>
          <a:p>
            <a:pPr marL="342900" indent="-342900" defTabSz="914400">
              <a:spcBef>
                <a:spcPct val="0"/>
              </a:spcBef>
              <a:spcAft>
                <a:spcPts val="600"/>
              </a:spcAft>
              <a:buClr>
                <a:schemeClr val="accent4"/>
              </a:buClr>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Your savings account “for life” – even if you separate from employer.</a:t>
            </a:r>
          </a:p>
          <a:p>
            <a:pPr marL="342900" indent="-342900" defTabSz="914400">
              <a:spcBef>
                <a:spcPct val="0"/>
              </a:spcBef>
              <a:spcAft>
                <a:spcPts val="600"/>
              </a:spcAft>
              <a:buClr>
                <a:schemeClr val="accent4"/>
              </a:buClr>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Funds available as you make contributions through payroll – you can only spend what you’ve already set aside.</a:t>
            </a:r>
          </a:p>
          <a:p>
            <a:pPr marL="342900" indent="-342900" defTabSz="914400">
              <a:spcBef>
                <a:spcPct val="0"/>
              </a:spcBef>
              <a:spcAft>
                <a:spcPts val="600"/>
              </a:spcAft>
              <a:buClr>
                <a:schemeClr val="accent4"/>
              </a:buClr>
              <a:buFont typeface="Arial" panose="020B0604020202020204" pitchFamily="34" charset="0"/>
              <a:buChar char="•"/>
              <a:defRPr/>
            </a:pPr>
            <a:r>
              <a:rPr lang="en-US" altLang="en-US" sz="1600" dirty="0">
                <a:latin typeface="Open Sans" panose="020B0606030504020204" pitchFamily="34" charset="0"/>
                <a:ea typeface="Open Sans" panose="020B0606030504020204" pitchFamily="34" charset="0"/>
                <a:cs typeface="Open Sans" panose="020B0606030504020204" pitchFamily="34" charset="0"/>
              </a:rPr>
              <a:t>Invest contributions to grow your $ faster.</a:t>
            </a:r>
          </a:p>
          <a:p>
            <a:pPr marL="342900" indent="-342900" defTabSz="914400">
              <a:spcBef>
                <a:spcPct val="0"/>
              </a:spcBef>
              <a:spcAft>
                <a:spcPts val="600"/>
              </a:spcAft>
              <a:buClr>
                <a:schemeClr val="accent4"/>
              </a:buClr>
              <a:buFont typeface="Arial" panose="020B0604020202020204" pitchFamily="34" charset="0"/>
              <a:buChar char="•"/>
              <a:defRPr/>
            </a:pPr>
            <a:r>
              <a:rPr lang="en-US" altLang="en-US" sz="1600" dirty="0">
                <a:latin typeface="Open Sans" panose="020B0606030504020204" pitchFamily="34" charset="0"/>
                <a:ea typeface="Open Sans" panose="020B0606030504020204" pitchFamily="34" charset="0"/>
                <a:cs typeface="Open Sans" panose="020B0606030504020204" pitchFamily="34" charset="0"/>
              </a:rPr>
              <a:t>Open an HSA at any time or change contributions at any time in the year.</a:t>
            </a:r>
          </a:p>
        </p:txBody>
      </p:sp>
      <p:sp>
        <p:nvSpPr>
          <p:cNvPr id="11" name="TextBox 10">
            <a:extLst>
              <a:ext uri="{FF2B5EF4-FFF2-40B4-BE49-F238E27FC236}">
                <a16:creationId xmlns:a16="http://schemas.microsoft.com/office/drawing/2014/main" id="{394691D1-5C1A-F9B0-226C-FBA829E9DF5D}"/>
              </a:ext>
            </a:extLst>
          </p:cNvPr>
          <p:cNvSpPr txBox="1"/>
          <p:nvPr/>
        </p:nvSpPr>
        <p:spPr>
          <a:xfrm>
            <a:off x="6686167" y="1229781"/>
            <a:ext cx="4172674" cy="458652"/>
          </a:xfrm>
          <a:prstGeom prst="rect">
            <a:avLst/>
          </a:prstGeom>
          <a:noFill/>
        </p:spPr>
        <p:txBody>
          <a:bodyPr wrap="square">
            <a:spAutoFit/>
          </a:bodyPr>
          <a:lstStyle/>
          <a:p>
            <a:pPr algn="ctr" defTabSz="914400">
              <a:lnSpc>
                <a:spcPct val="130000"/>
              </a:lnSpc>
              <a:spcBef>
                <a:spcPct val="0"/>
              </a:spcBef>
              <a:buClr>
                <a:schemeClr val="accent4"/>
              </a:buClr>
              <a:defRPr/>
            </a:pP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Key differences from FSA:</a:t>
            </a:r>
          </a:p>
        </p:txBody>
      </p:sp>
      <p:sp>
        <p:nvSpPr>
          <p:cNvPr id="13" name="TextBox 12">
            <a:extLst>
              <a:ext uri="{FF2B5EF4-FFF2-40B4-BE49-F238E27FC236}">
                <a16:creationId xmlns:a16="http://schemas.microsoft.com/office/drawing/2014/main" id="{2AB9D9C8-DFDA-5802-20EA-C05296824424}"/>
              </a:ext>
            </a:extLst>
          </p:cNvPr>
          <p:cNvSpPr txBox="1"/>
          <p:nvPr/>
        </p:nvSpPr>
        <p:spPr>
          <a:xfrm>
            <a:off x="656691" y="3059668"/>
            <a:ext cx="2885162" cy="369332"/>
          </a:xfrm>
          <a:prstGeom prst="rect">
            <a:avLst/>
          </a:prstGeom>
          <a:noFill/>
        </p:spPr>
        <p:txBody>
          <a:bodyPr wrap="square">
            <a:spAutoFit/>
          </a:bodyPr>
          <a:lstStyle/>
          <a:p>
            <a:pPr marL="0" marR="0">
              <a:spcAft>
                <a:spcPts val="600"/>
              </a:spcAft>
              <a:buNone/>
            </a:pPr>
            <a:r>
              <a:rPr lang="en-US" sz="1800" b="1" kern="100" dirty="0">
                <a:solidFill>
                  <a:schemeClr val="bg1"/>
                </a:solidFill>
                <a:effectLst/>
                <a:latin typeface="Open Sans" panose="020B0606030504020204" pitchFamily="34" charset="0"/>
                <a:ea typeface="Aptos" panose="020B0004020202020204" pitchFamily="34" charset="0"/>
                <a:cs typeface="Times New Roman (Body CS)"/>
              </a:rPr>
              <a:t>Using Your Account</a:t>
            </a:r>
            <a:endParaRPr lang="en-US" sz="1800" kern="100" dirty="0">
              <a:solidFill>
                <a:schemeClr val="bg1"/>
              </a:solidFill>
              <a:effectLst/>
              <a:latin typeface="Open Sans" panose="020B0606030504020204" pitchFamily="34" charset="0"/>
              <a:ea typeface="Aptos" panose="020B0004020202020204" pitchFamily="34" charset="0"/>
              <a:cs typeface="Times New Roman (Body CS)"/>
            </a:endParaRPr>
          </a:p>
        </p:txBody>
      </p:sp>
    </p:spTree>
    <p:extLst>
      <p:ext uri="{BB962C8B-B14F-4D97-AF65-F5344CB8AC3E}">
        <p14:creationId xmlns:p14="http://schemas.microsoft.com/office/powerpoint/2010/main" val="1060487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6056D8-2883-9958-C555-E25F06539214}"/>
              </a:ext>
            </a:extLst>
          </p:cNvPr>
          <p:cNvSpPr txBox="1">
            <a:spLocks/>
          </p:cNvSpPr>
          <p:nvPr/>
        </p:nvSpPr>
        <p:spPr>
          <a:xfrm>
            <a:off x="780865" y="429297"/>
            <a:ext cx="10545314" cy="64633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solidFill>
                  <a:schemeClr val="tx2"/>
                </a:solidFill>
              </a:rPr>
              <a:t>What Can I do With My HSA?</a:t>
            </a:r>
          </a:p>
        </p:txBody>
      </p:sp>
      <p:grpSp>
        <p:nvGrpSpPr>
          <p:cNvPr id="9" name="Group 8">
            <a:extLst>
              <a:ext uri="{FF2B5EF4-FFF2-40B4-BE49-F238E27FC236}">
                <a16:creationId xmlns:a16="http://schemas.microsoft.com/office/drawing/2014/main" id="{511D50F2-F82E-0574-ACF1-FDAA33646AFC}"/>
              </a:ext>
            </a:extLst>
          </p:cNvPr>
          <p:cNvGrpSpPr/>
          <p:nvPr/>
        </p:nvGrpSpPr>
        <p:grpSpPr>
          <a:xfrm>
            <a:off x="5004020" y="2089114"/>
            <a:ext cx="2184580" cy="2710340"/>
            <a:chOff x="4964144" y="2096782"/>
            <a:chExt cx="2184580" cy="2710340"/>
          </a:xfrm>
        </p:grpSpPr>
        <p:sp>
          <p:nvSpPr>
            <p:cNvPr id="5" name="Rounded Rectangle 4">
              <a:extLst>
                <a:ext uri="{FF2B5EF4-FFF2-40B4-BE49-F238E27FC236}">
                  <a16:creationId xmlns:a16="http://schemas.microsoft.com/office/drawing/2014/main" id="{CF256E94-1351-E579-3D3E-907A57D95F55}"/>
                </a:ext>
              </a:extLst>
            </p:cNvPr>
            <p:cNvSpPr/>
            <p:nvPr/>
          </p:nvSpPr>
          <p:spPr>
            <a:xfrm>
              <a:off x="5043276" y="2096782"/>
              <a:ext cx="2105448" cy="1945532"/>
            </a:xfrm>
            <a:prstGeom prst="roundRect">
              <a:avLst>
                <a:gd name="adj" fmla="val 5167"/>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A295BBD-D2F6-E64E-7ED9-1AEC269B82B0}"/>
                </a:ext>
              </a:extLst>
            </p:cNvPr>
            <p:cNvSpPr txBox="1"/>
            <p:nvPr/>
          </p:nvSpPr>
          <p:spPr>
            <a:xfrm>
              <a:off x="4964144" y="4160792"/>
              <a:ext cx="2105448" cy="646330"/>
            </a:xfrm>
            <a:prstGeom prst="rect">
              <a:avLst/>
            </a:prstGeom>
            <a:noFill/>
          </p:spPr>
          <p:txBody>
            <a:bodyPr wrap="square" rtlCol="0">
              <a:spAutoFit/>
            </a:bodyPr>
            <a:lstStyle/>
            <a:p>
              <a:pPr algn="ctr"/>
              <a:r>
                <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Save</a:t>
              </a:r>
            </a:p>
          </p:txBody>
        </p:sp>
        <p:pic>
          <p:nvPicPr>
            <p:cNvPr id="2" name="Picture 1">
              <a:extLst>
                <a:ext uri="{FF2B5EF4-FFF2-40B4-BE49-F238E27FC236}">
                  <a16:creationId xmlns:a16="http://schemas.microsoft.com/office/drawing/2014/main" id="{8C990B82-AC35-DFA7-30FD-DE7B5A7EB335}"/>
                </a:ext>
              </a:extLst>
            </p:cNvPr>
            <p:cNvPicPr>
              <a:picLocks noChangeAspect="1"/>
            </p:cNvPicPr>
            <p:nvPr/>
          </p:nvPicPr>
          <p:blipFill>
            <a:blip r:embed="rId3"/>
            <a:stretch>
              <a:fillRect/>
            </a:stretch>
          </p:blipFill>
          <p:spPr>
            <a:xfrm>
              <a:off x="5424251" y="2450280"/>
              <a:ext cx="1343498" cy="1238537"/>
            </a:xfrm>
            <a:prstGeom prst="rect">
              <a:avLst/>
            </a:prstGeom>
          </p:spPr>
        </p:pic>
      </p:grpSp>
      <p:grpSp>
        <p:nvGrpSpPr>
          <p:cNvPr id="10" name="Group 9">
            <a:extLst>
              <a:ext uri="{FF2B5EF4-FFF2-40B4-BE49-F238E27FC236}">
                <a16:creationId xmlns:a16="http://schemas.microsoft.com/office/drawing/2014/main" id="{6CAEC7C9-69B5-E2D6-A877-266D415BA223}"/>
              </a:ext>
            </a:extLst>
          </p:cNvPr>
          <p:cNvGrpSpPr/>
          <p:nvPr/>
        </p:nvGrpSpPr>
        <p:grpSpPr>
          <a:xfrm>
            <a:off x="8031563" y="2089114"/>
            <a:ext cx="2147055" cy="2710340"/>
            <a:chOff x="8031563" y="2096782"/>
            <a:chExt cx="2147055" cy="2710340"/>
          </a:xfrm>
        </p:grpSpPr>
        <p:sp>
          <p:nvSpPr>
            <p:cNvPr id="6" name="Rounded Rectangle 5">
              <a:extLst>
                <a:ext uri="{FF2B5EF4-FFF2-40B4-BE49-F238E27FC236}">
                  <a16:creationId xmlns:a16="http://schemas.microsoft.com/office/drawing/2014/main" id="{BBDE7E30-43D9-385B-270F-D6AA2F56AEC4}"/>
                </a:ext>
              </a:extLst>
            </p:cNvPr>
            <p:cNvSpPr/>
            <p:nvPr/>
          </p:nvSpPr>
          <p:spPr>
            <a:xfrm>
              <a:off x="8073170" y="2096782"/>
              <a:ext cx="2105448" cy="1945532"/>
            </a:xfrm>
            <a:prstGeom prst="roundRect">
              <a:avLst>
                <a:gd name="adj" fmla="val 5167"/>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6A11AAC-C8B9-B398-BE04-A37AED60C1AB}"/>
                </a:ext>
              </a:extLst>
            </p:cNvPr>
            <p:cNvSpPr txBox="1"/>
            <p:nvPr/>
          </p:nvSpPr>
          <p:spPr>
            <a:xfrm>
              <a:off x="8031563" y="4160792"/>
              <a:ext cx="2105448" cy="646330"/>
            </a:xfrm>
            <a:prstGeom prst="rect">
              <a:avLst/>
            </a:prstGeom>
            <a:noFill/>
          </p:spPr>
          <p:txBody>
            <a:bodyPr wrap="square" rtlCol="0">
              <a:spAutoFit/>
            </a:bodyPr>
            <a:lstStyle/>
            <a:p>
              <a:pPr algn="ctr"/>
              <a:r>
                <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Invest</a:t>
              </a:r>
            </a:p>
          </p:txBody>
        </p:sp>
        <p:pic>
          <p:nvPicPr>
            <p:cNvPr id="3" name="Picture 2">
              <a:extLst>
                <a:ext uri="{FF2B5EF4-FFF2-40B4-BE49-F238E27FC236}">
                  <a16:creationId xmlns:a16="http://schemas.microsoft.com/office/drawing/2014/main" id="{87686D9B-E58A-E1E4-7176-7ACAD2215F4F}"/>
                </a:ext>
              </a:extLst>
            </p:cNvPr>
            <p:cNvPicPr>
              <a:picLocks noChangeAspect="1"/>
            </p:cNvPicPr>
            <p:nvPr/>
          </p:nvPicPr>
          <p:blipFill>
            <a:blip r:embed="rId4"/>
            <a:stretch>
              <a:fillRect/>
            </a:stretch>
          </p:blipFill>
          <p:spPr>
            <a:xfrm>
              <a:off x="8404309" y="2450280"/>
              <a:ext cx="1359956" cy="1144090"/>
            </a:xfrm>
            <a:prstGeom prst="rect">
              <a:avLst/>
            </a:prstGeom>
          </p:spPr>
        </p:pic>
      </p:grpSp>
      <p:grpSp>
        <p:nvGrpSpPr>
          <p:cNvPr id="11" name="Group 10">
            <a:extLst>
              <a:ext uri="{FF2B5EF4-FFF2-40B4-BE49-F238E27FC236}">
                <a16:creationId xmlns:a16="http://schemas.microsoft.com/office/drawing/2014/main" id="{10AE0F1E-DE36-EC7F-59A3-2541C6634789}"/>
              </a:ext>
            </a:extLst>
          </p:cNvPr>
          <p:cNvGrpSpPr/>
          <p:nvPr/>
        </p:nvGrpSpPr>
        <p:grpSpPr>
          <a:xfrm>
            <a:off x="2047363" y="2089114"/>
            <a:ext cx="2113693" cy="2710340"/>
            <a:chOff x="2047363" y="2081446"/>
            <a:chExt cx="2113693" cy="2710340"/>
          </a:xfrm>
        </p:grpSpPr>
        <p:grpSp>
          <p:nvGrpSpPr>
            <p:cNvPr id="8" name="Group 7">
              <a:extLst>
                <a:ext uri="{FF2B5EF4-FFF2-40B4-BE49-F238E27FC236}">
                  <a16:creationId xmlns:a16="http://schemas.microsoft.com/office/drawing/2014/main" id="{71B8D18F-7A95-C31B-E7E8-8DCEAA248FDB}"/>
                </a:ext>
              </a:extLst>
            </p:cNvPr>
            <p:cNvGrpSpPr/>
            <p:nvPr/>
          </p:nvGrpSpPr>
          <p:grpSpPr>
            <a:xfrm>
              <a:off x="2047363" y="2081446"/>
              <a:ext cx="2113693" cy="2710340"/>
              <a:chOff x="2047363" y="2081446"/>
              <a:chExt cx="2113693" cy="2710340"/>
            </a:xfrm>
          </p:grpSpPr>
          <p:sp>
            <p:nvSpPr>
              <p:cNvPr id="7" name="Rounded Rectangle 6">
                <a:extLst>
                  <a:ext uri="{FF2B5EF4-FFF2-40B4-BE49-F238E27FC236}">
                    <a16:creationId xmlns:a16="http://schemas.microsoft.com/office/drawing/2014/main" id="{FE4AF9CD-2746-C692-49BC-A64022F5DCED}"/>
                  </a:ext>
                </a:extLst>
              </p:cNvPr>
              <p:cNvSpPr/>
              <p:nvPr/>
            </p:nvSpPr>
            <p:spPr>
              <a:xfrm>
                <a:off x="2047363" y="2081446"/>
                <a:ext cx="2105448" cy="1945532"/>
              </a:xfrm>
              <a:prstGeom prst="roundRect">
                <a:avLst>
                  <a:gd name="adj" fmla="val 5167"/>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C027F5B-60DD-19F3-FFF6-B7106E5EE40A}"/>
                  </a:ext>
                </a:extLst>
              </p:cNvPr>
              <p:cNvSpPr txBox="1"/>
              <p:nvPr/>
            </p:nvSpPr>
            <p:spPr>
              <a:xfrm>
                <a:off x="2055608" y="4145456"/>
                <a:ext cx="2105448" cy="646330"/>
              </a:xfrm>
              <a:prstGeom prst="rect">
                <a:avLst/>
              </a:prstGeom>
              <a:noFill/>
            </p:spPr>
            <p:txBody>
              <a:bodyPr wrap="square" rtlCol="0">
                <a:spAutoFit/>
              </a:bodyPr>
              <a:lstStyle/>
              <a:p>
                <a:pPr algn="ctr"/>
                <a:r>
                  <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Spend</a:t>
                </a:r>
              </a:p>
            </p:txBody>
          </p:sp>
        </p:grpSp>
        <p:pic>
          <p:nvPicPr>
            <p:cNvPr id="4" name="Picture 3">
              <a:extLst>
                <a:ext uri="{FF2B5EF4-FFF2-40B4-BE49-F238E27FC236}">
                  <a16:creationId xmlns:a16="http://schemas.microsoft.com/office/drawing/2014/main" id="{DB4954C7-9DE1-75B9-F19E-BA5EF9EE15F8}"/>
                </a:ext>
              </a:extLst>
            </p:cNvPr>
            <p:cNvPicPr>
              <a:picLocks noChangeAspect="1"/>
            </p:cNvPicPr>
            <p:nvPr/>
          </p:nvPicPr>
          <p:blipFill>
            <a:blip r:embed="rId5"/>
            <a:stretch>
              <a:fillRect/>
            </a:stretch>
          </p:blipFill>
          <p:spPr>
            <a:xfrm>
              <a:off x="2564123" y="2361500"/>
              <a:ext cx="1088418" cy="1321650"/>
            </a:xfrm>
            <a:prstGeom prst="rect">
              <a:avLst/>
            </a:prstGeom>
          </p:spPr>
        </p:pic>
      </p:grpSp>
    </p:spTree>
    <p:extLst>
      <p:ext uri="{BB962C8B-B14F-4D97-AF65-F5344CB8AC3E}">
        <p14:creationId xmlns:p14="http://schemas.microsoft.com/office/powerpoint/2010/main" val="213817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E844EB4-8C92-5D33-B2DF-104A031E39A8}"/>
              </a:ext>
            </a:extLst>
          </p:cNvPr>
          <p:cNvSpPr txBox="1">
            <a:spLocks/>
          </p:cNvSpPr>
          <p:nvPr/>
        </p:nvSpPr>
        <p:spPr>
          <a:xfrm>
            <a:off x="4432447" y="2139293"/>
            <a:ext cx="5505232" cy="2579413"/>
          </a:xfrm>
          <a:prstGeom prst="rect">
            <a:avLst/>
          </a:prstGeom>
        </p:spPr>
        <p:txBody>
          <a:bodyPr>
            <a:normAutofit/>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800" b="1" dirty="0">
                <a:solidFill>
                  <a:schemeClr val="bg2"/>
                </a:solidFill>
              </a:rPr>
              <a:t>SPEND</a:t>
            </a:r>
            <a:r>
              <a:rPr lang="en-US" b="1" dirty="0">
                <a:solidFill>
                  <a:schemeClr val="bg2"/>
                </a:solidFill>
              </a:rPr>
              <a:t> </a:t>
            </a:r>
            <a:br>
              <a:rPr lang="en-US" b="1" dirty="0">
                <a:solidFill>
                  <a:schemeClr val="bg2"/>
                </a:solidFill>
              </a:rPr>
            </a:br>
            <a:r>
              <a:rPr lang="en-US" sz="7000" b="1" dirty="0">
                <a:solidFill>
                  <a:schemeClr val="bg2"/>
                </a:solidFill>
              </a:rPr>
              <a:t>Your HSA</a:t>
            </a:r>
          </a:p>
        </p:txBody>
      </p:sp>
      <p:sp>
        <p:nvSpPr>
          <p:cNvPr id="2" name="Rounded Rectangle 1">
            <a:extLst>
              <a:ext uri="{FF2B5EF4-FFF2-40B4-BE49-F238E27FC236}">
                <a16:creationId xmlns:a16="http://schemas.microsoft.com/office/drawing/2014/main" id="{59261347-B12E-A5BC-424C-6680466F1C4E}"/>
              </a:ext>
            </a:extLst>
          </p:cNvPr>
          <p:cNvSpPr/>
          <p:nvPr/>
        </p:nvSpPr>
        <p:spPr>
          <a:xfrm>
            <a:off x="1067748" y="1979988"/>
            <a:ext cx="2976217" cy="2750163"/>
          </a:xfrm>
          <a:prstGeom prst="roundRect">
            <a:avLst>
              <a:gd name="adj" fmla="val 5167"/>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464950F-24D0-E24E-2332-6DD318FEAEE8}"/>
              </a:ext>
            </a:extLst>
          </p:cNvPr>
          <p:cNvPicPr>
            <a:picLocks noChangeAspect="1"/>
          </p:cNvPicPr>
          <p:nvPr/>
        </p:nvPicPr>
        <p:blipFill>
          <a:blip r:embed="rId3"/>
          <a:stretch>
            <a:fillRect/>
          </a:stretch>
        </p:blipFill>
        <p:spPr>
          <a:xfrm>
            <a:off x="1893601" y="2420940"/>
            <a:ext cx="1538565" cy="1868257"/>
          </a:xfrm>
          <a:prstGeom prst="rect">
            <a:avLst/>
          </a:prstGeom>
        </p:spPr>
      </p:pic>
    </p:spTree>
    <p:extLst>
      <p:ext uri="{BB962C8B-B14F-4D97-AF65-F5344CB8AC3E}">
        <p14:creationId xmlns:p14="http://schemas.microsoft.com/office/powerpoint/2010/main" val="350803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2D6DC05-3E98-DD6F-170C-A6C7E25503DF}"/>
              </a:ext>
            </a:extLst>
          </p:cNvPr>
          <p:cNvSpPr>
            <a:spLocks noGrp="1"/>
          </p:cNvSpPr>
          <p:nvPr>
            <p:ph type="body" sz="quarter" idx="11"/>
          </p:nvPr>
        </p:nvSpPr>
        <p:spPr>
          <a:xfrm>
            <a:off x="590770" y="450015"/>
            <a:ext cx="11189750" cy="461717"/>
          </a:xfrm>
        </p:spPr>
        <p:txBody>
          <a:bodyPr/>
          <a:lstStyle/>
          <a:p>
            <a:r>
              <a:rPr lang="en-US" sz="3200" dirty="0"/>
              <a:t>Think About What You Already Cover Out-of-Pocket…</a:t>
            </a:r>
          </a:p>
        </p:txBody>
      </p:sp>
      <p:sp>
        <p:nvSpPr>
          <p:cNvPr id="57355" name="TextBox 17">
            <a:extLst>
              <a:ext uri="{FF2B5EF4-FFF2-40B4-BE49-F238E27FC236}">
                <a16:creationId xmlns:a16="http://schemas.microsoft.com/office/drawing/2014/main" id="{45A9E636-33FF-4F1F-8AC6-BCB62B94BB5C}"/>
              </a:ext>
            </a:extLst>
          </p:cNvPr>
          <p:cNvSpPr txBox="1">
            <a:spLocks noChangeArrowheads="1"/>
          </p:cNvSpPr>
          <p:nvPr/>
        </p:nvSpPr>
        <p:spPr bwMode="auto">
          <a:xfrm>
            <a:off x="2327572" y="1489348"/>
            <a:ext cx="6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…these are all eligible with HSA funds</a:t>
            </a:r>
          </a:p>
        </p:txBody>
      </p:sp>
      <p:pic>
        <p:nvPicPr>
          <p:cNvPr id="3" name="Picture 6" descr="Americans' Prescription Med Use Is Declining">
            <a:extLst>
              <a:ext uri="{FF2B5EF4-FFF2-40B4-BE49-F238E27FC236}">
                <a16:creationId xmlns:a16="http://schemas.microsoft.com/office/drawing/2014/main" id="{79612DDC-34CB-89C3-7791-4573A98CA395}"/>
              </a:ext>
            </a:extLst>
          </p:cNvPr>
          <p:cNvPicPr>
            <a:picLocks noChangeAspect="1" noChangeArrowheads="1"/>
          </p:cNvPicPr>
          <p:nvPr/>
        </p:nvPicPr>
        <p:blipFill rotWithShape="1">
          <a:blip r:embed="rId3"/>
          <a:srcRect l="7319"/>
          <a:stretch/>
        </p:blipFill>
        <p:spPr bwMode="auto">
          <a:xfrm>
            <a:off x="7408460" y="2151014"/>
            <a:ext cx="2331045" cy="1354301"/>
          </a:xfrm>
          <a:prstGeom prst="roundRect">
            <a:avLst>
              <a:gd name="adj" fmla="val 4702"/>
            </a:avLst>
          </a:prstGeom>
          <a:noFill/>
          <a:effectLst>
            <a:outerShdw blurRad="50800" dist="38100" dir="2700000" algn="tl" rotWithShape="0">
              <a:prstClr val="black">
                <a:alpha val="40000"/>
              </a:prstClr>
            </a:outerShdw>
          </a:effectLst>
        </p:spPr>
      </p:pic>
      <p:pic>
        <p:nvPicPr>
          <p:cNvPr id="8" name="Picture 7" descr="A person wearing a suit and tie&#10;&#10;Description automatically generated">
            <a:extLst>
              <a:ext uri="{FF2B5EF4-FFF2-40B4-BE49-F238E27FC236}">
                <a16:creationId xmlns:a16="http://schemas.microsoft.com/office/drawing/2014/main" id="{ABEA7779-2A40-53EE-1117-B24990DDDE93}"/>
              </a:ext>
            </a:extLst>
          </p:cNvPr>
          <p:cNvPicPr>
            <a:picLocks noChangeAspect="1"/>
          </p:cNvPicPr>
          <p:nvPr/>
        </p:nvPicPr>
        <p:blipFill>
          <a:blip r:embed="rId4"/>
          <a:stretch>
            <a:fillRect/>
          </a:stretch>
        </p:blipFill>
        <p:spPr>
          <a:xfrm>
            <a:off x="780950" y="2170805"/>
            <a:ext cx="2018314" cy="1354301"/>
          </a:xfrm>
          <a:prstGeom prst="roundRect">
            <a:avLst>
              <a:gd name="adj" fmla="val 4702"/>
            </a:avLst>
          </a:prstGeom>
          <a:effectLst>
            <a:outerShdw blurRad="50800" dist="38100" dir="2700000" algn="tl" rotWithShape="0">
              <a:prstClr val="black">
                <a:alpha val="40000"/>
              </a:prstClr>
            </a:outerShdw>
          </a:effectLst>
        </p:spPr>
      </p:pic>
      <p:pic>
        <p:nvPicPr>
          <p:cNvPr id="10" name="Picture 8" descr="How to Get Into Dental School and Become a Dentist | Best Graduate Schools  | US News">
            <a:extLst>
              <a:ext uri="{FF2B5EF4-FFF2-40B4-BE49-F238E27FC236}">
                <a16:creationId xmlns:a16="http://schemas.microsoft.com/office/drawing/2014/main" id="{428BCA99-D130-0FBA-D087-046BC807C5C4}"/>
              </a:ext>
            </a:extLst>
          </p:cNvPr>
          <p:cNvPicPr>
            <a:picLocks noChangeAspect="1" noChangeArrowheads="1"/>
          </p:cNvPicPr>
          <p:nvPr/>
        </p:nvPicPr>
        <p:blipFill>
          <a:blip r:embed="rId5"/>
          <a:srcRect/>
          <a:stretch>
            <a:fillRect/>
          </a:stretch>
        </p:blipFill>
        <p:spPr bwMode="auto">
          <a:xfrm>
            <a:off x="2969380" y="2170805"/>
            <a:ext cx="2063696" cy="1354301"/>
          </a:xfrm>
          <a:prstGeom prst="roundRect">
            <a:avLst>
              <a:gd name="adj" fmla="val 5556"/>
            </a:avLst>
          </a:prstGeom>
          <a:noFill/>
          <a:effectLst>
            <a:outerShdw blurRad="50800" dist="38100" dir="2700000" algn="tl" rotWithShape="0">
              <a:prstClr val="black">
                <a:alpha val="40000"/>
              </a:prstClr>
            </a:outerShdw>
          </a:effectLst>
        </p:spPr>
      </p:pic>
      <p:pic>
        <p:nvPicPr>
          <p:cNvPr id="12" name="Picture 11" descr="A picture containing text&#10;&#10;Description automatically generated">
            <a:extLst>
              <a:ext uri="{FF2B5EF4-FFF2-40B4-BE49-F238E27FC236}">
                <a16:creationId xmlns:a16="http://schemas.microsoft.com/office/drawing/2014/main" id="{DD7FEDD4-6858-EA80-45CA-4D594836E92A}"/>
              </a:ext>
            </a:extLst>
          </p:cNvPr>
          <p:cNvPicPr>
            <a:picLocks noChangeAspect="1"/>
          </p:cNvPicPr>
          <p:nvPr/>
        </p:nvPicPr>
        <p:blipFill>
          <a:blip r:embed="rId6"/>
          <a:stretch>
            <a:fillRect/>
          </a:stretch>
        </p:blipFill>
        <p:spPr>
          <a:xfrm>
            <a:off x="5203192" y="2170805"/>
            <a:ext cx="2035152" cy="1354301"/>
          </a:xfrm>
          <a:prstGeom prst="roundRect">
            <a:avLst>
              <a:gd name="adj" fmla="val 4702"/>
            </a:avLst>
          </a:prstGeom>
          <a:effectLst>
            <a:outerShdw blurRad="50800" dist="38100" dir="2700000" algn="tl" rotWithShape="0">
              <a:prstClr val="black">
                <a:alpha val="40000"/>
              </a:prstClr>
            </a:outerShdw>
          </a:effectLst>
        </p:spPr>
      </p:pic>
      <p:pic>
        <p:nvPicPr>
          <p:cNvPr id="16" name="Picture 15" descr="A picture containing indoor, cup, sitting, pair&#10;&#10;Description automatically generated">
            <a:extLst>
              <a:ext uri="{FF2B5EF4-FFF2-40B4-BE49-F238E27FC236}">
                <a16:creationId xmlns:a16="http://schemas.microsoft.com/office/drawing/2014/main" id="{9731A0E4-5C74-DE24-AFE7-E9963EE5B80B}"/>
              </a:ext>
            </a:extLst>
          </p:cNvPr>
          <p:cNvPicPr>
            <a:picLocks noChangeAspect="1"/>
          </p:cNvPicPr>
          <p:nvPr/>
        </p:nvPicPr>
        <p:blipFill>
          <a:blip r:embed="rId7"/>
          <a:stretch>
            <a:fillRect/>
          </a:stretch>
        </p:blipFill>
        <p:spPr>
          <a:xfrm>
            <a:off x="9909621" y="2077342"/>
            <a:ext cx="1501429" cy="1442421"/>
          </a:xfrm>
          <a:prstGeom prst="roundRect">
            <a:avLst>
              <a:gd name="adj" fmla="val 3828"/>
            </a:avLst>
          </a:prstGeom>
          <a:effectLst>
            <a:outerShdw blurRad="50800" dist="38100" dir="2700000" algn="tl" rotWithShape="0">
              <a:prstClr val="black">
                <a:alpha val="40000"/>
              </a:prstClr>
            </a:outerShdw>
          </a:effectLst>
        </p:spPr>
      </p:pic>
      <p:pic>
        <p:nvPicPr>
          <p:cNvPr id="19" name="Picture 18" descr="A picture containing diagram&#10;&#10;Description automatically generated">
            <a:extLst>
              <a:ext uri="{FF2B5EF4-FFF2-40B4-BE49-F238E27FC236}">
                <a16:creationId xmlns:a16="http://schemas.microsoft.com/office/drawing/2014/main" id="{A42CC20E-5022-192C-FDA5-FA0C10C77C92}"/>
              </a:ext>
            </a:extLst>
          </p:cNvPr>
          <p:cNvPicPr>
            <a:picLocks noChangeAspect="1"/>
          </p:cNvPicPr>
          <p:nvPr/>
        </p:nvPicPr>
        <p:blipFill>
          <a:blip r:embed="rId8"/>
          <a:stretch>
            <a:fillRect/>
          </a:stretch>
        </p:blipFill>
        <p:spPr>
          <a:xfrm>
            <a:off x="780950" y="3812422"/>
            <a:ext cx="2338287" cy="1556024"/>
          </a:xfrm>
          <a:prstGeom prst="roundRect">
            <a:avLst>
              <a:gd name="adj" fmla="val 4765"/>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D13D2017-5617-EE99-B3C4-A60B194EBAC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3405929" y="3824204"/>
            <a:ext cx="2331925" cy="1556023"/>
          </a:xfrm>
          <a:prstGeom prst="roundRect">
            <a:avLst>
              <a:gd name="adj" fmla="val 4765"/>
            </a:avLst>
          </a:prstGeom>
          <a:effectLst>
            <a:outerShdw blurRad="50800" dist="38100" dir="2700000" algn="tl" rotWithShape="0">
              <a:prstClr val="black">
                <a:alpha val="40000"/>
              </a:prstClr>
            </a:outerShdw>
          </a:effectLst>
        </p:spPr>
      </p:pic>
      <p:pic>
        <p:nvPicPr>
          <p:cNvPr id="21" name="Picture 20" descr="A picture containing toiletry, lotion&#10;&#10;Description automatically generated">
            <a:extLst>
              <a:ext uri="{FF2B5EF4-FFF2-40B4-BE49-F238E27FC236}">
                <a16:creationId xmlns:a16="http://schemas.microsoft.com/office/drawing/2014/main" id="{9AFFE6DE-D280-7ABF-067C-80CA538985F1}"/>
              </a:ext>
            </a:extLst>
          </p:cNvPr>
          <p:cNvPicPr>
            <a:picLocks noChangeAspect="1"/>
          </p:cNvPicPr>
          <p:nvPr/>
        </p:nvPicPr>
        <p:blipFill>
          <a:blip r:embed="rId11"/>
          <a:stretch>
            <a:fillRect/>
          </a:stretch>
        </p:blipFill>
        <p:spPr>
          <a:xfrm>
            <a:off x="6024546" y="3825282"/>
            <a:ext cx="2381974" cy="1585096"/>
          </a:xfrm>
          <a:prstGeom prst="roundRect">
            <a:avLst>
              <a:gd name="adj" fmla="val 1332"/>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93B432A5-8F1D-7732-02D3-F7B7384E9A0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8693742" y="3783556"/>
            <a:ext cx="2717308" cy="1585096"/>
          </a:xfrm>
          <a:prstGeom prst="roundRect">
            <a:avLst>
              <a:gd name="adj" fmla="val 7174"/>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1158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6AAED6-6659-944F-8D0E-5129AE946BB5}"/>
              </a:ext>
            </a:extLst>
          </p:cNvPr>
          <p:cNvSpPr>
            <a:spLocks noGrp="1"/>
          </p:cNvSpPr>
          <p:nvPr>
            <p:ph type="body" sz="quarter" idx="11"/>
          </p:nvPr>
        </p:nvSpPr>
        <p:spPr>
          <a:xfrm>
            <a:off x="147034" y="1953813"/>
            <a:ext cx="6983472" cy="3350885"/>
          </a:xfrm>
        </p:spPr>
        <p:txBody>
          <a:bodyPr numCol="2">
            <a:noAutofit/>
          </a:bodyPr>
          <a:lstStyle/>
          <a:p>
            <a:pPr lvl="1">
              <a:spcAft>
                <a:spcPts val="600"/>
              </a:spcAft>
              <a:buClr>
                <a:schemeClr val="accent4"/>
              </a:buClr>
            </a:pPr>
            <a:r>
              <a:rPr lang="en-US" sz="1400" dirty="0"/>
              <a:t>Allergy Medicine</a:t>
            </a:r>
          </a:p>
          <a:p>
            <a:pPr lvl="1">
              <a:spcAft>
                <a:spcPts val="600"/>
              </a:spcAft>
              <a:buClr>
                <a:schemeClr val="accent4"/>
              </a:buClr>
            </a:pPr>
            <a:r>
              <a:rPr lang="en-US" sz="1400" dirty="0"/>
              <a:t>Blood Pressure Monitoring</a:t>
            </a:r>
          </a:p>
          <a:p>
            <a:pPr lvl="1">
              <a:spcAft>
                <a:spcPts val="600"/>
              </a:spcAft>
              <a:buClr>
                <a:schemeClr val="accent4"/>
              </a:buClr>
            </a:pPr>
            <a:r>
              <a:rPr lang="en-US" sz="1400" dirty="0"/>
              <a:t>Braces</a:t>
            </a:r>
          </a:p>
          <a:p>
            <a:pPr lvl="1">
              <a:spcAft>
                <a:spcPts val="600"/>
              </a:spcAft>
              <a:buClr>
                <a:schemeClr val="accent4"/>
              </a:buClr>
            </a:pPr>
            <a:r>
              <a:rPr lang="en-US" sz="1400" dirty="0"/>
              <a:t>Breast Pump</a:t>
            </a:r>
          </a:p>
          <a:p>
            <a:pPr lvl="1">
              <a:spcAft>
                <a:spcPts val="600"/>
              </a:spcAft>
              <a:buClr>
                <a:schemeClr val="accent4"/>
              </a:buClr>
            </a:pPr>
            <a:r>
              <a:rPr lang="en-US" sz="1400" dirty="0"/>
              <a:t>Contact Lenses</a:t>
            </a:r>
          </a:p>
          <a:p>
            <a:pPr lvl="1">
              <a:spcAft>
                <a:spcPts val="600"/>
              </a:spcAft>
              <a:buClr>
                <a:schemeClr val="accent4"/>
              </a:buClr>
            </a:pPr>
            <a:r>
              <a:rPr lang="en-US" sz="1400" dirty="0"/>
              <a:t>Copayments (Medical and Prescription)</a:t>
            </a:r>
          </a:p>
          <a:p>
            <a:pPr lvl="1">
              <a:spcAft>
                <a:spcPts val="600"/>
              </a:spcAft>
              <a:buClr>
                <a:schemeClr val="accent4"/>
              </a:buClr>
            </a:pPr>
            <a:r>
              <a:rPr lang="en-US" sz="1400" dirty="0"/>
              <a:t>Deductible </a:t>
            </a:r>
          </a:p>
          <a:p>
            <a:pPr lvl="1">
              <a:spcAft>
                <a:spcPts val="600"/>
              </a:spcAft>
              <a:buClr>
                <a:schemeClr val="accent4"/>
              </a:buClr>
            </a:pPr>
            <a:r>
              <a:rPr lang="en-US" sz="1400" dirty="0"/>
              <a:t>Dental Treatment</a:t>
            </a:r>
          </a:p>
          <a:p>
            <a:pPr lvl="1">
              <a:spcAft>
                <a:spcPts val="600"/>
              </a:spcAft>
              <a:buClr>
                <a:schemeClr val="accent4"/>
              </a:buClr>
            </a:pPr>
            <a:r>
              <a:rPr lang="en-US" sz="1400" dirty="0"/>
              <a:t>Durable Medical Equipment (walkers, crutches, and more)</a:t>
            </a:r>
          </a:p>
          <a:p>
            <a:pPr lvl="1">
              <a:spcAft>
                <a:spcPts val="600"/>
              </a:spcAft>
              <a:buClr>
                <a:schemeClr val="accent4"/>
              </a:buClr>
            </a:pPr>
            <a:r>
              <a:rPr lang="en-US" sz="1400" dirty="0"/>
              <a:t>Feminine Care Items</a:t>
            </a:r>
          </a:p>
          <a:p>
            <a:pPr lvl="1">
              <a:spcAft>
                <a:spcPts val="600"/>
              </a:spcAft>
              <a:buClr>
                <a:schemeClr val="accent4"/>
              </a:buClr>
            </a:pPr>
            <a:r>
              <a:rPr lang="en-US" sz="1400" dirty="0"/>
              <a:t>Fertility Treatment</a:t>
            </a:r>
          </a:p>
          <a:p>
            <a:pPr lvl="1">
              <a:spcAft>
                <a:spcPts val="600"/>
              </a:spcAft>
              <a:buClr>
                <a:schemeClr val="accent4"/>
              </a:buClr>
            </a:pPr>
            <a:r>
              <a:rPr lang="en-US" sz="1400" dirty="0"/>
              <a:t>Hearing Aids</a:t>
            </a:r>
          </a:p>
          <a:p>
            <a:pPr lvl="1">
              <a:spcAft>
                <a:spcPts val="600"/>
              </a:spcAft>
              <a:buClr>
                <a:schemeClr val="accent4"/>
              </a:buClr>
            </a:pPr>
            <a:r>
              <a:rPr lang="en-US" sz="1400" dirty="0"/>
              <a:t>Insulin and Diabetic Supplies</a:t>
            </a:r>
          </a:p>
          <a:p>
            <a:pPr lvl="1">
              <a:spcAft>
                <a:spcPts val="600"/>
              </a:spcAft>
              <a:buClr>
                <a:schemeClr val="accent4"/>
              </a:buClr>
            </a:pPr>
            <a:r>
              <a:rPr lang="en-US" sz="1400" dirty="0"/>
              <a:t>Laser Eye Surgery</a:t>
            </a:r>
          </a:p>
          <a:p>
            <a:pPr lvl="1">
              <a:spcAft>
                <a:spcPts val="600"/>
              </a:spcAft>
              <a:buClr>
                <a:schemeClr val="accent4"/>
              </a:buClr>
            </a:pPr>
            <a:r>
              <a:rPr lang="en-US" sz="1400" dirty="0"/>
              <a:t>Over-the-counter (OTC) treatments</a:t>
            </a:r>
          </a:p>
          <a:p>
            <a:pPr lvl="1">
              <a:spcAft>
                <a:spcPts val="600"/>
              </a:spcAft>
              <a:buClr>
                <a:schemeClr val="accent4"/>
              </a:buClr>
            </a:pPr>
            <a:r>
              <a:rPr lang="en-US" sz="1400" dirty="0"/>
              <a:t>Pain Medications</a:t>
            </a:r>
          </a:p>
          <a:p>
            <a:pPr lvl="1">
              <a:spcAft>
                <a:spcPts val="600"/>
              </a:spcAft>
              <a:buClr>
                <a:schemeClr val="accent4"/>
              </a:buClr>
            </a:pPr>
            <a:r>
              <a:rPr lang="en-US" sz="1400" dirty="0"/>
              <a:t>Sunscreen</a:t>
            </a:r>
          </a:p>
          <a:p>
            <a:pPr>
              <a:buClr>
                <a:schemeClr val="accent4"/>
              </a:buClr>
            </a:pPr>
            <a:endParaRPr lang="en-US" sz="1400" dirty="0"/>
          </a:p>
        </p:txBody>
      </p:sp>
      <p:sp>
        <p:nvSpPr>
          <p:cNvPr id="6" name="Text Placeholder 5">
            <a:extLst>
              <a:ext uri="{FF2B5EF4-FFF2-40B4-BE49-F238E27FC236}">
                <a16:creationId xmlns:a16="http://schemas.microsoft.com/office/drawing/2014/main" id="{62EF2D22-29C3-3422-D6F5-D114B9C76092}"/>
              </a:ext>
            </a:extLst>
          </p:cNvPr>
          <p:cNvSpPr>
            <a:spLocks noGrp="1"/>
          </p:cNvSpPr>
          <p:nvPr>
            <p:ph type="body" sz="quarter" idx="12"/>
          </p:nvPr>
        </p:nvSpPr>
        <p:spPr>
          <a:xfrm>
            <a:off x="590770" y="360006"/>
            <a:ext cx="10545314" cy="646340"/>
          </a:xfrm>
        </p:spPr>
        <p:txBody>
          <a:bodyPr/>
          <a:lstStyle/>
          <a:p>
            <a:r>
              <a:rPr lang="en-US" sz="3200" b="1" dirty="0">
                <a:solidFill>
                  <a:schemeClr val="tx2"/>
                </a:solidFill>
              </a:rPr>
              <a:t>Some of the Hundreds of “Eligible”  Expenses:</a:t>
            </a:r>
          </a:p>
        </p:txBody>
      </p:sp>
      <p:sp>
        <p:nvSpPr>
          <p:cNvPr id="14" name="TextBox 13">
            <a:extLst>
              <a:ext uri="{FF2B5EF4-FFF2-40B4-BE49-F238E27FC236}">
                <a16:creationId xmlns:a16="http://schemas.microsoft.com/office/drawing/2014/main" id="{1925E29A-C72A-1A12-1510-E33331D3D8C7}"/>
              </a:ext>
            </a:extLst>
          </p:cNvPr>
          <p:cNvSpPr txBox="1"/>
          <p:nvPr/>
        </p:nvSpPr>
        <p:spPr>
          <a:xfrm>
            <a:off x="590770" y="1295413"/>
            <a:ext cx="6096000" cy="369332"/>
          </a:xfrm>
          <a:prstGeom prst="rect">
            <a:avLst/>
          </a:prstGeom>
          <a:noFill/>
        </p:spPr>
        <p:txBody>
          <a:bodyPr wrap="square">
            <a:spAutoFit/>
          </a:bodyPr>
          <a:lstStyle/>
          <a:p>
            <a:r>
              <a:rPr lang="en-US" sz="1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MEDICAL, DENTAL, VISION, PRESCRIPTION + MORE</a:t>
            </a:r>
            <a:endParaRPr lang="en-US"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D99109AB-6E31-56A2-0A92-4D2D8DE80A31}"/>
              </a:ext>
            </a:extLst>
          </p:cNvPr>
          <p:cNvPicPr>
            <a:picLocks noChangeAspect="1"/>
          </p:cNvPicPr>
          <p:nvPr/>
        </p:nvPicPr>
        <p:blipFill>
          <a:blip r:embed="rId3"/>
          <a:srcRect t="14410"/>
          <a:stretch>
            <a:fillRect/>
          </a:stretch>
        </p:blipFill>
        <p:spPr>
          <a:xfrm>
            <a:off x="7396491" y="1650742"/>
            <a:ext cx="3982077" cy="3872996"/>
          </a:xfrm>
          <a:prstGeom prst="roundRect">
            <a:avLst>
              <a:gd name="adj" fmla="val 2134"/>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E0D4B65D-D6B7-F545-ABA8-572198C01DED}"/>
              </a:ext>
            </a:extLst>
          </p:cNvPr>
          <p:cNvSpPr txBox="1"/>
          <p:nvPr/>
        </p:nvSpPr>
        <p:spPr>
          <a:xfrm>
            <a:off x="716266" y="5628140"/>
            <a:ext cx="7149015" cy="369332"/>
          </a:xfrm>
          <a:prstGeom prst="rect">
            <a:avLst/>
          </a:prstGeom>
          <a:noFill/>
        </p:spPr>
        <p:txBody>
          <a:bodyPr wrap="square" rtlCol="0">
            <a:spAutoFit/>
          </a:bodyPr>
          <a:lstStyle/>
          <a:p>
            <a:r>
              <a:rPr lang="en-US"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For even more items—go to mychoiceaccounts.com</a:t>
            </a:r>
          </a:p>
        </p:txBody>
      </p:sp>
      <p:grpSp>
        <p:nvGrpSpPr>
          <p:cNvPr id="22" name="Group 21">
            <a:extLst>
              <a:ext uri="{FF2B5EF4-FFF2-40B4-BE49-F238E27FC236}">
                <a16:creationId xmlns:a16="http://schemas.microsoft.com/office/drawing/2014/main" id="{8622C633-DC70-D981-587D-542D46EA35BD}"/>
              </a:ext>
            </a:extLst>
          </p:cNvPr>
          <p:cNvGrpSpPr/>
          <p:nvPr/>
        </p:nvGrpSpPr>
        <p:grpSpPr>
          <a:xfrm>
            <a:off x="7257890" y="2407081"/>
            <a:ext cx="1782206" cy="3350885"/>
            <a:chOff x="7317878" y="2326845"/>
            <a:chExt cx="1909590" cy="3590391"/>
          </a:xfrm>
        </p:grpSpPr>
        <p:pic>
          <p:nvPicPr>
            <p:cNvPr id="21" name="Picture 20" descr="A screenshot of a computer&#10;&#10;AI-generated content may be incorrect.">
              <a:extLst>
                <a:ext uri="{FF2B5EF4-FFF2-40B4-BE49-F238E27FC236}">
                  <a16:creationId xmlns:a16="http://schemas.microsoft.com/office/drawing/2014/main" id="{56D6F872-7EC7-7909-E41D-4282FE3C89BE}"/>
                </a:ext>
              </a:extLst>
            </p:cNvPr>
            <p:cNvPicPr>
              <a:picLocks noChangeAspect="1"/>
            </p:cNvPicPr>
            <p:nvPr/>
          </p:nvPicPr>
          <p:blipFill>
            <a:blip r:embed="rId4"/>
            <a:srcRect b="13918"/>
            <a:stretch>
              <a:fillRect/>
            </a:stretch>
          </p:blipFill>
          <p:spPr>
            <a:xfrm>
              <a:off x="7403823" y="2396903"/>
              <a:ext cx="1737700" cy="3450277"/>
            </a:xfrm>
            <a:prstGeom prst="roundRect">
              <a:avLst>
                <a:gd name="adj" fmla="val 5223"/>
              </a:avLst>
            </a:prstGeom>
          </p:spPr>
        </p:pic>
        <p:pic>
          <p:nvPicPr>
            <p:cNvPr id="19" name="Picture 18">
              <a:extLst>
                <a:ext uri="{FF2B5EF4-FFF2-40B4-BE49-F238E27FC236}">
                  <a16:creationId xmlns:a16="http://schemas.microsoft.com/office/drawing/2014/main" id="{6C0CFD5B-BC97-B9F9-7B5F-261F476EA159}"/>
                </a:ext>
              </a:extLst>
            </p:cNvPr>
            <p:cNvPicPr>
              <a:picLocks noChangeAspect="1"/>
            </p:cNvPicPr>
            <p:nvPr/>
          </p:nvPicPr>
          <p:blipFill>
            <a:blip r:embed="rId5"/>
            <a:stretch>
              <a:fillRect/>
            </a:stretch>
          </p:blipFill>
          <p:spPr>
            <a:xfrm>
              <a:off x="7317878" y="2326845"/>
              <a:ext cx="1909590" cy="3590391"/>
            </a:xfrm>
            <a:prstGeom prst="rect">
              <a:avLst/>
            </a:prstGeom>
          </p:spPr>
        </p:pic>
      </p:grpSp>
    </p:spTree>
    <p:extLst>
      <p:ext uri="{BB962C8B-B14F-4D97-AF65-F5344CB8AC3E}">
        <p14:creationId xmlns:p14="http://schemas.microsoft.com/office/powerpoint/2010/main" val="1971676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E709576-5A5D-9F8A-F7C4-20C2B5537E69}"/>
              </a:ext>
            </a:extLst>
          </p:cNvPr>
          <p:cNvSpPr>
            <a:spLocks noGrp="1"/>
          </p:cNvSpPr>
          <p:nvPr>
            <p:ph type="title"/>
          </p:nvPr>
        </p:nvSpPr>
        <p:spPr>
          <a:xfrm>
            <a:off x="780416" y="2264435"/>
            <a:ext cx="4523104" cy="1164565"/>
          </a:xfrm>
        </p:spPr>
        <p:txBody>
          <a:bodyPr>
            <a:noAutofit/>
          </a:bodyPr>
          <a:lstStyle/>
          <a:p>
            <a:r>
              <a:rPr lang="en-US" sz="4400" dirty="0"/>
              <a:t>How do I Spend My HSA?</a:t>
            </a:r>
            <a:br>
              <a:rPr lang="en-US" sz="4400" dirty="0"/>
            </a:br>
            <a:endParaRPr lang="en-US" sz="4400" dirty="0"/>
          </a:p>
        </p:txBody>
      </p:sp>
      <p:sp>
        <p:nvSpPr>
          <p:cNvPr id="13" name="Text Placeholder 3">
            <a:extLst>
              <a:ext uri="{FF2B5EF4-FFF2-40B4-BE49-F238E27FC236}">
                <a16:creationId xmlns:a16="http://schemas.microsoft.com/office/drawing/2014/main" id="{536FA3C0-E3A3-C470-E09B-F765C83142D9}"/>
              </a:ext>
            </a:extLst>
          </p:cNvPr>
          <p:cNvSpPr>
            <a:spLocks noGrp="1"/>
          </p:cNvSpPr>
          <p:nvPr>
            <p:ph type="body" sz="quarter" idx="11"/>
          </p:nvPr>
        </p:nvSpPr>
        <p:spPr>
          <a:xfrm>
            <a:off x="6706759" y="1546703"/>
            <a:ext cx="4173444" cy="4026227"/>
          </a:xfrm>
        </p:spPr>
        <p:txBody>
          <a:bodyPr>
            <a:noAutofit/>
          </a:bodyPr>
          <a:lstStyle/>
          <a:p>
            <a:pPr marL="285750" indent="-285750">
              <a:spcAft>
                <a:spcPts val="600"/>
              </a:spcAft>
              <a:buClr>
                <a:schemeClr val="accent1"/>
              </a:buClr>
              <a:buFont typeface="Arial" panose="020B0604020202020204" pitchFamily="34" charset="0"/>
              <a:buChar char="•"/>
            </a:pPr>
            <a:r>
              <a:rPr lang="en-US" b="0" dirty="0">
                <a:solidFill>
                  <a:schemeClr val="tx1"/>
                </a:solidFill>
              </a:rPr>
              <a:t>Use your MyChoice Accounts debit card on eligible expenses.</a:t>
            </a:r>
          </a:p>
          <a:p>
            <a:pPr marL="285750" indent="-285750">
              <a:spcAft>
                <a:spcPts val="600"/>
              </a:spcAft>
              <a:buClr>
                <a:schemeClr val="accent1"/>
              </a:buClr>
              <a:buFont typeface="Arial" panose="020B0604020202020204" pitchFamily="34" charset="0"/>
              <a:buChar char="•"/>
            </a:pPr>
            <a:r>
              <a:rPr lang="en-US" b="0" dirty="0">
                <a:solidFill>
                  <a:schemeClr val="tx1"/>
                </a:solidFill>
              </a:rPr>
              <a:t>Many stores have medicine, supplies, and other eligible items marked on the price tag.</a:t>
            </a:r>
          </a:p>
          <a:p>
            <a:pPr marL="285750" indent="-285750">
              <a:spcAft>
                <a:spcPts val="600"/>
              </a:spcAft>
              <a:buClr>
                <a:schemeClr val="accent1"/>
              </a:buClr>
              <a:buFont typeface="Arial" panose="020B0604020202020204" pitchFamily="34" charset="0"/>
              <a:buChar char="•"/>
            </a:pPr>
            <a:r>
              <a:rPr lang="en-US" b="0" dirty="0">
                <a:solidFill>
                  <a:schemeClr val="tx1"/>
                </a:solidFill>
              </a:rPr>
              <a:t>YOU are responsible for purchasing eligible items. The IRS does not require MyChoice Accounts to verify your HSA spending.</a:t>
            </a:r>
          </a:p>
          <a:p>
            <a:pPr marL="285750" indent="-285750">
              <a:spcAft>
                <a:spcPts val="600"/>
              </a:spcAft>
              <a:buClr>
                <a:schemeClr val="accent1"/>
              </a:buClr>
              <a:buFont typeface="Arial" panose="020B0604020202020204" pitchFamily="34" charset="0"/>
              <a:buChar char="•"/>
            </a:pPr>
            <a:r>
              <a:rPr lang="en-US" b="0" dirty="0">
                <a:solidFill>
                  <a:schemeClr val="tx1"/>
                </a:solidFill>
              </a:rPr>
              <a:t>File or take a photo of your receipt for your own safekeeping.</a:t>
            </a:r>
          </a:p>
          <a:p>
            <a:pPr marL="285750" indent="-285750">
              <a:spcAft>
                <a:spcPts val="600"/>
              </a:spcAft>
              <a:buClr>
                <a:schemeClr val="accent1"/>
              </a:buClr>
              <a:buFont typeface="Arial" panose="020B0604020202020204" pitchFamily="34" charset="0"/>
              <a:buChar char="•"/>
            </a:pPr>
            <a:r>
              <a:rPr lang="en-US" b="0" dirty="0">
                <a:solidFill>
                  <a:schemeClr val="tx1"/>
                </a:solidFill>
              </a:rPr>
              <a:t>No need to submit receipts or documentation for an HSA. </a:t>
            </a:r>
          </a:p>
        </p:txBody>
      </p:sp>
      <p:pic>
        <p:nvPicPr>
          <p:cNvPr id="15" name="Picture 14" descr="A blue card with white text&#10;&#10;Description automatically generated">
            <a:extLst>
              <a:ext uri="{FF2B5EF4-FFF2-40B4-BE49-F238E27FC236}">
                <a16:creationId xmlns:a16="http://schemas.microsoft.com/office/drawing/2014/main" id="{C5D3ECFF-DAFC-5C15-945E-D6DC36B063F0}"/>
              </a:ext>
            </a:extLst>
          </p:cNvPr>
          <p:cNvPicPr>
            <a:picLocks noChangeAspect="1"/>
          </p:cNvPicPr>
          <p:nvPr/>
        </p:nvPicPr>
        <p:blipFill>
          <a:blip r:embed="rId3"/>
          <a:stretch>
            <a:fillRect/>
          </a:stretch>
        </p:blipFill>
        <p:spPr>
          <a:xfrm rot="21102298">
            <a:off x="4886464" y="3544541"/>
            <a:ext cx="1807137" cy="2832660"/>
          </a:xfrm>
          <a:prstGeom prst="rect">
            <a:avLst/>
          </a:prstGeom>
        </p:spPr>
      </p:pic>
    </p:spTree>
    <p:extLst>
      <p:ext uri="{BB962C8B-B14F-4D97-AF65-F5344CB8AC3E}">
        <p14:creationId xmlns:p14="http://schemas.microsoft.com/office/powerpoint/2010/main" val="2954013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21F758D-CC47-8085-3CF8-C8FC81B8F5CA}"/>
              </a:ext>
            </a:extLst>
          </p:cNvPr>
          <p:cNvSpPr>
            <a:spLocks noGrp="1"/>
          </p:cNvSpPr>
          <p:nvPr>
            <p:ph type="body" sz="quarter" idx="11"/>
          </p:nvPr>
        </p:nvSpPr>
        <p:spPr>
          <a:xfrm>
            <a:off x="590771" y="3429000"/>
            <a:ext cx="4941350" cy="1923760"/>
          </a:xfrm>
        </p:spPr>
        <p:txBody>
          <a:bodyPr>
            <a:noAutofit/>
          </a:bodyPr>
          <a:lstStyle/>
          <a:p>
            <a:r>
              <a:rPr lang="en-US" sz="2000" b="0" dirty="0">
                <a:solidFill>
                  <a:schemeClr val="bg2"/>
                </a:solidFill>
              </a:rPr>
              <a:t>You can </a:t>
            </a:r>
            <a:r>
              <a:rPr lang="en-US" sz="2000" dirty="0">
                <a:solidFill>
                  <a:schemeClr val="bg2"/>
                </a:solidFill>
              </a:rPr>
              <a:t>transfer your HSA funds </a:t>
            </a:r>
            <a:r>
              <a:rPr lang="en-US" sz="2000" b="0" dirty="0">
                <a:solidFill>
                  <a:schemeClr val="bg2"/>
                </a:solidFill>
              </a:rPr>
              <a:t>to your personal bank account or</a:t>
            </a:r>
            <a:r>
              <a:rPr lang="en-US" sz="2000" dirty="0">
                <a:solidFill>
                  <a:schemeClr val="bg2"/>
                </a:solidFill>
              </a:rPr>
              <a:t> submit claim</a:t>
            </a:r>
            <a:r>
              <a:rPr lang="en-US" sz="2000" b="0" dirty="0">
                <a:solidFill>
                  <a:schemeClr val="bg2"/>
                </a:solidFill>
              </a:rPr>
              <a:t> to receive a paper check when you spend your HSA funds on eligible items and services.</a:t>
            </a:r>
          </a:p>
        </p:txBody>
      </p:sp>
      <p:sp>
        <p:nvSpPr>
          <p:cNvPr id="16" name="Text Placeholder 5">
            <a:extLst>
              <a:ext uri="{FF2B5EF4-FFF2-40B4-BE49-F238E27FC236}">
                <a16:creationId xmlns:a16="http://schemas.microsoft.com/office/drawing/2014/main" id="{41C8251D-D4F9-6A89-2B6D-71D4D07054B9}"/>
              </a:ext>
            </a:extLst>
          </p:cNvPr>
          <p:cNvSpPr txBox="1">
            <a:spLocks/>
          </p:cNvSpPr>
          <p:nvPr/>
        </p:nvSpPr>
        <p:spPr>
          <a:xfrm>
            <a:off x="590770" y="1834700"/>
            <a:ext cx="10545314" cy="4469281"/>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1" dirty="0">
                <a:solidFill>
                  <a:schemeClr val="bg2"/>
                </a:solidFill>
              </a:rPr>
              <a:t>What if I Don’t </a:t>
            </a:r>
            <a:br>
              <a:rPr lang="en-US" sz="4400" b="1" dirty="0">
                <a:solidFill>
                  <a:schemeClr val="bg2"/>
                </a:solidFill>
              </a:rPr>
            </a:br>
            <a:r>
              <a:rPr lang="en-US" sz="4400" b="1" dirty="0">
                <a:solidFill>
                  <a:schemeClr val="bg2"/>
                </a:solidFill>
              </a:rPr>
              <a:t>Have My card?</a:t>
            </a:r>
          </a:p>
        </p:txBody>
      </p:sp>
      <p:grpSp>
        <p:nvGrpSpPr>
          <p:cNvPr id="19" name="Group 18">
            <a:extLst>
              <a:ext uri="{FF2B5EF4-FFF2-40B4-BE49-F238E27FC236}">
                <a16:creationId xmlns:a16="http://schemas.microsoft.com/office/drawing/2014/main" id="{9EEEF53E-964C-62ED-A312-9335EA403348}"/>
              </a:ext>
            </a:extLst>
          </p:cNvPr>
          <p:cNvGrpSpPr/>
          <p:nvPr/>
        </p:nvGrpSpPr>
        <p:grpSpPr>
          <a:xfrm>
            <a:off x="6375891" y="2568106"/>
            <a:ext cx="4638273" cy="2585628"/>
            <a:chOff x="4818309" y="1564823"/>
            <a:chExt cx="7052849" cy="3931645"/>
          </a:xfrm>
        </p:grpSpPr>
        <p:pic>
          <p:nvPicPr>
            <p:cNvPr id="17" name="Picture 16" descr="Graphical user interface, application&#10;&#10;Description automatically generated">
              <a:extLst>
                <a:ext uri="{FF2B5EF4-FFF2-40B4-BE49-F238E27FC236}">
                  <a16:creationId xmlns:a16="http://schemas.microsoft.com/office/drawing/2014/main" id="{2FE95464-124B-0381-EB0F-3370E505B4E2}"/>
                </a:ext>
              </a:extLst>
            </p:cNvPr>
            <p:cNvPicPr>
              <a:picLocks noChangeAspect="1"/>
            </p:cNvPicPr>
            <p:nvPr/>
          </p:nvPicPr>
          <p:blipFill>
            <a:blip r:embed="rId3"/>
            <a:stretch>
              <a:fillRect/>
            </a:stretch>
          </p:blipFill>
          <p:spPr>
            <a:xfrm>
              <a:off x="4818309" y="1564823"/>
              <a:ext cx="7052849" cy="3931645"/>
            </a:xfrm>
            <a:prstGeom prst="rect">
              <a:avLst/>
            </a:prstGeom>
          </p:spPr>
        </p:pic>
        <p:sp>
          <p:nvSpPr>
            <p:cNvPr id="18" name="Rounded Rectangle 17">
              <a:extLst>
                <a:ext uri="{FF2B5EF4-FFF2-40B4-BE49-F238E27FC236}">
                  <a16:creationId xmlns:a16="http://schemas.microsoft.com/office/drawing/2014/main" id="{05AB1D2D-8DE1-640B-E4D8-F78C857D3907}"/>
                </a:ext>
              </a:extLst>
            </p:cNvPr>
            <p:cNvSpPr/>
            <p:nvPr/>
          </p:nvSpPr>
          <p:spPr>
            <a:xfrm>
              <a:off x="9838506" y="2012167"/>
              <a:ext cx="2032652" cy="467760"/>
            </a:xfrm>
            <a:prstGeom prst="round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Picture 20" descr="Graphical user interface, application&#10;&#10;Description automatically generated">
            <a:extLst>
              <a:ext uri="{FF2B5EF4-FFF2-40B4-BE49-F238E27FC236}">
                <a16:creationId xmlns:a16="http://schemas.microsoft.com/office/drawing/2014/main" id="{7B5A3C7F-0622-A1D3-9E3F-B83E35C7F9AB}"/>
              </a:ext>
            </a:extLst>
          </p:cNvPr>
          <p:cNvPicPr>
            <a:picLocks noChangeAspect="1"/>
          </p:cNvPicPr>
          <p:nvPr/>
        </p:nvPicPr>
        <p:blipFill>
          <a:blip r:embed="rId3"/>
          <a:srcRect l="73440" t="10068" r="967" b="77050"/>
          <a:stretch>
            <a:fillRect/>
          </a:stretch>
        </p:blipFill>
        <p:spPr>
          <a:xfrm>
            <a:off x="8434136" y="1417859"/>
            <a:ext cx="2810231" cy="788542"/>
          </a:xfrm>
          <a:prstGeom prst="rect">
            <a:avLst/>
          </a:prstGeom>
        </p:spPr>
      </p:pic>
      <p:sp>
        <p:nvSpPr>
          <p:cNvPr id="23" name="Right Arrow 22">
            <a:extLst>
              <a:ext uri="{FF2B5EF4-FFF2-40B4-BE49-F238E27FC236}">
                <a16:creationId xmlns:a16="http://schemas.microsoft.com/office/drawing/2014/main" id="{58FD7071-4540-5BB0-EE70-96B763D09D02}"/>
              </a:ext>
            </a:extLst>
          </p:cNvPr>
          <p:cNvSpPr/>
          <p:nvPr/>
        </p:nvSpPr>
        <p:spPr>
          <a:xfrm rot="16200000">
            <a:off x="9518635" y="2238683"/>
            <a:ext cx="770905" cy="453376"/>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2718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659336-9961-3CE0-141D-386CE659F51C}"/>
              </a:ext>
            </a:extLst>
          </p:cNvPr>
          <p:cNvSpPr>
            <a:spLocks noGrp="1"/>
          </p:cNvSpPr>
          <p:nvPr>
            <p:ph type="title"/>
          </p:nvPr>
        </p:nvSpPr>
        <p:spPr>
          <a:xfrm>
            <a:off x="865833" y="1724609"/>
            <a:ext cx="4090561" cy="655035"/>
          </a:xfrm>
        </p:spPr>
        <p:txBody>
          <a:bodyPr>
            <a:normAutofit fontScale="90000"/>
          </a:bodyPr>
          <a:lstStyle/>
          <a:p>
            <a:r>
              <a:rPr lang="en-US" dirty="0"/>
              <a:t>Who We Are</a:t>
            </a:r>
          </a:p>
        </p:txBody>
      </p:sp>
      <p:sp>
        <p:nvSpPr>
          <p:cNvPr id="10" name="Text Placeholder 9">
            <a:extLst>
              <a:ext uri="{FF2B5EF4-FFF2-40B4-BE49-F238E27FC236}">
                <a16:creationId xmlns:a16="http://schemas.microsoft.com/office/drawing/2014/main" id="{97B4801A-BE01-563D-A3F1-0F292BF3FF50}"/>
              </a:ext>
            </a:extLst>
          </p:cNvPr>
          <p:cNvSpPr>
            <a:spLocks noGrp="1"/>
          </p:cNvSpPr>
          <p:nvPr>
            <p:ph type="body" sz="quarter" idx="11"/>
          </p:nvPr>
        </p:nvSpPr>
        <p:spPr>
          <a:xfrm>
            <a:off x="540236" y="2648477"/>
            <a:ext cx="4626675" cy="2893008"/>
          </a:xfrm>
        </p:spPr>
        <p:txBody>
          <a:bodyPr/>
          <a:lstStyle/>
          <a:p>
            <a:pPr marL="342900" indent="-342900">
              <a:lnSpc>
                <a:spcPct val="120000"/>
              </a:lnSpc>
              <a:buFont typeface="Arial" panose="020B0604020202020204" pitchFamily="34" charset="0"/>
              <a:buChar char="•"/>
              <a:defRPr/>
            </a:pPr>
            <a:r>
              <a:rPr lang="en-US" altLang="en-US" dirty="0"/>
              <a:t>MyChoice</a:t>
            </a:r>
            <a:r>
              <a:rPr lang="en-US" altLang="en-US" baseline="30000" dirty="0"/>
              <a:t>®</a:t>
            </a:r>
            <a:r>
              <a:rPr lang="en-US" altLang="en-US" dirty="0"/>
              <a:t> Accounts is your administrator for your </a:t>
            </a:r>
            <a:r>
              <a:rPr lang="en-US" altLang="en-US" dirty="0">
                <a:highlight>
                  <a:srgbClr val="00FF00"/>
                </a:highlight>
              </a:rPr>
              <a:t>health care flexible spending account (FSA), the dependent care FSA (DCFSA), and the health savings account (HSA).</a:t>
            </a:r>
          </a:p>
          <a:p>
            <a:pPr marL="342900" indent="-342900">
              <a:lnSpc>
                <a:spcPct val="120000"/>
              </a:lnSpc>
              <a:buFont typeface="Arial" panose="020B0604020202020204" pitchFamily="34" charset="0"/>
              <a:buChar char="•"/>
              <a:defRPr/>
            </a:pPr>
            <a:r>
              <a:rPr lang="en-US" altLang="en-US" dirty="0"/>
              <a:t>Access these accounts in your Benefitsolver system either online or via the MyChoice benefits app, where </a:t>
            </a:r>
            <a:r>
              <a:rPr lang="en-US" altLang="en-US" dirty="0">
                <a:ea typeface="Arial" charset="0"/>
              </a:rPr>
              <a:t>you enroll in all your benefits.</a:t>
            </a:r>
            <a:endParaRPr lang="en-US" dirty="0">
              <a:ea typeface="Arial" charset="0"/>
            </a:endParaRPr>
          </a:p>
          <a:p>
            <a:endParaRPr lang="en-US" dirty="0"/>
          </a:p>
        </p:txBody>
      </p:sp>
      <p:pic>
        <p:nvPicPr>
          <p:cNvPr id="18" name="Picture 6" descr="Logo&#10;&#10;Description automatically generated">
            <a:extLst>
              <a:ext uri="{FF2B5EF4-FFF2-40B4-BE49-F238E27FC236}">
                <a16:creationId xmlns:a16="http://schemas.microsoft.com/office/drawing/2014/main" id="{4BE773D5-F01A-0E7B-9056-97EEB0FA7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132" y="1388663"/>
            <a:ext cx="2263293" cy="9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blue card with a brown square and a white square with a brown square with a blue background&#10;&#10;Description automatically generated">
            <a:extLst>
              <a:ext uri="{FF2B5EF4-FFF2-40B4-BE49-F238E27FC236}">
                <a16:creationId xmlns:a16="http://schemas.microsoft.com/office/drawing/2014/main" id="{62C34044-A7D4-0564-2312-78FB6A1E68E5}"/>
              </a:ext>
            </a:extLst>
          </p:cNvPr>
          <p:cNvPicPr>
            <a:picLocks noChangeAspect="1"/>
          </p:cNvPicPr>
          <p:nvPr/>
        </p:nvPicPr>
        <p:blipFill>
          <a:blip r:embed="rId4"/>
          <a:stretch>
            <a:fillRect/>
          </a:stretch>
        </p:blipFill>
        <p:spPr>
          <a:xfrm>
            <a:off x="6575283" y="2792772"/>
            <a:ext cx="1821301" cy="2748713"/>
          </a:xfrm>
          <a:prstGeom prst="rect">
            <a:avLst/>
          </a:prstGeom>
        </p:spPr>
      </p:pic>
      <p:pic>
        <p:nvPicPr>
          <p:cNvPr id="20" name="Picture 19" descr="A screenshot of a phone&#10;&#10;Description automatically generated">
            <a:extLst>
              <a:ext uri="{FF2B5EF4-FFF2-40B4-BE49-F238E27FC236}">
                <a16:creationId xmlns:a16="http://schemas.microsoft.com/office/drawing/2014/main" id="{ADB05C33-F3DF-99F7-8E45-19AAA20E4826}"/>
              </a:ext>
            </a:extLst>
          </p:cNvPr>
          <p:cNvPicPr>
            <a:picLocks noChangeAspect="1"/>
          </p:cNvPicPr>
          <p:nvPr/>
        </p:nvPicPr>
        <p:blipFill>
          <a:blip r:embed="rId5"/>
          <a:stretch>
            <a:fillRect/>
          </a:stretch>
        </p:blipFill>
        <p:spPr>
          <a:xfrm>
            <a:off x="8574525" y="1107674"/>
            <a:ext cx="2263292" cy="4642651"/>
          </a:xfrm>
          <a:prstGeom prst="rect">
            <a:avLst/>
          </a:prstGeom>
        </p:spPr>
      </p:pic>
      <p:pic>
        <p:nvPicPr>
          <p:cNvPr id="21" name="Picture 20" descr="A blue square with white text&#10;&#10;Description automatically generated">
            <a:extLst>
              <a:ext uri="{FF2B5EF4-FFF2-40B4-BE49-F238E27FC236}">
                <a16:creationId xmlns:a16="http://schemas.microsoft.com/office/drawing/2014/main" id="{1833A162-EFEF-308E-48C7-10B19940C3C8}"/>
              </a:ext>
            </a:extLst>
          </p:cNvPr>
          <p:cNvPicPr>
            <a:picLocks noChangeAspect="1"/>
          </p:cNvPicPr>
          <p:nvPr/>
        </p:nvPicPr>
        <p:blipFill>
          <a:blip r:embed="rId6"/>
          <a:stretch>
            <a:fillRect/>
          </a:stretch>
        </p:blipFill>
        <p:spPr>
          <a:xfrm>
            <a:off x="10195232" y="1317944"/>
            <a:ext cx="976699" cy="976699"/>
          </a:xfrm>
          <a:prstGeom prst="rect">
            <a:avLst/>
          </a:prstGeom>
        </p:spPr>
      </p:pic>
    </p:spTree>
    <p:extLst>
      <p:ext uri="{BB962C8B-B14F-4D97-AF65-F5344CB8AC3E}">
        <p14:creationId xmlns:p14="http://schemas.microsoft.com/office/powerpoint/2010/main" val="115421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757A6-E91E-8B4F-A4AF-24FC8CD084AA}"/>
              </a:ext>
            </a:extLst>
          </p:cNvPr>
          <p:cNvSpPr>
            <a:spLocks noGrp="1"/>
          </p:cNvSpPr>
          <p:nvPr>
            <p:ph type="body" sz="quarter" idx="11"/>
          </p:nvPr>
        </p:nvSpPr>
        <p:spPr>
          <a:xfrm>
            <a:off x="804363" y="2104307"/>
            <a:ext cx="4161176" cy="3251270"/>
          </a:xfrm>
        </p:spPr>
        <p:txBody>
          <a:bodyPr>
            <a:noAutofit/>
          </a:bodyPr>
          <a:lstStyle/>
          <a:p>
            <a:pPr>
              <a:spcAft>
                <a:spcPts val="1200"/>
              </a:spcAft>
            </a:pPr>
            <a:r>
              <a:rPr lang="en-US" dirty="0">
                <a:solidFill>
                  <a:schemeClr val="accent4"/>
                </a:solidFill>
              </a:rPr>
              <a:t>If you enrolled in a Limited Purpose FSA, you can SPEND that and keep your HSA balance intact. </a:t>
            </a:r>
          </a:p>
          <a:p>
            <a:pPr marL="285750" indent="-285750">
              <a:spcAft>
                <a:spcPts val="1200"/>
              </a:spcAft>
              <a:buClr>
                <a:schemeClr val="accent4"/>
              </a:buClr>
              <a:buFont typeface="Arial" panose="020B0604020202020204" pitchFamily="34" charset="0"/>
              <a:buChar char="•"/>
            </a:pPr>
            <a:r>
              <a:rPr lang="en-US" sz="1600" b="0" dirty="0">
                <a:solidFill>
                  <a:schemeClr val="tx1"/>
                </a:solidFill>
              </a:rPr>
              <a:t>Make election during annual enrollment.</a:t>
            </a:r>
          </a:p>
          <a:p>
            <a:pPr marL="285750" indent="-285750">
              <a:spcAft>
                <a:spcPts val="1200"/>
              </a:spcAft>
              <a:buClr>
                <a:schemeClr val="accent4"/>
              </a:buClr>
              <a:buFont typeface="Arial" panose="020B0604020202020204" pitchFamily="34" charset="0"/>
              <a:buChar char="•"/>
            </a:pPr>
            <a:r>
              <a:rPr lang="en-US" sz="1600" b="0" dirty="0">
                <a:solidFill>
                  <a:schemeClr val="tx1"/>
                </a:solidFill>
                <a:highlight>
                  <a:srgbClr val="00FF00"/>
                </a:highlight>
              </a:rPr>
              <a:t>Spend down your balance or carry over up to $660/year.</a:t>
            </a:r>
          </a:p>
          <a:p>
            <a:pPr marL="285750" indent="-285750">
              <a:spcAft>
                <a:spcPts val="1200"/>
              </a:spcAft>
              <a:buClr>
                <a:schemeClr val="accent4"/>
              </a:buClr>
              <a:buFont typeface="Arial" panose="020B0604020202020204" pitchFamily="34" charset="0"/>
              <a:buChar char="•"/>
            </a:pPr>
            <a:r>
              <a:rPr lang="en-US" sz="1600" b="0" dirty="0">
                <a:solidFill>
                  <a:schemeClr val="tx1"/>
                </a:solidFill>
              </a:rPr>
              <a:t>Use the same debit card as your HAS.</a:t>
            </a:r>
          </a:p>
          <a:p>
            <a:pPr>
              <a:spcAft>
                <a:spcPts val="1200"/>
              </a:spcAft>
            </a:pPr>
            <a:endParaRPr lang="en-US" sz="1600" b="0" dirty="0"/>
          </a:p>
        </p:txBody>
      </p:sp>
      <p:sp>
        <p:nvSpPr>
          <p:cNvPr id="4" name="Text Placeholder 3">
            <a:extLst>
              <a:ext uri="{FF2B5EF4-FFF2-40B4-BE49-F238E27FC236}">
                <a16:creationId xmlns:a16="http://schemas.microsoft.com/office/drawing/2014/main" id="{E1574F02-CE58-0648-8BE2-685489462D3E}"/>
              </a:ext>
            </a:extLst>
          </p:cNvPr>
          <p:cNvSpPr>
            <a:spLocks noGrp="1"/>
          </p:cNvSpPr>
          <p:nvPr>
            <p:ph type="body" sz="quarter" idx="12"/>
          </p:nvPr>
        </p:nvSpPr>
        <p:spPr>
          <a:xfrm>
            <a:off x="737901" y="199011"/>
            <a:ext cx="10545314" cy="938980"/>
          </a:xfrm>
        </p:spPr>
        <p:txBody>
          <a:bodyPr>
            <a:normAutofit/>
          </a:bodyPr>
          <a:lstStyle/>
          <a:p>
            <a:pPr>
              <a:lnSpc>
                <a:spcPct val="150000"/>
              </a:lnSpc>
            </a:pPr>
            <a:r>
              <a:rPr lang="en-US" sz="3200" b="1" dirty="0">
                <a:solidFill>
                  <a:schemeClr val="tx2"/>
                </a:solidFill>
              </a:rPr>
              <a:t>Another way to spend…Limited Purpose FSA</a:t>
            </a:r>
          </a:p>
        </p:txBody>
      </p:sp>
      <p:sp>
        <p:nvSpPr>
          <p:cNvPr id="7" name="Subtitle 6">
            <a:extLst>
              <a:ext uri="{FF2B5EF4-FFF2-40B4-BE49-F238E27FC236}">
                <a16:creationId xmlns:a16="http://schemas.microsoft.com/office/drawing/2014/main" id="{D0DC5AF9-B043-365A-24CC-F0FE41EECD21}"/>
              </a:ext>
            </a:extLst>
          </p:cNvPr>
          <p:cNvSpPr>
            <a:spLocks noGrp="1"/>
          </p:cNvSpPr>
          <p:nvPr>
            <p:ph type="subTitle" idx="4294967295"/>
          </p:nvPr>
        </p:nvSpPr>
        <p:spPr>
          <a:xfrm>
            <a:off x="804363" y="1057087"/>
            <a:ext cx="8031163" cy="411163"/>
          </a:xfrm>
          <a:prstGeom prst="rect">
            <a:avLst/>
          </a:prstGeom>
        </p:spPr>
        <p:txBody>
          <a:bodyPr/>
          <a:lstStyle/>
          <a:p>
            <a:r>
              <a:rPr lang="en-US" sz="1800" b="1" dirty="0"/>
              <a:t>DENTAL/VISION EXPENSES + PREVENTIVE CARE</a:t>
            </a:r>
          </a:p>
          <a:p>
            <a:endParaRPr lang="en-US" dirty="0"/>
          </a:p>
        </p:txBody>
      </p:sp>
      <p:pic>
        <p:nvPicPr>
          <p:cNvPr id="12" name="Picture 11" descr="A doctor checking a patient's blood pressure&#10;&#10;AI-generated content may be incorrect.">
            <a:extLst>
              <a:ext uri="{FF2B5EF4-FFF2-40B4-BE49-F238E27FC236}">
                <a16:creationId xmlns:a16="http://schemas.microsoft.com/office/drawing/2014/main" id="{ADBA262C-464E-7396-EE68-8EBCABEC693F}"/>
              </a:ext>
            </a:extLst>
          </p:cNvPr>
          <p:cNvPicPr>
            <a:picLocks noChangeAspect="1"/>
          </p:cNvPicPr>
          <p:nvPr/>
        </p:nvPicPr>
        <p:blipFill>
          <a:blip r:embed="rId3"/>
          <a:srcRect l="13923" t="7154" r="377" b="7146"/>
          <a:stretch>
            <a:fillRect/>
          </a:stretch>
        </p:blipFill>
        <p:spPr>
          <a:xfrm>
            <a:off x="6541864" y="1803365"/>
            <a:ext cx="5262660" cy="3097878"/>
          </a:xfrm>
          <a:prstGeom prst="roundRect">
            <a:avLst>
              <a:gd name="adj" fmla="val 4337"/>
            </a:avLst>
          </a:prstGeom>
        </p:spPr>
      </p:pic>
      <p:pic>
        <p:nvPicPr>
          <p:cNvPr id="14" name="Picture 13" descr="A person getting his teeth checked&#10;&#10;AI-generated content may be incorrect.">
            <a:extLst>
              <a:ext uri="{FF2B5EF4-FFF2-40B4-BE49-F238E27FC236}">
                <a16:creationId xmlns:a16="http://schemas.microsoft.com/office/drawing/2014/main" id="{662ECBD6-DD71-9A35-2F64-E21A823C109C}"/>
              </a:ext>
            </a:extLst>
          </p:cNvPr>
          <p:cNvPicPr>
            <a:picLocks noChangeAspect="1"/>
          </p:cNvPicPr>
          <p:nvPr/>
        </p:nvPicPr>
        <p:blipFill>
          <a:blip r:embed="rId4"/>
          <a:stretch>
            <a:fillRect/>
          </a:stretch>
        </p:blipFill>
        <p:spPr>
          <a:xfrm>
            <a:off x="5626989" y="3037572"/>
            <a:ext cx="2815300" cy="1877449"/>
          </a:xfrm>
          <a:prstGeom prst="roundRect">
            <a:avLst>
              <a:gd name="adj" fmla="val 4794"/>
            </a:avLst>
          </a:prstGeom>
        </p:spPr>
      </p:pic>
      <p:pic>
        <p:nvPicPr>
          <p:cNvPr id="16" name="Picture 15" descr="A young child looking at her eyes&#10;&#10;AI-generated content may be incorrect.">
            <a:extLst>
              <a:ext uri="{FF2B5EF4-FFF2-40B4-BE49-F238E27FC236}">
                <a16:creationId xmlns:a16="http://schemas.microsoft.com/office/drawing/2014/main" id="{FF6C9A34-53C0-DFA2-182F-065E7AF481F8}"/>
              </a:ext>
            </a:extLst>
          </p:cNvPr>
          <p:cNvPicPr>
            <a:picLocks noChangeAspect="1"/>
          </p:cNvPicPr>
          <p:nvPr/>
        </p:nvPicPr>
        <p:blipFill>
          <a:blip r:embed="rId5"/>
          <a:stretch>
            <a:fillRect/>
          </a:stretch>
        </p:blipFill>
        <p:spPr>
          <a:xfrm>
            <a:off x="7833673" y="3976296"/>
            <a:ext cx="3046982" cy="2032388"/>
          </a:xfrm>
          <a:prstGeom prst="roundRect">
            <a:avLst>
              <a:gd name="adj" fmla="val 7501"/>
            </a:avLst>
          </a:prstGeom>
        </p:spPr>
      </p:pic>
      <p:sp>
        <p:nvSpPr>
          <p:cNvPr id="19" name="TextBox 18">
            <a:extLst>
              <a:ext uri="{FF2B5EF4-FFF2-40B4-BE49-F238E27FC236}">
                <a16:creationId xmlns:a16="http://schemas.microsoft.com/office/drawing/2014/main" id="{90EFEAAD-7857-9E54-78CE-029254A817E1}"/>
              </a:ext>
            </a:extLst>
          </p:cNvPr>
          <p:cNvSpPr txBox="1"/>
          <p:nvPr/>
        </p:nvSpPr>
        <p:spPr>
          <a:xfrm>
            <a:off x="1311345" y="6278568"/>
            <a:ext cx="9952760" cy="646331"/>
          </a:xfrm>
          <a:prstGeom prst="rect">
            <a:avLst/>
          </a:prstGeom>
          <a:solidFill>
            <a:srgbClr val="FF0000"/>
          </a:solidFill>
        </p:spPr>
        <p:txBody>
          <a:bodyPr wrap="square" rtlCol="0">
            <a:spAutoFit/>
          </a:bodyPr>
          <a:lstStyle/>
          <a:p>
            <a:r>
              <a:rPr lang="en-US"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SOME EMPLOYERS WILL OFFER THE LIMITED PURPOSE FSA. Remove this slide if you do not offer or remove this box to use this slide. Align with grace, carryover, runout info.</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3588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5AB9507-7764-1D0D-3DD5-9CBA8FCCF921}"/>
              </a:ext>
            </a:extLst>
          </p:cNvPr>
          <p:cNvSpPr txBox="1">
            <a:spLocks/>
          </p:cNvSpPr>
          <p:nvPr/>
        </p:nvSpPr>
        <p:spPr>
          <a:xfrm>
            <a:off x="4633709" y="2162438"/>
            <a:ext cx="4880937" cy="2533124"/>
          </a:xfrm>
          <a:prstGeom prst="rect">
            <a:avLst/>
          </a:prstGeom>
        </p:spPr>
        <p:txBody>
          <a:bodyPr>
            <a:noAutofit/>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800" b="1" dirty="0">
                <a:solidFill>
                  <a:schemeClr val="bg1"/>
                </a:solidFill>
              </a:rPr>
              <a:t>SAVE </a:t>
            </a:r>
            <a:br>
              <a:rPr lang="en-US" sz="5400" b="1" dirty="0">
                <a:solidFill>
                  <a:schemeClr val="bg1"/>
                </a:solidFill>
              </a:rPr>
            </a:br>
            <a:r>
              <a:rPr lang="en-US" sz="5400" b="1" dirty="0">
                <a:solidFill>
                  <a:schemeClr val="bg1"/>
                </a:solidFill>
              </a:rPr>
              <a:t>Your HSA</a:t>
            </a:r>
          </a:p>
        </p:txBody>
      </p:sp>
      <p:sp>
        <p:nvSpPr>
          <p:cNvPr id="2" name="Rounded Rectangle 1">
            <a:extLst>
              <a:ext uri="{FF2B5EF4-FFF2-40B4-BE49-F238E27FC236}">
                <a16:creationId xmlns:a16="http://schemas.microsoft.com/office/drawing/2014/main" id="{B4BFE19B-C170-A8B2-9643-A18FDFD66DB1}"/>
              </a:ext>
            </a:extLst>
          </p:cNvPr>
          <p:cNvSpPr/>
          <p:nvPr/>
        </p:nvSpPr>
        <p:spPr>
          <a:xfrm>
            <a:off x="1435547" y="2042808"/>
            <a:ext cx="2946145" cy="2722375"/>
          </a:xfrm>
          <a:prstGeom prst="roundRect">
            <a:avLst>
              <a:gd name="adj" fmla="val 5167"/>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F848A02-E39E-5ECE-DE66-789D1F1533CB}"/>
              </a:ext>
            </a:extLst>
          </p:cNvPr>
          <p:cNvPicPr>
            <a:picLocks noChangeAspect="1"/>
          </p:cNvPicPr>
          <p:nvPr/>
        </p:nvPicPr>
        <p:blipFill>
          <a:blip r:embed="rId2"/>
          <a:stretch>
            <a:fillRect/>
          </a:stretch>
        </p:blipFill>
        <p:spPr>
          <a:xfrm>
            <a:off x="1872604" y="2448919"/>
            <a:ext cx="2072029" cy="1910151"/>
          </a:xfrm>
          <a:prstGeom prst="rect">
            <a:avLst/>
          </a:prstGeom>
        </p:spPr>
      </p:pic>
    </p:spTree>
    <p:extLst>
      <p:ext uri="{BB962C8B-B14F-4D97-AF65-F5344CB8AC3E}">
        <p14:creationId xmlns:p14="http://schemas.microsoft.com/office/powerpoint/2010/main" val="3586585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87EE447-EF79-F6EC-5196-EB51C5649A03}"/>
              </a:ext>
            </a:extLst>
          </p:cNvPr>
          <p:cNvSpPr txBox="1">
            <a:spLocks/>
          </p:cNvSpPr>
          <p:nvPr/>
        </p:nvSpPr>
        <p:spPr>
          <a:xfrm>
            <a:off x="588663" y="1386060"/>
            <a:ext cx="5337575" cy="4631749"/>
          </a:xfrm>
          <a:prstGeom prst="rect">
            <a:avLst/>
          </a:prstGeom>
        </p:spPr>
        <p:txBody>
          <a:bodyPr vert="horz">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Clr>
                <a:srgbClr val="82BC00"/>
              </a:buClr>
              <a:defRPr/>
            </a:pPr>
            <a:r>
              <a:rPr lang="en-US" sz="2800" b="1" dirty="0">
                <a:solidFill>
                  <a:schemeClr val="accent4"/>
                </a:solidFill>
              </a:rPr>
              <a:t>HSAs GROW!</a:t>
            </a:r>
          </a:p>
          <a:p>
            <a:pPr marL="342900" indent="-342900">
              <a:spcAft>
                <a:spcPts val="600"/>
              </a:spcAft>
              <a:buClr>
                <a:schemeClr val="accent4"/>
              </a:buClr>
              <a:buFont typeface="Arial" panose="020B0604020202020204" pitchFamily="34" charset="0"/>
              <a:buChar char="•"/>
              <a:defRPr/>
            </a:pPr>
            <a:r>
              <a:rPr lang="en-US" altLang="en-US" sz="1800" dirty="0"/>
              <a:t>Your HSA funds never “expire.”</a:t>
            </a:r>
          </a:p>
          <a:p>
            <a:pPr marL="285750" indent="-285750">
              <a:spcAft>
                <a:spcPts val="600"/>
              </a:spcAft>
              <a:buClr>
                <a:schemeClr val="accent4"/>
              </a:buClr>
              <a:buFont typeface="Arial" panose="020B0604020202020204" pitchFamily="34" charset="0"/>
              <a:buChar char="•"/>
              <a:defRPr/>
            </a:pPr>
            <a:r>
              <a:rPr lang="en-US" altLang="en-US" sz="1800" dirty="0"/>
              <a:t>HSAs have a small percentage of growth just like a savings account.</a:t>
            </a:r>
          </a:p>
          <a:p>
            <a:pPr marL="285750" indent="-285750">
              <a:spcAft>
                <a:spcPts val="600"/>
              </a:spcAft>
              <a:buClr>
                <a:schemeClr val="accent4"/>
              </a:buClr>
              <a:buFont typeface="Arial" panose="020B0604020202020204" pitchFamily="34" charset="0"/>
              <a:buChar char="•"/>
              <a:defRPr/>
            </a:pPr>
            <a:r>
              <a:rPr lang="en-US" sz="1800" dirty="0"/>
              <a:t>You can hold your HSA funds year over year.</a:t>
            </a:r>
          </a:p>
          <a:p>
            <a:pPr marL="285750" indent="-285750">
              <a:spcAft>
                <a:spcPts val="600"/>
              </a:spcAft>
              <a:buClr>
                <a:schemeClr val="accent4"/>
              </a:buClr>
              <a:buFont typeface="Arial" panose="020B0604020202020204" pitchFamily="34" charset="0"/>
              <a:buChar char="•"/>
              <a:defRPr/>
            </a:pPr>
            <a:r>
              <a:rPr lang="en-US" sz="1800" dirty="0"/>
              <a:t>If you leave your current employer, your HSA goes “with you.”</a:t>
            </a:r>
          </a:p>
          <a:p>
            <a:pPr marL="285750" indent="-285750">
              <a:spcAft>
                <a:spcPts val="600"/>
              </a:spcAft>
              <a:buClr>
                <a:schemeClr val="accent4"/>
              </a:buClr>
              <a:buFont typeface="Arial" panose="020B0604020202020204" pitchFamily="34" charset="0"/>
              <a:buChar char="•"/>
              <a:defRPr/>
            </a:pPr>
            <a:r>
              <a:rPr lang="en-US" sz="1800" dirty="0"/>
              <a:t>You may roll over funds to a new employer’s HSA or continue to hold or spend your HSA funds on eligible expenses.</a:t>
            </a:r>
          </a:p>
        </p:txBody>
      </p:sp>
      <p:sp>
        <p:nvSpPr>
          <p:cNvPr id="20" name="Text Placeholder 4">
            <a:extLst>
              <a:ext uri="{FF2B5EF4-FFF2-40B4-BE49-F238E27FC236}">
                <a16:creationId xmlns:a16="http://schemas.microsoft.com/office/drawing/2014/main" id="{9223C6A1-8748-A68E-5D25-2B10711998C0}"/>
              </a:ext>
            </a:extLst>
          </p:cNvPr>
          <p:cNvSpPr txBox="1">
            <a:spLocks/>
          </p:cNvSpPr>
          <p:nvPr/>
        </p:nvSpPr>
        <p:spPr>
          <a:xfrm>
            <a:off x="590768" y="364911"/>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t>The S is for Savings</a:t>
            </a:r>
          </a:p>
        </p:txBody>
      </p:sp>
      <p:pic>
        <p:nvPicPr>
          <p:cNvPr id="4" name="Picture 3">
            <a:extLst>
              <a:ext uri="{FF2B5EF4-FFF2-40B4-BE49-F238E27FC236}">
                <a16:creationId xmlns:a16="http://schemas.microsoft.com/office/drawing/2014/main" id="{9F5AFBB2-2B51-B4F3-581F-C33E24821049}"/>
              </a:ext>
            </a:extLst>
          </p:cNvPr>
          <p:cNvPicPr>
            <a:picLocks noChangeAspect="1"/>
          </p:cNvPicPr>
          <p:nvPr/>
        </p:nvPicPr>
        <p:blipFill>
          <a:blip r:embed="rId3"/>
          <a:stretch>
            <a:fillRect/>
          </a:stretch>
        </p:blipFill>
        <p:spPr>
          <a:xfrm>
            <a:off x="7645370" y="1238993"/>
            <a:ext cx="2187709" cy="4121033"/>
          </a:xfrm>
          <a:prstGeom prst="rect">
            <a:avLst/>
          </a:prstGeom>
        </p:spPr>
      </p:pic>
    </p:spTree>
    <p:extLst>
      <p:ext uri="{BB962C8B-B14F-4D97-AF65-F5344CB8AC3E}">
        <p14:creationId xmlns:p14="http://schemas.microsoft.com/office/powerpoint/2010/main" val="3488483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2C84D3DA-F6D3-67C9-11EC-C466D4F73185}"/>
              </a:ext>
            </a:extLst>
          </p:cNvPr>
          <p:cNvSpPr txBox="1">
            <a:spLocks/>
          </p:cNvSpPr>
          <p:nvPr/>
        </p:nvSpPr>
        <p:spPr>
          <a:xfrm>
            <a:off x="588663" y="2368236"/>
            <a:ext cx="4122233" cy="2121527"/>
          </a:xfrm>
          <a:prstGeom prst="rect">
            <a:avLst/>
          </a:prstGeom>
        </p:spPr>
        <p:txBody>
          <a:bodyPr vert="horz">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If possible, think of your HSA as one of your retirement accounts that you can use before retirement if needed.</a:t>
            </a:r>
          </a:p>
          <a:p>
            <a:pPr>
              <a:lnSpc>
                <a:spcPct val="150000"/>
              </a:lnSpc>
            </a:pPr>
            <a:r>
              <a:rPr lang="en-US" sz="4800" b="1" dirty="0">
                <a:solidFill>
                  <a:schemeClr val="accent4"/>
                </a:solidFill>
              </a:rPr>
              <a:t>WHY?</a:t>
            </a:r>
          </a:p>
        </p:txBody>
      </p:sp>
      <p:sp>
        <p:nvSpPr>
          <p:cNvPr id="10" name="Text Placeholder 4">
            <a:extLst>
              <a:ext uri="{FF2B5EF4-FFF2-40B4-BE49-F238E27FC236}">
                <a16:creationId xmlns:a16="http://schemas.microsoft.com/office/drawing/2014/main" id="{5D13A568-B4E7-DF45-E3B8-A3D42DBE270D}"/>
              </a:ext>
            </a:extLst>
          </p:cNvPr>
          <p:cNvSpPr txBox="1">
            <a:spLocks/>
          </p:cNvSpPr>
          <p:nvPr/>
        </p:nvSpPr>
        <p:spPr>
          <a:xfrm>
            <a:off x="590768" y="364911"/>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t>The S is for Savings</a:t>
            </a:r>
          </a:p>
        </p:txBody>
      </p:sp>
      <p:pic>
        <p:nvPicPr>
          <p:cNvPr id="11" name="Picture 2" descr="Get the best retirement savings">
            <a:extLst>
              <a:ext uri="{FF2B5EF4-FFF2-40B4-BE49-F238E27FC236}">
                <a16:creationId xmlns:a16="http://schemas.microsoft.com/office/drawing/2014/main" id="{1FA6FDEF-2B9B-8EC4-5AAA-37CB61A33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1" r="17564" b="778"/>
          <a:stretch>
            <a:fillRect/>
          </a:stretch>
        </p:blipFill>
        <p:spPr bwMode="auto">
          <a:xfrm>
            <a:off x="5671594" y="1414538"/>
            <a:ext cx="5363789" cy="4618299"/>
          </a:xfrm>
          <a:prstGeom prst="roundRect">
            <a:avLst>
              <a:gd name="adj" fmla="val 3159"/>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2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44FC900-D311-C897-CAF7-D6897A511326}"/>
              </a:ext>
            </a:extLst>
          </p:cNvPr>
          <p:cNvSpPr txBox="1">
            <a:spLocks/>
          </p:cNvSpPr>
          <p:nvPr/>
        </p:nvSpPr>
        <p:spPr>
          <a:xfrm>
            <a:off x="716892" y="2693543"/>
            <a:ext cx="5216424" cy="2109952"/>
          </a:xfrm>
          <a:prstGeom prst="rect">
            <a:avLst/>
          </a:prstGeom>
        </p:spPr>
        <p:txBody>
          <a:bodyPr vert="horz">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current estimate for what a retired person may need for health care is approximately </a:t>
            </a:r>
            <a:r>
              <a:rPr lang="en-US" sz="1800" b="1" dirty="0">
                <a:solidFill>
                  <a:schemeClr val="accent4"/>
                </a:solidFill>
              </a:rPr>
              <a:t>$165,000 saved </a:t>
            </a:r>
            <a:r>
              <a:rPr lang="en-US" sz="1800" dirty="0"/>
              <a:t>(after tax) to cover </a:t>
            </a:r>
            <a:r>
              <a:rPr lang="en-US" sz="1800" b="1" dirty="0"/>
              <a:t>health care expenses</a:t>
            </a:r>
            <a:r>
              <a:rPr lang="en-US" sz="1800" b="1" dirty="0">
                <a:solidFill>
                  <a:srgbClr val="F58220"/>
                </a:solidFill>
              </a:rPr>
              <a:t> </a:t>
            </a:r>
            <a:r>
              <a:rPr lang="en-US" sz="1800" dirty="0"/>
              <a:t>in retirement.</a:t>
            </a:r>
          </a:p>
          <a:p>
            <a:r>
              <a:rPr lang="en-US" sz="1800" dirty="0"/>
              <a:t>For a couple, that cost increases to </a:t>
            </a:r>
            <a:r>
              <a:rPr lang="en-US" sz="1800" b="1" dirty="0"/>
              <a:t>$330,000.</a:t>
            </a:r>
          </a:p>
          <a:p>
            <a:pPr>
              <a:lnSpc>
                <a:spcPct val="150000"/>
              </a:lnSpc>
            </a:pPr>
            <a:r>
              <a:rPr lang="en-US" i="1" dirty="0"/>
              <a:t>~ Fidelity Retiree Health Care Cost Estimate </a:t>
            </a:r>
          </a:p>
        </p:txBody>
      </p:sp>
      <p:sp>
        <p:nvSpPr>
          <p:cNvPr id="10" name="Text Placeholder 4">
            <a:extLst>
              <a:ext uri="{FF2B5EF4-FFF2-40B4-BE49-F238E27FC236}">
                <a16:creationId xmlns:a16="http://schemas.microsoft.com/office/drawing/2014/main" id="{AF861832-C2D5-A42B-C244-E0B2A8B24790}"/>
              </a:ext>
            </a:extLst>
          </p:cNvPr>
          <p:cNvSpPr txBox="1">
            <a:spLocks/>
          </p:cNvSpPr>
          <p:nvPr/>
        </p:nvSpPr>
        <p:spPr>
          <a:xfrm>
            <a:off x="716892" y="364911"/>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t>Cost of Health Care in Retirement</a:t>
            </a:r>
          </a:p>
        </p:txBody>
      </p:sp>
      <p:pic>
        <p:nvPicPr>
          <p:cNvPr id="2" name="Picture 1" descr="A person and person looking at a tablet&#10;&#10;AI-generated content may be incorrect.">
            <a:extLst>
              <a:ext uri="{FF2B5EF4-FFF2-40B4-BE49-F238E27FC236}">
                <a16:creationId xmlns:a16="http://schemas.microsoft.com/office/drawing/2014/main" id="{C3E1574E-2EA3-8C94-A2E6-4C2D0B50F571}"/>
              </a:ext>
            </a:extLst>
          </p:cNvPr>
          <p:cNvPicPr>
            <a:picLocks noChangeAspect="1"/>
          </p:cNvPicPr>
          <p:nvPr/>
        </p:nvPicPr>
        <p:blipFill>
          <a:blip r:embed="rId3"/>
          <a:srcRect r="25793"/>
          <a:stretch>
            <a:fillRect/>
          </a:stretch>
        </p:blipFill>
        <p:spPr>
          <a:xfrm>
            <a:off x="6162807" y="1549111"/>
            <a:ext cx="5119868" cy="4597865"/>
          </a:xfrm>
          <a:prstGeom prst="roundRect">
            <a:avLst>
              <a:gd name="adj" fmla="val 5404"/>
            </a:avLst>
          </a:prstGeom>
        </p:spPr>
      </p:pic>
    </p:spTree>
    <p:extLst>
      <p:ext uri="{BB962C8B-B14F-4D97-AF65-F5344CB8AC3E}">
        <p14:creationId xmlns:p14="http://schemas.microsoft.com/office/powerpoint/2010/main" val="3641817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111DB14-3DCB-55DD-18E2-A3FC3B58BDD7}"/>
              </a:ext>
            </a:extLst>
          </p:cNvPr>
          <p:cNvSpPr txBox="1">
            <a:spLocks/>
          </p:cNvSpPr>
          <p:nvPr/>
        </p:nvSpPr>
        <p:spPr>
          <a:xfrm>
            <a:off x="656407" y="437451"/>
            <a:ext cx="10545314" cy="8275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solidFill>
                  <a:schemeClr val="tx2"/>
                </a:solidFill>
              </a:rPr>
              <a:t>Nest Egg</a:t>
            </a:r>
          </a:p>
        </p:txBody>
      </p:sp>
      <p:pic>
        <p:nvPicPr>
          <p:cNvPr id="9" name="Picture 8" descr="Graphical user interface, application&#10;&#10;Description automatically generated">
            <a:extLst>
              <a:ext uri="{FF2B5EF4-FFF2-40B4-BE49-F238E27FC236}">
                <a16:creationId xmlns:a16="http://schemas.microsoft.com/office/drawing/2014/main" id="{5A2B8154-1C6B-80F8-2E38-9F2F6594B0B7}"/>
              </a:ext>
            </a:extLst>
          </p:cNvPr>
          <p:cNvPicPr>
            <a:picLocks noChangeAspect="1"/>
          </p:cNvPicPr>
          <p:nvPr/>
        </p:nvPicPr>
        <p:blipFill rotWithShape="1">
          <a:blip r:embed="rId3"/>
          <a:srcRect l="22123" t="19365" r="23512" b="42559"/>
          <a:stretch/>
        </p:blipFill>
        <p:spPr>
          <a:xfrm>
            <a:off x="3827199" y="1470611"/>
            <a:ext cx="8073618" cy="3534094"/>
          </a:xfrm>
          <a:prstGeom prst="rect">
            <a:avLst/>
          </a:prstGeom>
        </p:spPr>
      </p:pic>
      <p:sp>
        <p:nvSpPr>
          <p:cNvPr id="17" name="TextBox 16">
            <a:extLst>
              <a:ext uri="{FF2B5EF4-FFF2-40B4-BE49-F238E27FC236}">
                <a16:creationId xmlns:a16="http://schemas.microsoft.com/office/drawing/2014/main" id="{2BFA0769-CF45-8998-37D0-110DD5A26DE5}"/>
              </a:ext>
            </a:extLst>
          </p:cNvPr>
          <p:cNvSpPr txBox="1"/>
          <p:nvPr/>
        </p:nvSpPr>
        <p:spPr>
          <a:xfrm>
            <a:off x="5586417" y="2774063"/>
            <a:ext cx="1244184" cy="646331"/>
          </a:xfrm>
          <a:prstGeom prst="rect">
            <a:avLst/>
          </a:prstGeom>
          <a:solidFill>
            <a:schemeClr val="accent5"/>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42</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$50,275</a:t>
            </a:r>
          </a:p>
        </p:txBody>
      </p:sp>
      <p:sp>
        <p:nvSpPr>
          <p:cNvPr id="19" name="Oval 18">
            <a:extLst>
              <a:ext uri="{FF2B5EF4-FFF2-40B4-BE49-F238E27FC236}">
                <a16:creationId xmlns:a16="http://schemas.microsoft.com/office/drawing/2014/main" id="{05FAACF8-5D84-8919-B239-D9B26D94D5F0}"/>
              </a:ext>
            </a:extLst>
          </p:cNvPr>
          <p:cNvSpPr/>
          <p:nvPr/>
        </p:nvSpPr>
        <p:spPr>
          <a:xfrm>
            <a:off x="6731714" y="3333343"/>
            <a:ext cx="298764" cy="298764"/>
          </a:xfrm>
          <a:prstGeom prst="ellips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CAC6EA0-7A6A-D1A9-4324-69816D59E0F7}"/>
              </a:ext>
            </a:extLst>
          </p:cNvPr>
          <p:cNvSpPr txBox="1"/>
          <p:nvPr/>
        </p:nvSpPr>
        <p:spPr>
          <a:xfrm>
            <a:off x="7145288" y="2568452"/>
            <a:ext cx="1244184" cy="646331"/>
          </a:xfrm>
          <a:prstGeom prst="rect">
            <a:avLst/>
          </a:prstGeom>
          <a:solidFill>
            <a:schemeClr val="accent4"/>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50</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$90,859</a:t>
            </a:r>
          </a:p>
        </p:txBody>
      </p:sp>
      <p:sp>
        <p:nvSpPr>
          <p:cNvPr id="23" name="TextBox 22">
            <a:extLst>
              <a:ext uri="{FF2B5EF4-FFF2-40B4-BE49-F238E27FC236}">
                <a16:creationId xmlns:a16="http://schemas.microsoft.com/office/drawing/2014/main" id="{3C42CBB8-E90E-FF52-9929-9AA8F8AC90C2}"/>
              </a:ext>
            </a:extLst>
          </p:cNvPr>
          <p:cNvSpPr txBox="1"/>
          <p:nvPr/>
        </p:nvSpPr>
        <p:spPr>
          <a:xfrm>
            <a:off x="9352429" y="1910278"/>
            <a:ext cx="1849292" cy="830997"/>
          </a:xfrm>
          <a:prstGeom prst="rect">
            <a:avLst/>
          </a:prstGeom>
          <a:solidFill>
            <a:schemeClr val="accent1"/>
          </a:solid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65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$167,835</a:t>
            </a:r>
          </a:p>
        </p:txBody>
      </p:sp>
      <p:sp>
        <p:nvSpPr>
          <p:cNvPr id="24" name="Oval 23">
            <a:extLst>
              <a:ext uri="{FF2B5EF4-FFF2-40B4-BE49-F238E27FC236}">
                <a16:creationId xmlns:a16="http://schemas.microsoft.com/office/drawing/2014/main" id="{7F1378F8-1C8E-F6E0-624F-FC2D1FFCF7C1}"/>
              </a:ext>
            </a:extLst>
          </p:cNvPr>
          <p:cNvSpPr/>
          <p:nvPr/>
        </p:nvSpPr>
        <p:spPr>
          <a:xfrm>
            <a:off x="8240090" y="3097228"/>
            <a:ext cx="298764" cy="298764"/>
          </a:xfrm>
          <a:prstGeom prst="ellipse">
            <a:avLst/>
          </a:prstGeom>
          <a:solidFill>
            <a:schemeClr val="accent4"/>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5130987E-2C0D-5A6E-64A2-C6DEA358E350}"/>
              </a:ext>
            </a:extLst>
          </p:cNvPr>
          <p:cNvSpPr/>
          <p:nvPr/>
        </p:nvSpPr>
        <p:spPr>
          <a:xfrm>
            <a:off x="11052339" y="2647708"/>
            <a:ext cx="298764" cy="298764"/>
          </a:xfrm>
          <a:prstGeom prst="ellipse">
            <a:avLst/>
          </a:prstGeom>
          <a:solidFill>
            <a:schemeClr val="accent1"/>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ABA66154-5551-CE3E-8EF7-86F5FC5E037B}"/>
              </a:ext>
            </a:extLst>
          </p:cNvPr>
          <p:cNvSpPr txBox="1"/>
          <p:nvPr/>
        </p:nvSpPr>
        <p:spPr>
          <a:xfrm>
            <a:off x="545826" y="3419120"/>
            <a:ext cx="3044703" cy="2308324"/>
          </a:xfrm>
          <a:prstGeom prst="rect">
            <a:avLst/>
          </a:prstGeom>
          <a:noFill/>
        </p:spPr>
        <p:txBody>
          <a:bodyPr wrap="square">
            <a:spAutoFit/>
          </a:bodyPr>
          <a:lstStyle/>
          <a:p>
            <a:r>
              <a:rPr lang="en-US" altLang="en-US" sz="1600" dirty="0">
                <a:latin typeface="Open Sans" panose="020B0606030504020204" pitchFamily="34" charset="0"/>
                <a:ea typeface="Open Sans" panose="020B0606030504020204" pitchFamily="34" charset="0"/>
                <a:cs typeface="Open Sans" panose="020B0606030504020204" pitchFamily="34" charset="0"/>
              </a:rPr>
              <a:t>Ming sets aside the $5,000 per year in her HSA, using about $1,000 annually for various medical expenses. She starts contributing at age 32 and invests the money she’s not actively using. Assuming a $</a:t>
            </a:r>
            <a:r>
              <a:rPr lang="en-US" altLang="en-US"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400/year employer contribution</a:t>
            </a:r>
            <a:r>
              <a:rPr lang="en-US" alt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7" name="TextBox 26">
            <a:extLst>
              <a:ext uri="{FF2B5EF4-FFF2-40B4-BE49-F238E27FC236}">
                <a16:creationId xmlns:a16="http://schemas.microsoft.com/office/drawing/2014/main" id="{BE8597FD-4344-3992-E03E-8D661DFC14E6}"/>
              </a:ext>
            </a:extLst>
          </p:cNvPr>
          <p:cNvSpPr txBox="1"/>
          <p:nvPr/>
        </p:nvSpPr>
        <p:spPr>
          <a:xfrm>
            <a:off x="4891099" y="5149047"/>
            <a:ext cx="6262922" cy="401264"/>
          </a:xfrm>
          <a:prstGeom prst="rect">
            <a:avLst/>
          </a:prstGeom>
          <a:noFill/>
        </p:spPr>
        <p:txBody>
          <a:bodyPr wrap="square">
            <a:spAutoFit/>
          </a:bodyPr>
          <a:lstStyle/>
          <a:p>
            <a:pPr marL="0" indent="0" algn="ctr">
              <a:lnSpc>
                <a:spcPct val="120000"/>
              </a:lnSpc>
              <a:buClr>
                <a:srgbClr val="82BC00"/>
              </a:buClr>
              <a:buFont typeface="Arial" panose="020B0604020202020204" pitchFamily="34" charset="0"/>
              <a:buNone/>
              <a:defRPr/>
            </a:pPr>
            <a:r>
              <a:rPr lang="en-US" alt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$4000/year savings at .1% interest growth</a:t>
            </a:r>
            <a:endParaRPr lang="en-US" alt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descr="A picture containing person, table, indoor, computer&#10;&#10;Description automatically generated">
            <a:extLst>
              <a:ext uri="{FF2B5EF4-FFF2-40B4-BE49-F238E27FC236}">
                <a16:creationId xmlns:a16="http://schemas.microsoft.com/office/drawing/2014/main" id="{1AC0CE92-E902-6FF3-B15F-9BF0D705D847}"/>
              </a:ext>
            </a:extLst>
          </p:cNvPr>
          <p:cNvPicPr>
            <a:picLocks noChangeAspect="1"/>
          </p:cNvPicPr>
          <p:nvPr/>
        </p:nvPicPr>
        <p:blipFill>
          <a:blip r:embed="rId4"/>
          <a:stretch>
            <a:fillRect/>
          </a:stretch>
        </p:blipFill>
        <p:spPr>
          <a:xfrm>
            <a:off x="656407" y="1527412"/>
            <a:ext cx="2592015" cy="1728010"/>
          </a:xfrm>
          <a:prstGeom prst="roundRect">
            <a:avLst>
              <a:gd name="adj" fmla="val 4610"/>
            </a:avLst>
          </a:prstGeom>
        </p:spPr>
      </p:pic>
      <p:sp>
        <p:nvSpPr>
          <p:cNvPr id="3" name="TextBox 2">
            <a:extLst>
              <a:ext uri="{FF2B5EF4-FFF2-40B4-BE49-F238E27FC236}">
                <a16:creationId xmlns:a16="http://schemas.microsoft.com/office/drawing/2014/main" id="{9F1BE7B6-4F40-158B-5235-946B45A9D2F8}"/>
              </a:ext>
            </a:extLst>
          </p:cNvPr>
          <p:cNvSpPr txBox="1"/>
          <p:nvPr/>
        </p:nvSpPr>
        <p:spPr>
          <a:xfrm>
            <a:off x="4972631" y="5550311"/>
            <a:ext cx="6099858" cy="401200"/>
          </a:xfrm>
          <a:prstGeom prst="rect">
            <a:avLst/>
          </a:prstGeom>
          <a:noFill/>
        </p:spPr>
        <p:txBody>
          <a:bodyPr wrap="square">
            <a:spAutoFit/>
          </a:bodyPr>
          <a:lstStyle/>
          <a:p>
            <a:pPr marL="0" indent="0" algn="ctr">
              <a:lnSpc>
                <a:spcPct val="120000"/>
              </a:lnSpc>
              <a:buClr>
                <a:srgbClr val="82BC00"/>
              </a:buClr>
              <a:buFont typeface="Arial" panose="020B0604020202020204" pitchFamily="34" charset="0"/>
              <a:buNone/>
              <a:defRPr/>
            </a:pPr>
            <a:r>
              <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$5,000 over 26 paychecks = </a:t>
            </a:r>
            <a:r>
              <a:rPr lang="en-US" alt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$192.30 per check</a:t>
            </a:r>
          </a:p>
        </p:txBody>
      </p:sp>
    </p:spTree>
    <p:extLst>
      <p:ext uri="{BB962C8B-B14F-4D97-AF65-F5344CB8AC3E}">
        <p14:creationId xmlns:p14="http://schemas.microsoft.com/office/powerpoint/2010/main" val="3493096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1C31-BA44-3A45-E309-26954F924585}"/>
              </a:ext>
            </a:extLst>
          </p:cNvPr>
          <p:cNvSpPr>
            <a:spLocks noGrp="1"/>
          </p:cNvSpPr>
          <p:nvPr>
            <p:ph type="title"/>
          </p:nvPr>
        </p:nvSpPr>
        <p:spPr/>
        <p:txBody>
          <a:bodyPr/>
          <a:lstStyle/>
          <a:p>
            <a:r>
              <a:rPr lang="en-US" dirty="0"/>
              <a:t>Save…with a money market account</a:t>
            </a:r>
          </a:p>
        </p:txBody>
      </p:sp>
      <p:sp>
        <p:nvSpPr>
          <p:cNvPr id="3" name="Text Placeholder 2">
            <a:extLst>
              <a:ext uri="{FF2B5EF4-FFF2-40B4-BE49-F238E27FC236}">
                <a16:creationId xmlns:a16="http://schemas.microsoft.com/office/drawing/2014/main" id="{39C8C41D-F384-C69F-E2F4-BD384BA2BB3E}"/>
              </a:ext>
            </a:extLst>
          </p:cNvPr>
          <p:cNvSpPr>
            <a:spLocks noGrp="1"/>
          </p:cNvSpPr>
          <p:nvPr>
            <p:ph type="body" sz="quarter" idx="11"/>
          </p:nvPr>
        </p:nvSpPr>
        <p:spPr/>
        <p:txBody>
          <a:bodyPr/>
          <a:lstStyle/>
          <a:p>
            <a:r>
              <a:rPr lang="en-US" dirty="0"/>
              <a:t>Your HSA has a special Save feature</a:t>
            </a:r>
          </a:p>
        </p:txBody>
      </p:sp>
      <p:sp>
        <p:nvSpPr>
          <p:cNvPr id="4" name="Text Placeholder 3">
            <a:extLst>
              <a:ext uri="{FF2B5EF4-FFF2-40B4-BE49-F238E27FC236}">
                <a16:creationId xmlns:a16="http://schemas.microsoft.com/office/drawing/2014/main" id="{9C064CFE-174C-FA26-D32F-5ADDA3CEC679}"/>
              </a:ext>
            </a:extLst>
          </p:cNvPr>
          <p:cNvSpPr>
            <a:spLocks noGrp="1"/>
          </p:cNvSpPr>
          <p:nvPr>
            <p:ph type="body" sz="quarter" idx="12"/>
          </p:nvPr>
        </p:nvSpPr>
        <p:spPr>
          <a:xfrm>
            <a:off x="590770" y="1651820"/>
            <a:ext cx="4173735" cy="4469281"/>
          </a:xfrm>
        </p:spPr>
        <p:txBody>
          <a:bodyPr/>
          <a:lstStyle/>
          <a:p>
            <a:r>
              <a:rPr lang="en-US" dirty="0"/>
              <a:t>One way to help you save is our SAVE feature.</a:t>
            </a:r>
            <a:br>
              <a:rPr lang="en-US" dirty="0"/>
            </a:br>
            <a:endParaRPr lang="en-US" dirty="0"/>
          </a:p>
          <a:p>
            <a:r>
              <a:rPr lang="en-US" dirty="0"/>
              <a:t>It’s a money market fund designed to help you grow your funds for a specific goal or just set it aside for the future.</a:t>
            </a:r>
            <a:br>
              <a:rPr lang="en-US" dirty="0"/>
            </a:br>
            <a:endParaRPr lang="en-US" dirty="0"/>
          </a:p>
          <a:p>
            <a:r>
              <a:rPr lang="en-US" dirty="0"/>
              <a:t>It works much like a high-yield savings account within your HSA.</a:t>
            </a:r>
          </a:p>
          <a:p>
            <a:endParaRPr lang="en-US" dirty="0"/>
          </a:p>
          <a:p>
            <a:endParaRPr lang="en-US" dirty="0"/>
          </a:p>
        </p:txBody>
      </p:sp>
      <p:grpSp>
        <p:nvGrpSpPr>
          <p:cNvPr id="14" name="Group 13">
            <a:extLst>
              <a:ext uri="{FF2B5EF4-FFF2-40B4-BE49-F238E27FC236}">
                <a16:creationId xmlns:a16="http://schemas.microsoft.com/office/drawing/2014/main" id="{31E45D42-B3A6-C844-C630-FCA63E3557B3}"/>
              </a:ext>
            </a:extLst>
          </p:cNvPr>
          <p:cNvGrpSpPr/>
          <p:nvPr/>
        </p:nvGrpSpPr>
        <p:grpSpPr>
          <a:xfrm>
            <a:off x="5224130" y="991337"/>
            <a:ext cx="4173735" cy="5855989"/>
            <a:chOff x="6096000" y="991337"/>
            <a:chExt cx="4173735" cy="5855989"/>
          </a:xfrm>
        </p:grpSpPr>
        <p:pic>
          <p:nvPicPr>
            <p:cNvPr id="12" name="Picture 11" descr="A hand holding a cell phone&#10;&#10;AI-generated content may be incorrect.">
              <a:extLst>
                <a:ext uri="{FF2B5EF4-FFF2-40B4-BE49-F238E27FC236}">
                  <a16:creationId xmlns:a16="http://schemas.microsoft.com/office/drawing/2014/main" id="{4A27ED33-4E13-A19F-32BB-2849E00DE5FD}"/>
                </a:ext>
              </a:extLst>
            </p:cNvPr>
            <p:cNvPicPr>
              <a:picLocks noChangeAspect="1"/>
            </p:cNvPicPr>
            <p:nvPr/>
          </p:nvPicPr>
          <p:blipFill>
            <a:blip r:embed="rId3">
              <a:extLst>
                <a:ext uri="{837473B0-CC2E-450A-ABE3-18F120FF3D39}">
                  <a1611:picAttrSrcUrl xmlns:a1611="http://schemas.microsoft.com/office/drawing/2016/11/main" r:id="rId4"/>
                </a:ext>
              </a:extLst>
            </a:blip>
            <a:srcRect l="15426" r="11097"/>
            <a:stretch>
              <a:fillRect/>
            </a:stretch>
          </p:blipFill>
          <p:spPr>
            <a:xfrm>
              <a:off x="6096000" y="991337"/>
              <a:ext cx="4173735" cy="5855989"/>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E1972840-65FB-D650-75A6-EE07CBFD7A85}"/>
                </a:ext>
              </a:extLst>
            </p:cNvPr>
            <p:cNvPicPr>
              <a:picLocks noChangeAspect="1"/>
            </p:cNvPicPr>
            <p:nvPr/>
          </p:nvPicPr>
          <p:blipFill>
            <a:blip r:embed="rId5">
              <a:alphaModFix/>
            </a:blip>
            <a:srcRect b="12344"/>
            <a:stretch>
              <a:fillRect/>
            </a:stretch>
          </p:blipFill>
          <p:spPr>
            <a:xfrm rot="21145372">
              <a:off x="6924070" y="1895892"/>
              <a:ext cx="1913035" cy="3529410"/>
            </a:xfrm>
            <a:prstGeom prst="roundRect">
              <a:avLst>
                <a:gd name="adj" fmla="val 1569"/>
              </a:avLst>
            </a:prstGeom>
            <a:ln>
              <a:solidFill>
                <a:schemeClr val="tx1"/>
              </a:solidFill>
            </a:ln>
            <a:effectLst>
              <a:outerShdw blurRad="50800" dist="38100" dir="2700000" algn="tl" rotWithShape="0">
                <a:prstClr val="black">
                  <a:alpha val="40000"/>
                </a:prstClr>
              </a:outerShdw>
            </a:effectLst>
          </p:spPr>
        </p:pic>
      </p:grpSp>
      <p:pic>
        <p:nvPicPr>
          <p:cNvPr id="16" name="Picture 15">
            <a:extLst>
              <a:ext uri="{FF2B5EF4-FFF2-40B4-BE49-F238E27FC236}">
                <a16:creationId xmlns:a16="http://schemas.microsoft.com/office/drawing/2014/main" id="{6393FE1A-BA27-FFA8-AC74-82ECE778902D}"/>
              </a:ext>
            </a:extLst>
          </p:cNvPr>
          <p:cNvPicPr>
            <a:picLocks noChangeAspect="1"/>
          </p:cNvPicPr>
          <p:nvPr/>
        </p:nvPicPr>
        <p:blipFill>
          <a:blip r:embed="rId6"/>
          <a:srcRect l="23123" t="34388" r="57405" b="17900"/>
          <a:stretch>
            <a:fillRect/>
          </a:stretch>
        </p:blipFill>
        <p:spPr>
          <a:xfrm>
            <a:off x="9030270" y="946469"/>
            <a:ext cx="2473409" cy="3423342"/>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84454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F5EF07B6-19C4-4673-7BAD-DE2EE924501C}"/>
              </a:ext>
            </a:extLst>
          </p:cNvPr>
          <p:cNvSpPr txBox="1">
            <a:spLocks/>
          </p:cNvSpPr>
          <p:nvPr/>
        </p:nvSpPr>
        <p:spPr>
          <a:xfrm>
            <a:off x="4400861" y="2117788"/>
            <a:ext cx="4694197" cy="3051944"/>
          </a:xfrm>
          <a:prstGeom prst="rect">
            <a:avLst/>
          </a:prstGeom>
        </p:spPr>
        <p:txBody>
          <a:bodyPr>
            <a:normAutofit/>
          </a:bodyPr>
          <a:lstStyle>
            <a:lvl1pPr algn="l" defTabSz="457200" rtl="0" eaLnBrk="1" latinLnBrk="0" hangingPunct="1">
              <a:spcBef>
                <a:spcPct val="0"/>
              </a:spcBef>
              <a:buNone/>
              <a:defRPr sz="32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8800" dirty="0">
                <a:solidFill>
                  <a:schemeClr val="bg2"/>
                </a:solidFill>
              </a:rPr>
              <a:t>INVEST</a:t>
            </a:r>
            <a:r>
              <a:rPr lang="en-US" sz="5400" dirty="0">
                <a:solidFill>
                  <a:schemeClr val="bg2"/>
                </a:solidFill>
              </a:rPr>
              <a:t> </a:t>
            </a:r>
            <a:br>
              <a:rPr lang="en-US" sz="5400" dirty="0">
                <a:solidFill>
                  <a:schemeClr val="bg2"/>
                </a:solidFill>
              </a:rPr>
            </a:br>
            <a:r>
              <a:rPr lang="en-US" sz="5400" dirty="0">
                <a:solidFill>
                  <a:schemeClr val="bg2"/>
                </a:solidFill>
              </a:rPr>
              <a:t>Your HSA</a:t>
            </a:r>
            <a:endParaRPr lang="en-US" sz="4400" dirty="0">
              <a:solidFill>
                <a:schemeClr val="bg2"/>
              </a:solidFill>
            </a:endParaRPr>
          </a:p>
        </p:txBody>
      </p:sp>
      <p:sp>
        <p:nvSpPr>
          <p:cNvPr id="2" name="Rounded Rectangle 1">
            <a:extLst>
              <a:ext uri="{FF2B5EF4-FFF2-40B4-BE49-F238E27FC236}">
                <a16:creationId xmlns:a16="http://schemas.microsoft.com/office/drawing/2014/main" id="{C7FFE435-A3D4-3AEE-9A36-17ACCE033E0E}"/>
              </a:ext>
            </a:extLst>
          </p:cNvPr>
          <p:cNvSpPr/>
          <p:nvPr/>
        </p:nvSpPr>
        <p:spPr>
          <a:xfrm>
            <a:off x="1244216" y="1979988"/>
            <a:ext cx="3000191" cy="2772316"/>
          </a:xfrm>
          <a:prstGeom prst="roundRect">
            <a:avLst>
              <a:gd name="adj" fmla="val 5167"/>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74C8E7-C41E-39AA-0570-2C82D41FD6C4}"/>
              </a:ext>
            </a:extLst>
          </p:cNvPr>
          <p:cNvPicPr>
            <a:picLocks noChangeAspect="1"/>
          </p:cNvPicPr>
          <p:nvPr/>
        </p:nvPicPr>
        <p:blipFill>
          <a:blip r:embed="rId3"/>
          <a:stretch>
            <a:fillRect/>
          </a:stretch>
        </p:blipFill>
        <p:spPr>
          <a:xfrm>
            <a:off x="1459445" y="2375589"/>
            <a:ext cx="2286522" cy="1923582"/>
          </a:xfrm>
          <a:prstGeom prst="rect">
            <a:avLst/>
          </a:prstGeom>
        </p:spPr>
      </p:pic>
    </p:spTree>
    <p:extLst>
      <p:ext uri="{BB962C8B-B14F-4D97-AF65-F5344CB8AC3E}">
        <p14:creationId xmlns:p14="http://schemas.microsoft.com/office/powerpoint/2010/main" val="2077864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14AB-702A-83E6-7A68-99C0FEB4ECC6}"/>
              </a:ext>
            </a:extLst>
          </p:cNvPr>
          <p:cNvSpPr>
            <a:spLocks noGrp="1"/>
          </p:cNvSpPr>
          <p:nvPr>
            <p:ph type="title"/>
          </p:nvPr>
        </p:nvSpPr>
        <p:spPr/>
        <p:txBody>
          <a:bodyPr/>
          <a:lstStyle/>
          <a:p>
            <a:r>
              <a:rPr lang="en-US" dirty="0"/>
              <a:t>Another option for HSA growth: Invest!</a:t>
            </a:r>
          </a:p>
        </p:txBody>
      </p:sp>
      <p:sp>
        <p:nvSpPr>
          <p:cNvPr id="3" name="Text Placeholder 2">
            <a:extLst>
              <a:ext uri="{FF2B5EF4-FFF2-40B4-BE49-F238E27FC236}">
                <a16:creationId xmlns:a16="http://schemas.microsoft.com/office/drawing/2014/main" id="{62F2EAD5-3151-8C06-4FE4-CEDAF1809187}"/>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AD89BE85-9396-3F88-4FAE-3A36A939F73F}"/>
              </a:ext>
            </a:extLst>
          </p:cNvPr>
          <p:cNvSpPr>
            <a:spLocks noGrp="1"/>
          </p:cNvSpPr>
          <p:nvPr>
            <p:ph type="body" sz="quarter" idx="12"/>
          </p:nvPr>
        </p:nvSpPr>
        <p:spPr>
          <a:xfrm>
            <a:off x="590770" y="1651820"/>
            <a:ext cx="4417165" cy="4469281"/>
          </a:xfrm>
        </p:spPr>
        <p:txBody>
          <a:bodyPr/>
          <a:lstStyle/>
          <a:p>
            <a:r>
              <a:rPr lang="en-US" dirty="0"/>
              <a:t>Choose from a variety of exchange-traded funds (ETFs).</a:t>
            </a:r>
          </a:p>
          <a:p>
            <a:endParaRPr lang="en-US" dirty="0"/>
          </a:p>
          <a:p>
            <a:r>
              <a:rPr lang="en-US" dirty="0"/>
              <a:t>Commit as much or as little as you’re comfortable with.</a:t>
            </a:r>
          </a:p>
          <a:p>
            <a:endParaRPr lang="en-US" dirty="0"/>
          </a:p>
          <a:p>
            <a:r>
              <a:rPr lang="en-US" dirty="0"/>
              <a:t>Just keep at </a:t>
            </a:r>
            <a:r>
              <a:rPr lang="en-US" dirty="0">
                <a:highlight>
                  <a:srgbClr val="00FF00"/>
                </a:highlight>
              </a:rPr>
              <a:t>least {$1,000} </a:t>
            </a:r>
            <a:r>
              <a:rPr lang="en-US" dirty="0"/>
              <a:t>in your Spend category to cover emergencies or short-term health costs.</a:t>
            </a:r>
          </a:p>
          <a:p>
            <a:endParaRPr lang="en-US" dirty="0"/>
          </a:p>
          <a:p>
            <a:r>
              <a:rPr lang="en-US" dirty="0"/>
              <a:t>Higher risk (stock market investments); higher growth potential</a:t>
            </a:r>
          </a:p>
          <a:p>
            <a:endParaRPr lang="en-US" dirty="0"/>
          </a:p>
          <a:p>
            <a:r>
              <a:rPr lang="en-US" sz="1400" i="1" dirty="0"/>
              <a:t>All investment funds are subject to stock market fluctuations. You can close your investment account at any time.</a:t>
            </a:r>
          </a:p>
        </p:txBody>
      </p:sp>
      <p:grpSp>
        <p:nvGrpSpPr>
          <p:cNvPr id="11" name="Group 10">
            <a:extLst>
              <a:ext uri="{FF2B5EF4-FFF2-40B4-BE49-F238E27FC236}">
                <a16:creationId xmlns:a16="http://schemas.microsoft.com/office/drawing/2014/main" id="{C6463206-A57A-C99E-2D1B-9CB2CDB5E64D}"/>
              </a:ext>
            </a:extLst>
          </p:cNvPr>
          <p:cNvGrpSpPr/>
          <p:nvPr/>
        </p:nvGrpSpPr>
        <p:grpSpPr>
          <a:xfrm>
            <a:off x="5253701" y="1281555"/>
            <a:ext cx="2538013" cy="5206180"/>
            <a:chOff x="7667292" y="1057680"/>
            <a:chExt cx="2538013" cy="5206180"/>
          </a:xfrm>
        </p:grpSpPr>
        <p:pic>
          <p:nvPicPr>
            <p:cNvPr id="9" name="Picture 8" descr="A screenshot of a cell phone&#10;&#10;AI-generated content may be incorrect.">
              <a:extLst>
                <a:ext uri="{FF2B5EF4-FFF2-40B4-BE49-F238E27FC236}">
                  <a16:creationId xmlns:a16="http://schemas.microsoft.com/office/drawing/2014/main" id="{E56E284E-CF1C-860F-6475-E509A3C45A57}"/>
                </a:ext>
              </a:extLst>
            </p:cNvPr>
            <p:cNvPicPr>
              <a:picLocks noChangeAspect="1"/>
            </p:cNvPicPr>
            <p:nvPr/>
          </p:nvPicPr>
          <p:blipFill>
            <a:blip r:embed="rId3"/>
            <a:stretch>
              <a:fillRect/>
            </a:stretch>
          </p:blipFill>
          <p:spPr>
            <a:xfrm>
              <a:off x="7667292" y="1057680"/>
              <a:ext cx="2538013" cy="5206180"/>
            </a:xfrm>
            <a:prstGeom prst="rect">
              <a:avLst/>
            </a:prstGeom>
          </p:spPr>
        </p:pic>
        <p:sp>
          <p:nvSpPr>
            <p:cNvPr id="10" name="Rounded Rectangle 9">
              <a:extLst>
                <a:ext uri="{FF2B5EF4-FFF2-40B4-BE49-F238E27FC236}">
                  <a16:creationId xmlns:a16="http://schemas.microsoft.com/office/drawing/2014/main" id="{4315F13B-FAB8-46BA-1228-7AD3C6973D38}"/>
                </a:ext>
              </a:extLst>
            </p:cNvPr>
            <p:cNvSpPr/>
            <p:nvPr/>
          </p:nvSpPr>
          <p:spPr>
            <a:xfrm>
              <a:off x="7816147" y="1498131"/>
              <a:ext cx="2286000" cy="4626222"/>
            </a:xfrm>
            <a:prstGeom prst="roundRect">
              <a:avLst>
                <a:gd name="adj" fmla="val 8970"/>
              </a:avLst>
            </a:prstGeom>
            <a:solidFill>
              <a:srgbClr val="F9FA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screenshot of a account&#10;&#10;AI-generated content may be incorrect.">
              <a:extLst>
                <a:ext uri="{FF2B5EF4-FFF2-40B4-BE49-F238E27FC236}">
                  <a16:creationId xmlns:a16="http://schemas.microsoft.com/office/drawing/2014/main" id="{36AEB72E-FF77-BF83-AE1D-91D1C8C8BD29}"/>
                </a:ext>
              </a:extLst>
            </p:cNvPr>
            <p:cNvPicPr>
              <a:picLocks noChangeAspect="1"/>
            </p:cNvPicPr>
            <p:nvPr/>
          </p:nvPicPr>
          <p:blipFill>
            <a:blip r:embed="rId4"/>
            <a:srcRect b="1291"/>
            <a:stretch>
              <a:fillRect/>
            </a:stretch>
          </p:blipFill>
          <p:spPr>
            <a:xfrm>
              <a:off x="7837414" y="1367645"/>
              <a:ext cx="2210355" cy="4597219"/>
            </a:xfrm>
            <a:prstGeom prst="rect">
              <a:avLst/>
            </a:prstGeom>
            <a:ln>
              <a:noFill/>
            </a:ln>
          </p:spPr>
        </p:pic>
      </p:grpSp>
      <p:pic>
        <p:nvPicPr>
          <p:cNvPr id="13" name="Picture 12" descr="A screenshot of a computer screen&#10;&#10;AI-generated content may be incorrect.">
            <a:extLst>
              <a:ext uri="{FF2B5EF4-FFF2-40B4-BE49-F238E27FC236}">
                <a16:creationId xmlns:a16="http://schemas.microsoft.com/office/drawing/2014/main" id="{B7C566E4-8259-E24D-D8F7-281D8BA0E9EB}"/>
              </a:ext>
            </a:extLst>
          </p:cNvPr>
          <p:cNvPicPr>
            <a:picLocks noChangeAspect="1"/>
          </p:cNvPicPr>
          <p:nvPr/>
        </p:nvPicPr>
        <p:blipFill>
          <a:blip r:embed="rId5"/>
          <a:stretch>
            <a:fillRect/>
          </a:stretch>
        </p:blipFill>
        <p:spPr>
          <a:xfrm>
            <a:off x="8143589" y="2210957"/>
            <a:ext cx="3457641" cy="2870890"/>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50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29C505C8-A6E9-1225-A5AD-E2169FD241CA}"/>
              </a:ext>
            </a:extLst>
          </p:cNvPr>
          <p:cNvSpPr txBox="1">
            <a:spLocks noChangeArrowheads="1"/>
          </p:cNvSpPr>
          <p:nvPr/>
        </p:nvSpPr>
        <p:spPr bwMode="auto">
          <a:xfrm>
            <a:off x="590768" y="3401452"/>
            <a:ext cx="2939681" cy="2719649"/>
          </a:xfrm>
          <a:prstGeom prst="rect">
            <a:avLst/>
          </a:prstGeom>
        </p:spPr>
        <p:txBody>
          <a:bodyPr vert="horz" wrap="square" lIns="91440" tIns="45720" rIns="91440" bIns="45720" numCol="1" anchor="t" anchorCtr="0" compatLnSpc="1">
            <a:prstTxWarp prst="textNoShape">
              <a:avLst/>
            </a:prstTxWarp>
            <a:normAutofit/>
          </a:bodyPr>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Clr>
                <a:srgbClr val="82BC00"/>
              </a:buClr>
              <a:defRPr/>
            </a:pPr>
            <a:r>
              <a:rPr lang="en-US" altLang="en-US" dirty="0"/>
              <a:t>Ming sets aside the $5,000 per year in her HSA, using about $1,000 annually for various medical expenses. She starts contributing at age 32 and invests the money she’s not actively using. Assuming a $400/year employer contribution.</a:t>
            </a:r>
            <a:endParaRPr lang="en-US" altLang="en-US" sz="2400" b="1" dirty="0"/>
          </a:p>
        </p:txBody>
      </p:sp>
      <p:sp>
        <p:nvSpPr>
          <p:cNvPr id="21" name="Text Placeholder 2">
            <a:extLst>
              <a:ext uri="{FF2B5EF4-FFF2-40B4-BE49-F238E27FC236}">
                <a16:creationId xmlns:a16="http://schemas.microsoft.com/office/drawing/2014/main" id="{0A1A78E5-6B33-22A1-EB9C-8A57546D13C9}"/>
              </a:ext>
            </a:extLst>
          </p:cNvPr>
          <p:cNvSpPr txBox="1">
            <a:spLocks/>
          </p:cNvSpPr>
          <p:nvPr/>
        </p:nvSpPr>
        <p:spPr>
          <a:xfrm>
            <a:off x="590768" y="364911"/>
            <a:ext cx="9242311" cy="520170"/>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t>Invest, and That Nest Egg Really Grows!</a:t>
            </a:r>
          </a:p>
        </p:txBody>
      </p:sp>
      <p:sp>
        <p:nvSpPr>
          <p:cNvPr id="22" name="TextBox 21">
            <a:extLst>
              <a:ext uri="{FF2B5EF4-FFF2-40B4-BE49-F238E27FC236}">
                <a16:creationId xmlns:a16="http://schemas.microsoft.com/office/drawing/2014/main" id="{278BF764-97C7-7107-2A0A-8A6FCB38F95B}"/>
              </a:ext>
            </a:extLst>
          </p:cNvPr>
          <p:cNvSpPr txBox="1"/>
          <p:nvPr/>
        </p:nvSpPr>
        <p:spPr>
          <a:xfrm>
            <a:off x="4586080" y="4867455"/>
            <a:ext cx="6488705" cy="401264"/>
          </a:xfrm>
          <a:prstGeom prst="rect">
            <a:avLst/>
          </a:prstGeom>
          <a:noFill/>
        </p:spPr>
        <p:txBody>
          <a:bodyPr wrap="square" rtlCol="0">
            <a:spAutoFit/>
          </a:bodyPr>
          <a:lstStyle/>
          <a:p>
            <a:pPr marL="0" indent="0" algn="ctr">
              <a:lnSpc>
                <a:spcPct val="120000"/>
              </a:lnSpc>
              <a:buClr>
                <a:srgbClr val="82BC00"/>
              </a:buClr>
              <a:buFont typeface="Arial" panose="020B0604020202020204" pitchFamily="34" charset="0"/>
              <a:buNone/>
              <a:defRPr/>
            </a:pPr>
            <a:r>
              <a:rPr lang="en-US" alt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$4000/year savings at 6% investment growth</a:t>
            </a:r>
          </a:p>
        </p:txBody>
      </p:sp>
      <p:grpSp>
        <p:nvGrpSpPr>
          <p:cNvPr id="23" name="Group 22">
            <a:extLst>
              <a:ext uri="{FF2B5EF4-FFF2-40B4-BE49-F238E27FC236}">
                <a16:creationId xmlns:a16="http://schemas.microsoft.com/office/drawing/2014/main" id="{38D800D7-11F1-A2A1-795B-CD9339C50379}"/>
              </a:ext>
            </a:extLst>
          </p:cNvPr>
          <p:cNvGrpSpPr/>
          <p:nvPr/>
        </p:nvGrpSpPr>
        <p:grpSpPr>
          <a:xfrm>
            <a:off x="3539760" y="1175958"/>
            <a:ext cx="8411838" cy="3509621"/>
            <a:chOff x="3377017" y="1313937"/>
            <a:chExt cx="8411838" cy="3509621"/>
          </a:xfrm>
        </p:grpSpPr>
        <p:pic>
          <p:nvPicPr>
            <p:cNvPr id="24" name="Picture 23">
              <a:extLst>
                <a:ext uri="{FF2B5EF4-FFF2-40B4-BE49-F238E27FC236}">
                  <a16:creationId xmlns:a16="http://schemas.microsoft.com/office/drawing/2014/main" id="{27EAD14D-A165-8999-B27A-4E4EDDBD3CF2}"/>
                </a:ext>
              </a:extLst>
            </p:cNvPr>
            <p:cNvPicPr>
              <a:picLocks noChangeAspect="1"/>
            </p:cNvPicPr>
            <p:nvPr/>
          </p:nvPicPr>
          <p:blipFill rotWithShape="1">
            <a:blip r:embed="rId4"/>
            <a:srcRect b="3912"/>
            <a:stretch/>
          </p:blipFill>
          <p:spPr>
            <a:xfrm>
              <a:off x="3377017" y="1313937"/>
              <a:ext cx="8411838" cy="3509621"/>
            </a:xfrm>
            <a:prstGeom prst="rect">
              <a:avLst/>
            </a:prstGeom>
          </p:spPr>
        </p:pic>
        <p:sp>
          <p:nvSpPr>
            <p:cNvPr id="25" name="TextBox 24">
              <a:extLst>
                <a:ext uri="{FF2B5EF4-FFF2-40B4-BE49-F238E27FC236}">
                  <a16:creationId xmlns:a16="http://schemas.microsoft.com/office/drawing/2014/main" id="{EA155847-6CC7-DB4B-2A75-69558864C7A1}"/>
                </a:ext>
              </a:extLst>
            </p:cNvPr>
            <p:cNvSpPr txBox="1"/>
            <p:nvPr/>
          </p:nvSpPr>
          <p:spPr>
            <a:xfrm>
              <a:off x="6906526" y="2807974"/>
              <a:ext cx="1244184" cy="646331"/>
            </a:xfrm>
            <a:prstGeom prst="rect">
              <a:avLst/>
            </a:prstGeom>
            <a:solidFill>
              <a:schemeClr val="accent4"/>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50</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$144,145</a:t>
              </a:r>
            </a:p>
          </p:txBody>
        </p:sp>
        <p:sp>
          <p:nvSpPr>
            <p:cNvPr id="26" name="TextBox 25">
              <a:extLst>
                <a:ext uri="{FF2B5EF4-FFF2-40B4-BE49-F238E27FC236}">
                  <a16:creationId xmlns:a16="http://schemas.microsoft.com/office/drawing/2014/main" id="{63A122F0-ED8D-7743-1275-108AF68FD4BB}"/>
                </a:ext>
              </a:extLst>
            </p:cNvPr>
            <p:cNvSpPr txBox="1"/>
            <p:nvPr/>
          </p:nvSpPr>
          <p:spPr>
            <a:xfrm>
              <a:off x="9415381" y="1799470"/>
              <a:ext cx="1849292" cy="830997"/>
            </a:xfrm>
            <a:prstGeom prst="rect">
              <a:avLst/>
            </a:prstGeom>
            <a:solidFill>
              <a:schemeClr val="accent1"/>
            </a:solid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65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$454,009</a:t>
              </a:r>
            </a:p>
          </p:txBody>
        </p:sp>
        <p:sp>
          <p:nvSpPr>
            <p:cNvPr id="27" name="TextBox 26">
              <a:extLst>
                <a:ext uri="{FF2B5EF4-FFF2-40B4-BE49-F238E27FC236}">
                  <a16:creationId xmlns:a16="http://schemas.microsoft.com/office/drawing/2014/main" id="{BCCB987D-E41F-B4B9-173B-51DE69932408}"/>
                </a:ext>
              </a:extLst>
            </p:cNvPr>
            <p:cNvSpPr txBox="1"/>
            <p:nvPr/>
          </p:nvSpPr>
          <p:spPr>
            <a:xfrm>
              <a:off x="5253723" y="3052600"/>
              <a:ext cx="1244184" cy="646331"/>
            </a:xfrm>
            <a:prstGeom prst="rect">
              <a:avLst/>
            </a:prstGeom>
            <a:solidFill>
              <a:schemeClr val="accent5"/>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42</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$61,475</a:t>
              </a:r>
            </a:p>
          </p:txBody>
        </p:sp>
        <p:sp>
          <p:nvSpPr>
            <p:cNvPr id="28" name="Oval 27">
              <a:extLst>
                <a:ext uri="{FF2B5EF4-FFF2-40B4-BE49-F238E27FC236}">
                  <a16:creationId xmlns:a16="http://schemas.microsoft.com/office/drawing/2014/main" id="{2E75DDF7-CB2D-963E-111F-54B117B3E043}"/>
                </a:ext>
              </a:extLst>
            </p:cNvPr>
            <p:cNvSpPr/>
            <p:nvPr/>
          </p:nvSpPr>
          <p:spPr>
            <a:xfrm>
              <a:off x="6350034" y="3598206"/>
              <a:ext cx="298764" cy="298764"/>
            </a:xfrm>
            <a:prstGeom prst="ellips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A618994F-1AE2-FC62-2000-787493489A2E}"/>
                </a:ext>
              </a:extLst>
            </p:cNvPr>
            <p:cNvSpPr/>
            <p:nvPr/>
          </p:nvSpPr>
          <p:spPr>
            <a:xfrm>
              <a:off x="8025149" y="3391114"/>
              <a:ext cx="298764" cy="298764"/>
            </a:xfrm>
            <a:prstGeom prst="ellipse">
              <a:avLst/>
            </a:prstGeom>
            <a:solidFill>
              <a:schemeClr val="accent4"/>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CF7B80F6-3046-239F-F722-04B6CC8073CE}"/>
                </a:ext>
              </a:extLst>
            </p:cNvPr>
            <p:cNvSpPr/>
            <p:nvPr/>
          </p:nvSpPr>
          <p:spPr>
            <a:xfrm>
              <a:off x="11131960" y="2521236"/>
              <a:ext cx="298764" cy="298764"/>
            </a:xfrm>
            <a:prstGeom prst="ellipse">
              <a:avLst/>
            </a:prstGeom>
            <a:solidFill>
              <a:schemeClr val="accent1"/>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descr="A picture containing person, table, indoor, computer&#10;&#10;Description automatically generated">
            <a:extLst>
              <a:ext uri="{FF2B5EF4-FFF2-40B4-BE49-F238E27FC236}">
                <a16:creationId xmlns:a16="http://schemas.microsoft.com/office/drawing/2014/main" id="{063A59F9-57F3-BB72-819F-84C1B516B8AE}"/>
              </a:ext>
            </a:extLst>
          </p:cNvPr>
          <p:cNvPicPr>
            <a:picLocks noChangeAspect="1"/>
          </p:cNvPicPr>
          <p:nvPr/>
        </p:nvPicPr>
        <p:blipFill>
          <a:blip r:embed="rId5"/>
          <a:stretch>
            <a:fillRect/>
          </a:stretch>
        </p:blipFill>
        <p:spPr>
          <a:xfrm>
            <a:off x="656407" y="1509776"/>
            <a:ext cx="2592015" cy="1728010"/>
          </a:xfrm>
          <a:prstGeom prst="roundRect">
            <a:avLst>
              <a:gd name="adj" fmla="val 4610"/>
            </a:avLst>
          </a:prstGeom>
        </p:spPr>
      </p:pic>
      <p:sp>
        <p:nvSpPr>
          <p:cNvPr id="4" name="TextBox 3">
            <a:extLst>
              <a:ext uri="{FF2B5EF4-FFF2-40B4-BE49-F238E27FC236}">
                <a16:creationId xmlns:a16="http://schemas.microsoft.com/office/drawing/2014/main" id="{485C23A9-E095-40DE-8EC4-59B4ADCDA388}"/>
              </a:ext>
            </a:extLst>
          </p:cNvPr>
          <p:cNvSpPr txBox="1"/>
          <p:nvPr/>
        </p:nvSpPr>
        <p:spPr>
          <a:xfrm>
            <a:off x="4780503" y="5231185"/>
            <a:ext cx="6099858" cy="401264"/>
          </a:xfrm>
          <a:prstGeom prst="rect">
            <a:avLst/>
          </a:prstGeom>
          <a:noFill/>
        </p:spPr>
        <p:txBody>
          <a:bodyPr wrap="square">
            <a:spAutoFit/>
          </a:bodyPr>
          <a:lstStyle/>
          <a:p>
            <a:pPr algn="ctr">
              <a:lnSpc>
                <a:spcPct val="120000"/>
              </a:lnSpc>
              <a:buClr>
                <a:srgbClr val="82BC00"/>
              </a:buClr>
              <a:defRPr/>
            </a:pPr>
            <a:r>
              <a:rPr lang="en-US" alt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$5,000 over 26 paychecks = </a:t>
            </a:r>
            <a:r>
              <a:rPr lang="en-US" alt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$192.30 per check</a:t>
            </a:r>
            <a:endParaRPr lang="en-US" alt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176957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AE616FC-48CF-26AA-47FE-19184F239B85}"/>
              </a:ext>
            </a:extLst>
          </p:cNvPr>
          <p:cNvSpPr>
            <a:spLocks noGrp="1"/>
          </p:cNvSpPr>
          <p:nvPr>
            <p:ph type="body" sz="quarter" idx="12"/>
          </p:nvPr>
        </p:nvSpPr>
        <p:spPr/>
        <p:txBody>
          <a:bodyPr/>
          <a:lstStyle/>
          <a:p>
            <a:r>
              <a:rPr lang="en-US" dirty="0"/>
              <a:t>What Do These Accounts Cover?</a:t>
            </a:r>
          </a:p>
        </p:txBody>
      </p:sp>
    </p:spTree>
    <p:extLst>
      <p:ext uri="{BB962C8B-B14F-4D97-AF65-F5344CB8AC3E}">
        <p14:creationId xmlns:p14="http://schemas.microsoft.com/office/powerpoint/2010/main" val="842745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8">
            <a:extLst>
              <a:ext uri="{FF2B5EF4-FFF2-40B4-BE49-F238E27FC236}">
                <a16:creationId xmlns:a16="http://schemas.microsoft.com/office/drawing/2014/main" id="{FA38052D-528C-9591-1D77-65E41E2EFD53}"/>
              </a:ext>
            </a:extLst>
          </p:cNvPr>
          <p:cNvSpPr txBox="1">
            <a:spLocks/>
          </p:cNvSpPr>
          <p:nvPr/>
        </p:nvSpPr>
        <p:spPr>
          <a:xfrm>
            <a:off x="661297" y="413631"/>
            <a:ext cx="10545314" cy="119841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solidFill>
                  <a:schemeClr val="tx2"/>
                </a:solidFill>
              </a:rPr>
              <a:t>Which One Works Better?</a:t>
            </a:r>
          </a:p>
        </p:txBody>
      </p:sp>
      <p:pic>
        <p:nvPicPr>
          <p:cNvPr id="16" name="Picture 15" descr="A picture containing person, table, indoor, computer&#10;&#10;Description automatically generated">
            <a:extLst>
              <a:ext uri="{FF2B5EF4-FFF2-40B4-BE49-F238E27FC236}">
                <a16:creationId xmlns:a16="http://schemas.microsoft.com/office/drawing/2014/main" id="{5A533721-8575-8BB3-9186-4A562A5FB36B}"/>
              </a:ext>
            </a:extLst>
          </p:cNvPr>
          <p:cNvPicPr>
            <a:picLocks noChangeAspect="1"/>
          </p:cNvPicPr>
          <p:nvPr/>
        </p:nvPicPr>
        <p:blipFill>
          <a:blip r:embed="rId3"/>
          <a:stretch>
            <a:fillRect/>
          </a:stretch>
        </p:blipFill>
        <p:spPr>
          <a:xfrm>
            <a:off x="4739878" y="1907819"/>
            <a:ext cx="2592015" cy="1728010"/>
          </a:xfrm>
          <a:prstGeom prst="roundRect">
            <a:avLst/>
          </a:prstGeom>
        </p:spPr>
      </p:pic>
      <p:sp>
        <p:nvSpPr>
          <p:cNvPr id="17" name="Rounded Rectangle 16">
            <a:extLst>
              <a:ext uri="{FF2B5EF4-FFF2-40B4-BE49-F238E27FC236}">
                <a16:creationId xmlns:a16="http://schemas.microsoft.com/office/drawing/2014/main" id="{D116E808-19C5-2A84-1F09-555498483FAA}"/>
              </a:ext>
            </a:extLst>
          </p:cNvPr>
          <p:cNvSpPr/>
          <p:nvPr/>
        </p:nvSpPr>
        <p:spPr>
          <a:xfrm>
            <a:off x="1282700" y="1926771"/>
            <a:ext cx="3102429" cy="1709058"/>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mj-lt"/>
                <a:ea typeface="Open Sans" panose="020B0606030504020204" pitchFamily="34" charset="0"/>
                <a:cs typeface="Open Sans" panose="020B0606030504020204" pitchFamily="34" charset="0"/>
              </a:rPr>
              <a:t>Age 65</a:t>
            </a:r>
          </a:p>
          <a:p>
            <a:pPr algn="ctr"/>
            <a:r>
              <a:rPr lang="en-US" sz="2400" b="1" dirty="0">
                <a:solidFill>
                  <a:schemeClr val="bg1"/>
                </a:solidFill>
                <a:latin typeface="+mj-lt"/>
                <a:ea typeface="Open Sans" panose="020B0606030504020204" pitchFamily="34" charset="0"/>
                <a:cs typeface="Open Sans" panose="020B0606030504020204" pitchFamily="34" charset="0"/>
              </a:rPr>
              <a:t>Saving only: $167,835</a:t>
            </a:r>
          </a:p>
        </p:txBody>
      </p:sp>
      <p:sp>
        <p:nvSpPr>
          <p:cNvPr id="18" name="Rounded Rectangle 17">
            <a:extLst>
              <a:ext uri="{FF2B5EF4-FFF2-40B4-BE49-F238E27FC236}">
                <a16:creationId xmlns:a16="http://schemas.microsoft.com/office/drawing/2014/main" id="{5D423FCC-9B86-D7E0-E5CC-18E2DEE204C5}"/>
              </a:ext>
            </a:extLst>
          </p:cNvPr>
          <p:cNvSpPr/>
          <p:nvPr/>
        </p:nvSpPr>
        <p:spPr>
          <a:xfrm>
            <a:off x="7686642" y="1875162"/>
            <a:ext cx="3102429" cy="1709058"/>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mj-lt"/>
                <a:ea typeface="Open Sans" panose="020B0606030504020204" pitchFamily="34" charset="0"/>
                <a:cs typeface="Open Sans" panose="020B0606030504020204" pitchFamily="34" charset="0"/>
              </a:rPr>
              <a:t>Age 65</a:t>
            </a:r>
          </a:p>
          <a:p>
            <a:pPr algn="ctr"/>
            <a:r>
              <a:rPr lang="en-US" sz="2400" b="1" dirty="0">
                <a:solidFill>
                  <a:schemeClr val="bg1"/>
                </a:solidFill>
                <a:latin typeface="+mj-lt"/>
                <a:ea typeface="Open Sans" panose="020B0606030504020204" pitchFamily="34" charset="0"/>
                <a:cs typeface="Open Sans" panose="020B0606030504020204" pitchFamily="34" charset="0"/>
              </a:rPr>
              <a:t>Investing:</a:t>
            </a:r>
          </a:p>
          <a:p>
            <a:pPr algn="ctr"/>
            <a:r>
              <a:rPr lang="en-US" sz="2400" b="1" dirty="0">
                <a:solidFill>
                  <a:schemeClr val="bg1"/>
                </a:solidFill>
                <a:latin typeface="+mj-lt"/>
                <a:ea typeface="Open Sans" panose="020B0606030504020204" pitchFamily="34" charset="0"/>
                <a:cs typeface="Open Sans" panose="020B0606030504020204" pitchFamily="34" charset="0"/>
              </a:rPr>
              <a:t>$454,009</a:t>
            </a:r>
          </a:p>
        </p:txBody>
      </p:sp>
      <p:sp>
        <p:nvSpPr>
          <p:cNvPr id="19" name="Rounded Rectangle 18">
            <a:extLst>
              <a:ext uri="{FF2B5EF4-FFF2-40B4-BE49-F238E27FC236}">
                <a16:creationId xmlns:a16="http://schemas.microsoft.com/office/drawing/2014/main" id="{DCDCE2FB-B8C5-276B-0980-6D15E9A7A30C}"/>
              </a:ext>
            </a:extLst>
          </p:cNvPr>
          <p:cNvSpPr/>
          <p:nvPr/>
        </p:nvSpPr>
        <p:spPr>
          <a:xfrm>
            <a:off x="3111827" y="4152576"/>
            <a:ext cx="7677244" cy="1094705"/>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B0F2438-8A13-1480-C0A4-7402931F4537}"/>
              </a:ext>
            </a:extLst>
          </p:cNvPr>
          <p:cNvSpPr txBox="1"/>
          <p:nvPr/>
        </p:nvSpPr>
        <p:spPr>
          <a:xfrm>
            <a:off x="6748688" y="4325435"/>
            <a:ext cx="3943813" cy="707886"/>
          </a:xfrm>
          <a:prstGeom prst="rect">
            <a:avLst/>
          </a:prstGeom>
          <a:noFill/>
        </p:spPr>
        <p:txBody>
          <a:bodyPr wrap="square" rtlCol="0">
            <a:spAutoFit/>
          </a:bodyPr>
          <a:lstStyle/>
          <a:p>
            <a:r>
              <a:rPr lang="en-US" sz="4000" dirty="0">
                <a:solidFill>
                  <a:schemeClr val="bg1"/>
                </a:solidFill>
                <a:latin typeface="+mj-lt"/>
                <a:ea typeface="Open Sans" panose="020B0606030504020204" pitchFamily="34" charset="0"/>
                <a:cs typeface="Open Sans" panose="020B0606030504020204" pitchFamily="34" charset="0"/>
              </a:rPr>
              <a:t>$286,174 more!</a:t>
            </a:r>
          </a:p>
        </p:txBody>
      </p:sp>
      <p:sp>
        <p:nvSpPr>
          <p:cNvPr id="21" name="TextBox 20">
            <a:extLst>
              <a:ext uri="{FF2B5EF4-FFF2-40B4-BE49-F238E27FC236}">
                <a16:creationId xmlns:a16="http://schemas.microsoft.com/office/drawing/2014/main" id="{BE9257A0-584C-D765-579E-927EC957807F}"/>
              </a:ext>
            </a:extLst>
          </p:cNvPr>
          <p:cNvSpPr txBox="1"/>
          <p:nvPr/>
        </p:nvSpPr>
        <p:spPr>
          <a:xfrm>
            <a:off x="3861619" y="4325435"/>
            <a:ext cx="3102429" cy="707886"/>
          </a:xfrm>
          <a:prstGeom prst="rect">
            <a:avLst/>
          </a:prstGeom>
          <a:noFill/>
        </p:spPr>
        <p:txBody>
          <a:bodyPr wrap="square" rtlCol="0">
            <a:spAutoFit/>
          </a:bodyPr>
          <a:lstStyle/>
          <a:p>
            <a:r>
              <a:rPr lang="en-US" sz="4000" dirty="0">
                <a:solidFill>
                  <a:schemeClr val="bg1"/>
                </a:solidFill>
                <a:latin typeface="+mj-lt"/>
                <a:ea typeface="Open Sans" panose="020B0606030504020204" pitchFamily="34" charset="0"/>
                <a:cs typeface="Open Sans" panose="020B0606030504020204" pitchFamily="34" charset="0"/>
              </a:rPr>
              <a:t>Investing =</a:t>
            </a:r>
          </a:p>
        </p:txBody>
      </p:sp>
      <p:sp>
        <p:nvSpPr>
          <p:cNvPr id="22" name="Arrow: Pentagon 9">
            <a:extLst>
              <a:ext uri="{FF2B5EF4-FFF2-40B4-BE49-F238E27FC236}">
                <a16:creationId xmlns:a16="http://schemas.microsoft.com/office/drawing/2014/main" id="{7349C0E5-1EFC-B14B-BB2A-2B22F5AA449E}"/>
              </a:ext>
            </a:extLst>
          </p:cNvPr>
          <p:cNvSpPr/>
          <p:nvPr/>
        </p:nvSpPr>
        <p:spPr>
          <a:xfrm>
            <a:off x="0" y="4452296"/>
            <a:ext cx="2853398" cy="581025"/>
          </a:xfrm>
          <a:prstGeom prst="homePlate">
            <a:avLst/>
          </a:prstGeom>
          <a:solidFill>
            <a:srgbClr val="009B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241A3947-5998-9A40-E73C-DF56EACC866A}"/>
              </a:ext>
            </a:extLst>
          </p:cNvPr>
          <p:cNvPicPr>
            <a:picLocks noChangeAspect="1"/>
          </p:cNvPicPr>
          <p:nvPr/>
        </p:nvPicPr>
        <p:blipFill>
          <a:blip r:embed="rId4"/>
          <a:stretch>
            <a:fillRect/>
          </a:stretch>
        </p:blipFill>
        <p:spPr>
          <a:xfrm rot="656402">
            <a:off x="10278052" y="3837847"/>
            <a:ext cx="828897" cy="604871"/>
          </a:xfrm>
          <a:prstGeom prst="rect">
            <a:avLst/>
          </a:prstGeom>
        </p:spPr>
      </p:pic>
      <p:pic>
        <p:nvPicPr>
          <p:cNvPr id="3" name="Picture 2">
            <a:extLst>
              <a:ext uri="{FF2B5EF4-FFF2-40B4-BE49-F238E27FC236}">
                <a16:creationId xmlns:a16="http://schemas.microsoft.com/office/drawing/2014/main" id="{F3558B23-36AC-0288-815B-3F2830DF506A}"/>
              </a:ext>
            </a:extLst>
          </p:cNvPr>
          <p:cNvPicPr>
            <a:picLocks noChangeAspect="1"/>
          </p:cNvPicPr>
          <p:nvPr/>
        </p:nvPicPr>
        <p:blipFill>
          <a:blip r:embed="rId4"/>
          <a:stretch>
            <a:fillRect/>
          </a:stretch>
        </p:blipFill>
        <p:spPr>
          <a:xfrm rot="16975137">
            <a:off x="2693359" y="3925918"/>
            <a:ext cx="828897" cy="604871"/>
          </a:xfrm>
          <a:prstGeom prst="rect">
            <a:avLst/>
          </a:prstGeom>
        </p:spPr>
      </p:pic>
    </p:spTree>
    <p:extLst>
      <p:ext uri="{BB962C8B-B14F-4D97-AF65-F5344CB8AC3E}">
        <p14:creationId xmlns:p14="http://schemas.microsoft.com/office/powerpoint/2010/main" val="8206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030425F8-EA1D-A6C2-8E3C-3E4707099FB9}"/>
              </a:ext>
            </a:extLst>
          </p:cNvPr>
          <p:cNvSpPr txBox="1">
            <a:spLocks/>
          </p:cNvSpPr>
          <p:nvPr/>
        </p:nvSpPr>
        <p:spPr>
          <a:xfrm>
            <a:off x="694020" y="413536"/>
            <a:ext cx="10545314" cy="56257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
                <a:schemeClr val="accent3"/>
              </a:buClr>
              <a:buSzPct val="100000"/>
              <a:buFontTx/>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marR="0" indent="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None/>
              <a:tabLst/>
              <a:defRPr sz="16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14500" marR="0" indent="-342900" algn="l" defTabSz="457200" rtl="0" eaLnBrk="1" fontAlgn="auto" latinLnBrk="0" hangingPunct="1">
              <a:lnSpc>
                <a:spcPct val="100000"/>
              </a:lnSpc>
              <a:spcBef>
                <a:spcPct val="20000"/>
              </a:spcBef>
              <a:spcAft>
                <a:spcPts val="0"/>
              </a:spcAft>
              <a:buClr>
                <a:schemeClr val="accent3"/>
              </a:buClr>
              <a:buSzPct val="100000"/>
              <a:buFont typeface="+mj-lt"/>
              <a:buAutoNum type="arabicPeriod"/>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3"/>
              </a:buClr>
              <a:buSzPct val="100000"/>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solidFill>
                  <a:schemeClr val="tx2"/>
                </a:solidFill>
              </a:rPr>
              <a:t>Investing is Easy</a:t>
            </a:r>
          </a:p>
        </p:txBody>
      </p:sp>
      <p:sp>
        <p:nvSpPr>
          <p:cNvPr id="12" name="Rounded Rectangle 11">
            <a:extLst>
              <a:ext uri="{FF2B5EF4-FFF2-40B4-BE49-F238E27FC236}">
                <a16:creationId xmlns:a16="http://schemas.microsoft.com/office/drawing/2014/main" id="{75BD8BC6-8714-386E-F6F2-888F62B573C7}"/>
              </a:ext>
            </a:extLst>
          </p:cNvPr>
          <p:cNvSpPr/>
          <p:nvPr/>
        </p:nvSpPr>
        <p:spPr>
          <a:xfrm>
            <a:off x="7261726" y="2214394"/>
            <a:ext cx="1901525" cy="1654962"/>
          </a:xfrm>
          <a:prstGeom prst="roundRect">
            <a:avLst/>
          </a:prstGeom>
          <a:noFill/>
          <a:ln w="762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D1F2440-9CF5-3406-91E5-5804EBCED4CE}"/>
              </a:ext>
            </a:extLst>
          </p:cNvPr>
          <p:cNvPicPr>
            <a:picLocks noChangeAspect="1"/>
          </p:cNvPicPr>
          <p:nvPr/>
        </p:nvPicPr>
        <p:blipFill>
          <a:blip r:embed="rId3"/>
          <a:srcRect l="175" r="-199"/>
          <a:stretch>
            <a:fillRect/>
          </a:stretch>
        </p:blipFill>
        <p:spPr>
          <a:xfrm>
            <a:off x="1648327" y="1152732"/>
            <a:ext cx="9364521" cy="5291732"/>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69475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
            <a:extLst>
              <a:ext uri="{FF2B5EF4-FFF2-40B4-BE49-F238E27FC236}">
                <a16:creationId xmlns:a16="http://schemas.microsoft.com/office/drawing/2014/main" id="{C07394F2-6E92-4968-B4AF-F6206AF6F20F}"/>
              </a:ext>
            </a:extLst>
          </p:cNvPr>
          <p:cNvSpPr>
            <a:spLocks noGrp="1" noChangeArrowheads="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eaLnBrk="1" hangingPunct="1">
              <a:buFont typeface="Arial" panose="020B0604020202020204" pitchFamily="34" charset="0"/>
              <a:buNone/>
            </a:pPr>
            <a:r>
              <a:rPr lang="en-US" altLang="en-US" b="1" dirty="0"/>
              <a:t>Dependent Care FSA</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FB28DC-5411-5436-4C6F-D30533808997}"/>
              </a:ext>
            </a:extLst>
          </p:cNvPr>
          <p:cNvSpPr>
            <a:spLocks noGrp="1"/>
          </p:cNvSpPr>
          <p:nvPr>
            <p:ph type="body" sz="quarter" idx="4294967295"/>
          </p:nvPr>
        </p:nvSpPr>
        <p:spPr>
          <a:xfrm>
            <a:off x="685800" y="392430"/>
            <a:ext cx="10544175" cy="690563"/>
          </a:xfrm>
          <a:prstGeom prst="rect">
            <a:avLst/>
          </a:prstGeom>
        </p:spPr>
        <p:txBody>
          <a:bodyPr/>
          <a:lstStyle/>
          <a:p>
            <a:pPr algn="ctr"/>
            <a:r>
              <a:rPr lang="en-US" sz="3200" b="1" dirty="0">
                <a:solidFill>
                  <a:schemeClr val="bg2"/>
                </a:solidFill>
                <a:latin typeface="Open Sans" panose="020B0606030504020204" pitchFamily="34" charset="0"/>
              </a:rPr>
              <a:t>What is a Dependent Care FSA?</a:t>
            </a:r>
          </a:p>
        </p:txBody>
      </p:sp>
      <p:pic>
        <p:nvPicPr>
          <p:cNvPr id="5" name="Online Media 4" descr="What is a Dependent Care FSA?">
            <a:hlinkClick r:id="" action="ppaction://media"/>
            <a:extLst>
              <a:ext uri="{FF2B5EF4-FFF2-40B4-BE49-F238E27FC236}">
                <a16:creationId xmlns:a16="http://schemas.microsoft.com/office/drawing/2014/main" id="{DDFA565F-5D79-4038-D450-1E31EAB9C954}"/>
              </a:ext>
            </a:extLst>
          </p:cNvPr>
          <p:cNvPicPr>
            <a:picLocks noRot="1" noChangeAspect="1"/>
          </p:cNvPicPr>
          <p:nvPr>
            <a:videoFile r:link="rId1"/>
          </p:nvPr>
        </p:nvPicPr>
        <p:blipFill>
          <a:blip r:embed="rId4"/>
          <a:stretch>
            <a:fillRect/>
          </a:stretch>
        </p:blipFill>
        <p:spPr>
          <a:xfrm>
            <a:off x="1974304" y="1363894"/>
            <a:ext cx="7809776" cy="4399874"/>
          </a:xfrm>
          <a:prstGeom prst="rect">
            <a:avLst/>
          </a:prstGeom>
        </p:spPr>
      </p:pic>
    </p:spTree>
    <p:extLst>
      <p:ext uri="{BB962C8B-B14F-4D97-AF65-F5344CB8AC3E}">
        <p14:creationId xmlns:p14="http://schemas.microsoft.com/office/powerpoint/2010/main" val="793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EC37E-9EA1-22B0-11E0-F4885093CA26}"/>
              </a:ext>
            </a:extLst>
          </p:cNvPr>
          <p:cNvSpPr>
            <a:spLocks noGrp="1"/>
          </p:cNvSpPr>
          <p:nvPr>
            <p:ph type="body" sz="quarter" idx="11"/>
          </p:nvPr>
        </p:nvSpPr>
        <p:spPr>
          <a:xfrm>
            <a:off x="529896" y="1380954"/>
            <a:ext cx="5118550" cy="1569347"/>
          </a:xfrm>
        </p:spPr>
        <p:txBody>
          <a:bodyPr/>
          <a:lstStyle/>
          <a:p>
            <a:pPr defTabSz="914400">
              <a:spcBef>
                <a:spcPct val="0"/>
              </a:spcBef>
              <a:spcAft>
                <a:spcPts val="600"/>
              </a:spcAft>
              <a:buClr>
                <a:srgbClr val="82BC00"/>
              </a:buClr>
              <a:defRPr/>
            </a:pPr>
            <a:r>
              <a:rPr lang="en-US" altLang="en-US" dirty="0">
                <a:solidFill>
                  <a:schemeClr val="accent4"/>
                </a:solidFill>
              </a:rPr>
              <a:t>Contributions</a:t>
            </a:r>
          </a:p>
          <a:p>
            <a:pPr marL="285750" indent="-285750" defTabSz="914400">
              <a:spcBef>
                <a:spcPct val="0"/>
              </a:spcBef>
              <a:spcAft>
                <a:spcPts val="600"/>
              </a:spcAft>
              <a:buClr>
                <a:schemeClr val="accent4"/>
              </a:buClr>
              <a:buFont typeface="Arial" panose="020B0604020202020204" pitchFamily="34" charset="0"/>
              <a:buChar char="•"/>
              <a:defRPr/>
            </a:pPr>
            <a:r>
              <a:rPr lang="en-US" altLang="en-US" sz="1600" b="0" dirty="0">
                <a:solidFill>
                  <a:schemeClr val="tx1"/>
                </a:solidFill>
              </a:rPr>
              <a:t>You may contribute up to </a:t>
            </a:r>
            <a:r>
              <a:rPr lang="en-US" altLang="en-US" sz="1600" b="0" dirty="0">
                <a:solidFill>
                  <a:schemeClr val="tx1"/>
                </a:solidFill>
                <a:highlight>
                  <a:srgbClr val="00FF00"/>
                </a:highlight>
              </a:rPr>
              <a:t>$7,500 </a:t>
            </a:r>
            <a:r>
              <a:rPr lang="en-US" altLang="en-US" sz="1600" b="0" dirty="0">
                <a:solidFill>
                  <a:schemeClr val="tx1"/>
                </a:solidFill>
              </a:rPr>
              <a:t>to your account (</a:t>
            </a:r>
            <a:r>
              <a:rPr lang="en-US" altLang="en-US" sz="1600" b="0" dirty="0">
                <a:solidFill>
                  <a:schemeClr val="tx1"/>
                </a:solidFill>
                <a:highlight>
                  <a:srgbClr val="00FF00"/>
                </a:highlight>
              </a:rPr>
              <a:t>$7,500 </a:t>
            </a:r>
            <a:r>
              <a:rPr lang="en-US" altLang="en-US" sz="1600" b="0" dirty="0">
                <a:solidFill>
                  <a:schemeClr val="tx1"/>
                </a:solidFill>
              </a:rPr>
              <a:t>per calendar year if single or married filing jointly, </a:t>
            </a:r>
            <a:r>
              <a:rPr lang="en-US" altLang="en-US" sz="1600" b="0" dirty="0">
                <a:solidFill>
                  <a:schemeClr val="tx1"/>
                </a:solidFill>
                <a:highlight>
                  <a:srgbClr val="00FF00"/>
                </a:highlight>
              </a:rPr>
              <a:t>$3,750 </a:t>
            </a:r>
            <a:r>
              <a:rPr lang="en-US" altLang="en-US" sz="1600" b="0" dirty="0">
                <a:solidFill>
                  <a:schemeClr val="tx1"/>
                </a:solidFill>
              </a:rPr>
              <a:t>if married filing separately).</a:t>
            </a:r>
          </a:p>
          <a:p>
            <a:pPr marL="285750" indent="-285750" defTabSz="914400">
              <a:spcBef>
                <a:spcPct val="0"/>
              </a:spcBef>
              <a:spcAft>
                <a:spcPts val="600"/>
              </a:spcAft>
              <a:buClr>
                <a:schemeClr val="accent4"/>
              </a:buClr>
              <a:buFont typeface="Arial" panose="020B0604020202020204" pitchFamily="34" charset="0"/>
              <a:buChar char="•"/>
              <a:defRPr/>
            </a:pPr>
            <a:r>
              <a:rPr lang="en-US" altLang="en-US" sz="1600" b="0" dirty="0">
                <a:solidFill>
                  <a:schemeClr val="tx1"/>
                </a:solidFill>
              </a:rPr>
              <a:t>Contributions are tax free.</a:t>
            </a:r>
          </a:p>
          <a:p>
            <a:pPr>
              <a:spcAft>
                <a:spcPts val="600"/>
              </a:spcAft>
            </a:pPr>
            <a:endParaRPr lang="en-US" sz="1600" b="0" dirty="0">
              <a:solidFill>
                <a:schemeClr val="tx1"/>
              </a:solidFill>
            </a:endParaRPr>
          </a:p>
        </p:txBody>
      </p:sp>
      <p:sp>
        <p:nvSpPr>
          <p:cNvPr id="7" name="Title 6">
            <a:extLst>
              <a:ext uri="{FF2B5EF4-FFF2-40B4-BE49-F238E27FC236}">
                <a16:creationId xmlns:a16="http://schemas.microsoft.com/office/drawing/2014/main" id="{DA7F5A51-15B2-9B18-E8D0-6F599829BA75}"/>
              </a:ext>
            </a:extLst>
          </p:cNvPr>
          <p:cNvSpPr>
            <a:spLocks noGrp="1"/>
          </p:cNvSpPr>
          <p:nvPr>
            <p:ph type="title"/>
          </p:nvPr>
        </p:nvSpPr>
        <p:spPr/>
        <p:txBody>
          <a:bodyPr>
            <a:normAutofit/>
          </a:bodyPr>
          <a:lstStyle/>
          <a:p>
            <a:r>
              <a:rPr lang="en-US" dirty="0"/>
              <a:t>What is a DCFSA Plan?</a:t>
            </a:r>
          </a:p>
        </p:txBody>
      </p:sp>
      <p:sp>
        <p:nvSpPr>
          <p:cNvPr id="8" name="Text Placeholder 3">
            <a:extLst>
              <a:ext uri="{FF2B5EF4-FFF2-40B4-BE49-F238E27FC236}">
                <a16:creationId xmlns:a16="http://schemas.microsoft.com/office/drawing/2014/main" id="{6CB6C5D1-96CA-A45D-78CE-DE811F367BEE}"/>
              </a:ext>
            </a:extLst>
          </p:cNvPr>
          <p:cNvSpPr txBox="1">
            <a:spLocks/>
          </p:cNvSpPr>
          <p:nvPr/>
        </p:nvSpPr>
        <p:spPr>
          <a:xfrm>
            <a:off x="529896" y="3194097"/>
            <a:ext cx="4956503" cy="1427205"/>
          </a:xfrm>
          <a:prstGeom prst="rect">
            <a:avLst/>
          </a:prstGeom>
        </p:spPr>
        <p:txBody>
          <a:bodyPr vert="horz"/>
          <a:lstStyle>
            <a:lvl1pPr marL="0" indent="0" algn="l" defTabSz="457200" rtl="0" eaLnBrk="1" latinLnBrk="0" hangingPunct="1">
              <a:spcBef>
                <a:spcPct val="20000"/>
              </a:spcBef>
              <a:buClr>
                <a:schemeClr val="accent3"/>
              </a:buClr>
              <a:buSzPct val="100000"/>
              <a:buFontTx/>
              <a:buNone/>
              <a:defRPr sz="1800" b="1" i="0" kern="120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ct val="0"/>
              </a:spcBef>
              <a:spcAft>
                <a:spcPts val="600"/>
              </a:spcAft>
              <a:buClr>
                <a:srgbClr val="82BC00"/>
              </a:buClr>
              <a:defRPr/>
            </a:pPr>
            <a:r>
              <a:rPr lang="en-US" altLang="en-US" dirty="0">
                <a:solidFill>
                  <a:schemeClr val="accent4"/>
                </a:solidFill>
              </a:rPr>
              <a:t>Using Your Account</a:t>
            </a:r>
          </a:p>
          <a:p>
            <a:pPr defTabSz="914400">
              <a:spcBef>
                <a:spcPct val="0"/>
              </a:spcBef>
              <a:spcAft>
                <a:spcPts val="600"/>
              </a:spcAft>
              <a:buClr>
                <a:srgbClr val="82BC00"/>
              </a:buClr>
              <a:defRPr/>
            </a:pPr>
            <a:r>
              <a:rPr lang="en-US" altLang="en-US" sz="1600" b="0" dirty="0">
                <a:solidFill>
                  <a:schemeClr val="tx1"/>
                </a:solidFill>
              </a:rPr>
              <a:t>Use the funds for child or dependent care while you are at work –  typical expenses include day care, before and after school care. Funds become available for use as you contribute them.</a:t>
            </a:r>
          </a:p>
          <a:p>
            <a:pPr>
              <a:spcAft>
                <a:spcPts val="600"/>
              </a:spcAft>
            </a:pPr>
            <a:endParaRPr lang="en-US" sz="1600" b="0" dirty="0">
              <a:solidFill>
                <a:schemeClr val="tx1"/>
              </a:solidFill>
            </a:endParaRPr>
          </a:p>
        </p:txBody>
      </p:sp>
      <p:sp>
        <p:nvSpPr>
          <p:cNvPr id="9" name="Text Placeholder 3">
            <a:extLst>
              <a:ext uri="{FF2B5EF4-FFF2-40B4-BE49-F238E27FC236}">
                <a16:creationId xmlns:a16="http://schemas.microsoft.com/office/drawing/2014/main" id="{C2D501B2-768C-6B65-99A1-3F2C22D018B8}"/>
              </a:ext>
            </a:extLst>
          </p:cNvPr>
          <p:cNvSpPr txBox="1">
            <a:spLocks/>
          </p:cNvSpPr>
          <p:nvPr/>
        </p:nvSpPr>
        <p:spPr>
          <a:xfrm>
            <a:off x="529896" y="4958841"/>
            <a:ext cx="4296747" cy="938532"/>
          </a:xfrm>
          <a:prstGeom prst="rect">
            <a:avLst/>
          </a:prstGeom>
        </p:spPr>
        <p:txBody>
          <a:bodyPr vert="horz"/>
          <a:lstStyle>
            <a:lvl1pPr marL="0" indent="0" algn="l" defTabSz="457200" rtl="0" eaLnBrk="1" latinLnBrk="0" hangingPunct="1">
              <a:spcBef>
                <a:spcPct val="20000"/>
              </a:spcBef>
              <a:buClr>
                <a:schemeClr val="accent3"/>
              </a:buClr>
              <a:buSzPct val="100000"/>
              <a:buFontTx/>
              <a:buNone/>
              <a:defRPr sz="1800" b="1" i="0" kern="120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ct val="0"/>
              </a:spcBef>
              <a:spcAft>
                <a:spcPts val="600"/>
              </a:spcAft>
              <a:buClr>
                <a:srgbClr val="82BC00"/>
              </a:buClr>
              <a:defRPr/>
            </a:pPr>
            <a:r>
              <a:rPr lang="en-US" altLang="en-US" dirty="0">
                <a:solidFill>
                  <a:schemeClr val="accent4"/>
                </a:solidFill>
              </a:rPr>
              <a:t>Funds Forfeiture</a:t>
            </a:r>
          </a:p>
          <a:p>
            <a:pPr defTabSz="914400">
              <a:spcBef>
                <a:spcPct val="0"/>
              </a:spcBef>
              <a:spcAft>
                <a:spcPts val="600"/>
              </a:spcAft>
              <a:buClr>
                <a:srgbClr val="82BC00"/>
              </a:buClr>
              <a:defRPr/>
            </a:pPr>
            <a:r>
              <a:rPr lang="en-US" altLang="en-US" sz="1600" b="0" dirty="0">
                <a:solidFill>
                  <a:schemeClr val="tx1"/>
                </a:solidFill>
              </a:rPr>
              <a:t>Unused amounts at year-end are NOT rolled over to the next plan year.</a:t>
            </a:r>
            <a:endParaRPr lang="en-US" sz="1600" b="0" dirty="0">
              <a:solidFill>
                <a:schemeClr val="tx1"/>
              </a:solidFill>
            </a:endParaRPr>
          </a:p>
        </p:txBody>
      </p:sp>
      <p:pic>
        <p:nvPicPr>
          <p:cNvPr id="10" name="Picture 9">
            <a:extLst>
              <a:ext uri="{FF2B5EF4-FFF2-40B4-BE49-F238E27FC236}">
                <a16:creationId xmlns:a16="http://schemas.microsoft.com/office/drawing/2014/main" id="{C690DCF2-7E55-E472-DDFF-EE100D4CE40D}"/>
              </a:ext>
            </a:extLst>
          </p:cNvPr>
          <p:cNvPicPr>
            <a:picLocks noChangeAspect="1"/>
          </p:cNvPicPr>
          <p:nvPr/>
        </p:nvPicPr>
        <p:blipFill>
          <a:blip r:embed="rId3"/>
          <a:stretch>
            <a:fillRect/>
          </a:stretch>
        </p:blipFill>
        <p:spPr>
          <a:xfrm>
            <a:off x="6705602" y="991337"/>
            <a:ext cx="4430482" cy="5034639"/>
          </a:xfrm>
          <a:prstGeom prst="roundRect">
            <a:avLst>
              <a:gd name="adj" fmla="val 1514"/>
            </a:avLst>
          </a:prstGeom>
        </p:spPr>
      </p:pic>
      <p:grpSp>
        <p:nvGrpSpPr>
          <p:cNvPr id="11" name="Group 10">
            <a:extLst>
              <a:ext uri="{FF2B5EF4-FFF2-40B4-BE49-F238E27FC236}">
                <a16:creationId xmlns:a16="http://schemas.microsoft.com/office/drawing/2014/main" id="{D7095AF6-7A6B-E7BE-3E62-F2B73B042214}"/>
              </a:ext>
            </a:extLst>
          </p:cNvPr>
          <p:cNvGrpSpPr/>
          <p:nvPr/>
        </p:nvGrpSpPr>
        <p:grpSpPr>
          <a:xfrm>
            <a:off x="7253801" y="4958841"/>
            <a:ext cx="4166567" cy="1314637"/>
            <a:chOff x="7126480" y="4958841"/>
            <a:chExt cx="4166567" cy="1314637"/>
          </a:xfrm>
        </p:grpSpPr>
        <p:sp>
          <p:nvSpPr>
            <p:cNvPr id="5" name="Rounded Rectangle 4">
              <a:extLst>
                <a:ext uri="{FF2B5EF4-FFF2-40B4-BE49-F238E27FC236}">
                  <a16:creationId xmlns:a16="http://schemas.microsoft.com/office/drawing/2014/main" id="{F71996BD-7432-3F2E-B952-FD7CFB96FF01}"/>
                </a:ext>
              </a:extLst>
            </p:cNvPr>
            <p:cNvSpPr/>
            <p:nvPr/>
          </p:nvSpPr>
          <p:spPr>
            <a:xfrm>
              <a:off x="7126480" y="4958841"/>
              <a:ext cx="4166567" cy="1314637"/>
            </a:xfrm>
            <a:prstGeom prst="roundRect">
              <a:avLst>
                <a:gd name="adj" fmla="val 116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20" name="TextBox 3">
              <a:extLst>
                <a:ext uri="{FF2B5EF4-FFF2-40B4-BE49-F238E27FC236}">
                  <a16:creationId xmlns:a16="http://schemas.microsoft.com/office/drawing/2014/main" id="{C243E141-4958-4442-AB35-D0D65C492F60}"/>
                </a:ext>
              </a:extLst>
            </p:cNvPr>
            <p:cNvSpPr txBox="1">
              <a:spLocks noChangeArrowheads="1"/>
            </p:cNvSpPr>
            <p:nvPr/>
          </p:nvSpPr>
          <p:spPr bwMode="auto">
            <a:xfrm>
              <a:off x="7277668" y="5097340"/>
              <a:ext cx="401537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A DCFSA Plan is a tax-advantaged account that allows you to use  pre-tax dollars to pay for eligible child and elder care while you work.</a:t>
              </a:r>
              <a:endParaRPr lang="en-US" alt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F7413-6CB5-2031-40F2-436CD13F752E}"/>
              </a:ext>
            </a:extLst>
          </p:cNvPr>
          <p:cNvSpPr txBox="1">
            <a:spLocks/>
          </p:cNvSpPr>
          <p:nvPr/>
        </p:nvSpPr>
        <p:spPr>
          <a:xfrm>
            <a:off x="1017452" y="2410365"/>
            <a:ext cx="4062253" cy="2037269"/>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t>Am I Eligible for This?</a:t>
            </a:r>
          </a:p>
        </p:txBody>
      </p:sp>
      <p:sp>
        <p:nvSpPr>
          <p:cNvPr id="14" name="Text Placeholder 2">
            <a:extLst>
              <a:ext uri="{FF2B5EF4-FFF2-40B4-BE49-F238E27FC236}">
                <a16:creationId xmlns:a16="http://schemas.microsoft.com/office/drawing/2014/main" id="{5603E3E0-9C9B-29AB-1E47-7936CEB6ADB5}"/>
              </a:ext>
            </a:extLst>
          </p:cNvPr>
          <p:cNvSpPr>
            <a:spLocks noGrp="1"/>
          </p:cNvSpPr>
          <p:nvPr>
            <p:ph type="body" sz="quarter" idx="11"/>
          </p:nvPr>
        </p:nvSpPr>
        <p:spPr>
          <a:xfrm>
            <a:off x="6354962" y="1263894"/>
            <a:ext cx="4698860" cy="3907610"/>
          </a:xfrm>
        </p:spPr>
        <p:txBody>
          <a:bodyPr/>
          <a:lstStyle/>
          <a:p>
            <a:pPr defTabSz="914400">
              <a:spcBef>
                <a:spcPct val="0"/>
              </a:spcBef>
              <a:spcAft>
                <a:spcPts val="600"/>
              </a:spcAft>
              <a:defRPr/>
            </a:pPr>
            <a:r>
              <a:rPr lang="en-US" sz="1800" dirty="0">
                <a:solidFill>
                  <a:schemeClr val="accent4"/>
                </a:solidFill>
              </a:rPr>
              <a:t>To be reimbursed through your Dependent Care Account Plan for child and dependent day care services, you must meet the following conditions:</a:t>
            </a:r>
          </a:p>
          <a:p>
            <a:pPr marL="285750" indent="-285750">
              <a:spcAft>
                <a:spcPts val="600"/>
              </a:spcAft>
              <a:buClr>
                <a:schemeClr val="accent4"/>
              </a:buClr>
              <a:buFont typeface="Arial" panose="020B0604020202020204" pitchFamily="34" charset="0"/>
              <a:buChar char="•"/>
            </a:pPr>
            <a:r>
              <a:rPr lang="en-US" altLang="en-US" sz="1600" b="0" dirty="0">
                <a:solidFill>
                  <a:schemeClr val="tx1"/>
                </a:solidFill>
              </a:rPr>
              <a:t>The childcare or elder care costs must be for time that you or you and your spouse are working or looking for work, in full-time school, or if care if for an adult – the adult must be physically or mentally incapable of self-care.</a:t>
            </a:r>
          </a:p>
          <a:p>
            <a:pPr marL="285750" indent="-285750">
              <a:spcAft>
                <a:spcPts val="600"/>
              </a:spcAft>
              <a:buClr>
                <a:schemeClr val="accent4"/>
              </a:buClr>
              <a:buFont typeface="Arial" panose="020B0604020202020204" pitchFamily="34" charset="0"/>
              <a:buChar char="•"/>
            </a:pPr>
            <a:r>
              <a:rPr lang="en-US" altLang="en-US" sz="1600" b="0" dirty="0">
                <a:solidFill>
                  <a:schemeClr val="tx1"/>
                </a:solidFill>
              </a:rPr>
              <a:t>You can’t use the DCFSA to pay someone who is your dependent on your federal tax return or to your child who is under age 19. For example, you cannot pay your oldest child to baby-sit your toddler and get reimbursed through this plan. </a:t>
            </a:r>
          </a:p>
          <a:p>
            <a:pPr defTabSz="914400">
              <a:spcBef>
                <a:spcPct val="0"/>
              </a:spcBef>
              <a:spcAft>
                <a:spcPts val="600"/>
              </a:spcAft>
              <a:defRPr/>
            </a:pPr>
            <a:endParaRPr lang="en-US" sz="1600" b="0" dirty="0">
              <a:solidFill>
                <a:srgbClr val="000000"/>
              </a:solidFill>
            </a:endParaRPr>
          </a:p>
          <a:p>
            <a:pPr>
              <a:spcAft>
                <a:spcPts val="600"/>
              </a:spcAft>
            </a:pPr>
            <a:endParaRPr lang="en-US" sz="1600" b="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FB02-C586-A55B-6B87-9521B4BAD610}"/>
              </a:ext>
            </a:extLst>
          </p:cNvPr>
          <p:cNvSpPr>
            <a:spLocks noGrp="1"/>
          </p:cNvSpPr>
          <p:nvPr>
            <p:ph type="title"/>
          </p:nvPr>
        </p:nvSpPr>
        <p:spPr/>
        <p:txBody>
          <a:bodyPr>
            <a:normAutofit/>
          </a:bodyPr>
          <a:lstStyle/>
          <a:p>
            <a:r>
              <a:rPr lang="en-US" dirty="0"/>
              <a:t>How Can I Use the DCFSA Plan?</a:t>
            </a:r>
          </a:p>
        </p:txBody>
      </p:sp>
      <p:sp>
        <p:nvSpPr>
          <p:cNvPr id="3" name="Text Placeholder 2">
            <a:extLst>
              <a:ext uri="{FF2B5EF4-FFF2-40B4-BE49-F238E27FC236}">
                <a16:creationId xmlns:a16="http://schemas.microsoft.com/office/drawing/2014/main" id="{246E001D-409B-F566-74FB-28F9CC13E67D}"/>
              </a:ext>
            </a:extLst>
          </p:cNvPr>
          <p:cNvSpPr>
            <a:spLocks noGrp="1"/>
          </p:cNvSpPr>
          <p:nvPr>
            <p:ph type="body" sz="quarter" idx="11"/>
          </p:nvPr>
        </p:nvSpPr>
        <p:spPr>
          <a:xfrm>
            <a:off x="706517" y="1207087"/>
            <a:ext cx="4745159" cy="5008518"/>
          </a:xfrm>
        </p:spPr>
        <p:txBody>
          <a:bodyPr>
            <a:noAutofit/>
          </a:bodyPr>
          <a:lstStyle/>
          <a:p>
            <a:pPr>
              <a:lnSpc>
                <a:spcPct val="120000"/>
              </a:lnSpc>
              <a:spcBef>
                <a:spcPts val="600"/>
              </a:spcBef>
              <a:defRPr/>
            </a:pPr>
            <a:r>
              <a:rPr lang="en-US" altLang="en-US" sz="2000" b="1" dirty="0">
                <a:solidFill>
                  <a:schemeClr val="accent4"/>
                </a:solidFill>
              </a:rPr>
              <a:t>Expenses for DCFSA Plan include</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Before school or after school care (other than tuition expenses)</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Licensed day care centers</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Nursery schools or pre-schools</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Placement fees for dependent </a:t>
            </a:r>
            <a:br>
              <a:rPr lang="en-US" altLang="en-US" sz="1600" b="0" dirty="0">
                <a:solidFill>
                  <a:schemeClr val="tx1"/>
                </a:solidFill>
              </a:rPr>
            </a:br>
            <a:r>
              <a:rPr lang="en-US" altLang="en-US" sz="1600" b="0" dirty="0">
                <a:solidFill>
                  <a:schemeClr val="tx1"/>
                </a:solidFill>
              </a:rPr>
              <a:t>care providers, such as au pairs</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Childcare at a day camp, nursery </a:t>
            </a:r>
            <a:br>
              <a:rPr lang="en-US" altLang="en-US" sz="1600" b="0" dirty="0">
                <a:solidFill>
                  <a:schemeClr val="tx1"/>
                </a:solidFill>
              </a:rPr>
            </a:br>
            <a:r>
              <a:rPr lang="en-US" altLang="en-US" sz="1600" b="0" dirty="0">
                <a:solidFill>
                  <a:schemeClr val="tx1"/>
                </a:solidFill>
              </a:rPr>
              <a:t>school, or by a private sitter</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Summer or holiday day camps </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Late pick-up fees</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Custodial care for dependent adults </a:t>
            </a:r>
          </a:p>
          <a:p>
            <a:pPr marL="285750" indent="-285750">
              <a:lnSpc>
                <a:spcPct val="120000"/>
              </a:lnSpc>
              <a:spcBef>
                <a:spcPts val="600"/>
              </a:spcBef>
              <a:buClr>
                <a:schemeClr val="accent4"/>
              </a:buClr>
              <a:buFont typeface="Arial" panose="020B0604020202020204" pitchFamily="34" charset="0"/>
              <a:buChar char="•"/>
              <a:defRPr/>
            </a:pPr>
            <a:r>
              <a:rPr lang="en-US" altLang="en-US" sz="1600" b="0" dirty="0">
                <a:solidFill>
                  <a:schemeClr val="tx1"/>
                </a:solidFill>
              </a:rPr>
              <a:t>Care of an incapacitated adult at least 8 hours a day, if adult lives with you</a:t>
            </a:r>
          </a:p>
          <a:p>
            <a:endParaRPr lang="en-US" dirty="0"/>
          </a:p>
        </p:txBody>
      </p:sp>
      <p:pic>
        <p:nvPicPr>
          <p:cNvPr id="6" name="Picture 5" descr="A child sitting at a table&#10;&#10;Description automatically generated">
            <a:extLst>
              <a:ext uri="{FF2B5EF4-FFF2-40B4-BE49-F238E27FC236}">
                <a16:creationId xmlns:a16="http://schemas.microsoft.com/office/drawing/2014/main" id="{B35AC1F2-1856-44EF-8400-18D99CE19595}"/>
              </a:ext>
            </a:extLst>
          </p:cNvPr>
          <p:cNvPicPr>
            <a:picLocks noChangeAspect="1"/>
          </p:cNvPicPr>
          <p:nvPr/>
        </p:nvPicPr>
        <p:blipFill>
          <a:blip r:embed="rId3"/>
          <a:srcRect l="8726" r="28074" b="1728"/>
          <a:stretch>
            <a:fillRect/>
          </a:stretch>
        </p:blipFill>
        <p:spPr>
          <a:xfrm>
            <a:off x="6932964" y="1542528"/>
            <a:ext cx="4093578" cy="4246005"/>
          </a:xfrm>
          <a:prstGeom prst="roundRect">
            <a:avLst>
              <a:gd name="adj" fmla="val 1126"/>
            </a:avLst>
          </a:prstGeom>
        </p:spPr>
      </p:pic>
      <p:pic>
        <p:nvPicPr>
          <p:cNvPr id="4" name="Picture 3" descr="A picture containing sitting, indoor, person, person&#10;&#10;Description automatically generated">
            <a:extLst>
              <a:ext uri="{FF2B5EF4-FFF2-40B4-BE49-F238E27FC236}">
                <a16:creationId xmlns:a16="http://schemas.microsoft.com/office/drawing/2014/main" id="{07D4E125-7837-2A4B-595D-2AEB452CCCC8}"/>
              </a:ext>
            </a:extLst>
          </p:cNvPr>
          <p:cNvPicPr>
            <a:picLocks noChangeAspect="1"/>
          </p:cNvPicPr>
          <p:nvPr/>
        </p:nvPicPr>
        <p:blipFill>
          <a:blip r:embed="rId4"/>
          <a:stretch>
            <a:fillRect/>
          </a:stretch>
        </p:blipFill>
        <p:spPr>
          <a:xfrm>
            <a:off x="6088746" y="4135805"/>
            <a:ext cx="3368043" cy="2246687"/>
          </a:xfrm>
          <a:prstGeom prst="roundRect">
            <a:avLst>
              <a:gd name="adj" fmla="val 4022"/>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405F-5D6B-EA3E-8020-B6DD6BA955D5}"/>
              </a:ext>
            </a:extLst>
          </p:cNvPr>
          <p:cNvSpPr>
            <a:spLocks noGrp="1"/>
          </p:cNvSpPr>
          <p:nvPr>
            <p:ph type="title"/>
          </p:nvPr>
        </p:nvSpPr>
        <p:spPr/>
        <p:txBody>
          <a:bodyPr>
            <a:normAutofit/>
          </a:bodyPr>
          <a:lstStyle/>
          <a:p>
            <a:r>
              <a:rPr lang="en-US" dirty="0"/>
              <a:t>Paying for Care</a:t>
            </a:r>
          </a:p>
        </p:txBody>
      </p:sp>
      <p:sp>
        <p:nvSpPr>
          <p:cNvPr id="7" name="Text Placeholder 6">
            <a:extLst>
              <a:ext uri="{FF2B5EF4-FFF2-40B4-BE49-F238E27FC236}">
                <a16:creationId xmlns:a16="http://schemas.microsoft.com/office/drawing/2014/main" id="{D4E53AEE-2D7B-4578-EC58-65545FC66925}"/>
              </a:ext>
            </a:extLst>
          </p:cNvPr>
          <p:cNvSpPr>
            <a:spLocks noGrp="1"/>
          </p:cNvSpPr>
          <p:nvPr>
            <p:ph type="body" sz="quarter" idx="11"/>
          </p:nvPr>
        </p:nvSpPr>
        <p:spPr>
          <a:xfrm>
            <a:off x="590771" y="1730478"/>
            <a:ext cx="4756734" cy="4015788"/>
          </a:xfrm>
        </p:spPr>
        <p:txBody>
          <a:bodyPr>
            <a:noAutofit/>
          </a:bodyPr>
          <a:lstStyle/>
          <a:p>
            <a:pPr marL="342900" indent="-342900">
              <a:spcAft>
                <a:spcPts val="1200"/>
              </a:spcAft>
              <a:buClr>
                <a:schemeClr val="accent4"/>
              </a:buClr>
              <a:buFont typeface="Arial" panose="020B0604020202020204" pitchFamily="34" charset="0"/>
              <a:buChar char="•"/>
            </a:pPr>
            <a:r>
              <a:rPr lang="en-US" altLang="en-US" sz="1600" b="0" dirty="0">
                <a:solidFill>
                  <a:schemeClr val="tx1"/>
                </a:solidFill>
                <a:highlight>
                  <a:srgbClr val="00FF00"/>
                </a:highlight>
              </a:rPr>
              <a:t>Use your MyChoice Accounts debit card to pay qualified child or elder care providers.</a:t>
            </a:r>
          </a:p>
          <a:p>
            <a:pPr marL="342900" indent="-342900">
              <a:spcAft>
                <a:spcPts val="1200"/>
              </a:spcAft>
              <a:buClr>
                <a:schemeClr val="accent4"/>
              </a:buClr>
              <a:buFont typeface="Arial" panose="020B0604020202020204" pitchFamily="34" charset="0"/>
              <a:buChar char="•"/>
            </a:pPr>
            <a:r>
              <a:rPr lang="en-US" altLang="en-US" sz="1600" b="0" dirty="0">
                <a:solidFill>
                  <a:schemeClr val="tx1"/>
                </a:solidFill>
              </a:rPr>
              <a:t>Or pay out of pocket and get reimbursed.</a:t>
            </a:r>
          </a:p>
          <a:p>
            <a:pPr marL="342900" indent="-342900">
              <a:spcAft>
                <a:spcPts val="1200"/>
              </a:spcAft>
              <a:buClr>
                <a:schemeClr val="accent4"/>
              </a:buClr>
              <a:buFont typeface="Arial" panose="020B0604020202020204" pitchFamily="34" charset="0"/>
              <a:buChar char="•"/>
            </a:pPr>
            <a:r>
              <a:rPr lang="en-US" altLang="en-US" sz="1600" b="0" dirty="0">
                <a:solidFill>
                  <a:schemeClr val="tx1"/>
                </a:solidFill>
              </a:rPr>
              <a:t>Submit your claims or documentation online or through the MyChoice benefits app.</a:t>
            </a:r>
          </a:p>
          <a:p>
            <a:pPr marL="342900" indent="-342900">
              <a:spcAft>
                <a:spcPts val="1200"/>
              </a:spcAft>
              <a:buClr>
                <a:schemeClr val="accent4"/>
              </a:buClr>
              <a:buFont typeface="Arial" panose="020B0604020202020204" pitchFamily="34" charset="0"/>
              <a:buChar char="•"/>
            </a:pPr>
            <a:r>
              <a:rPr lang="en-US" altLang="en-US" sz="1600" b="0" dirty="0">
                <a:solidFill>
                  <a:schemeClr val="tx1"/>
                </a:solidFill>
              </a:rPr>
              <a:t>Always submit your documentation for dependent care expenses, so we can approve them, per the IRS.</a:t>
            </a:r>
          </a:p>
          <a:p>
            <a:pPr marL="342900" indent="-342900">
              <a:spcAft>
                <a:spcPts val="1200"/>
              </a:spcAft>
              <a:buClr>
                <a:schemeClr val="accent4"/>
              </a:buClr>
              <a:buFont typeface="Arial" panose="020B0604020202020204" pitchFamily="34" charset="0"/>
              <a:buChar char="•"/>
            </a:pPr>
            <a:r>
              <a:rPr lang="en-US" altLang="en-US" sz="1600" b="0" dirty="0">
                <a:solidFill>
                  <a:schemeClr val="tx1"/>
                </a:solidFill>
              </a:rPr>
              <a:t>Instructions to set up a recurring reimbursements are available at MyChoiceAccounts.com on the Dependent Care page.</a:t>
            </a:r>
          </a:p>
          <a:p>
            <a:pPr>
              <a:spcAft>
                <a:spcPts val="1200"/>
              </a:spcAft>
              <a:buClr>
                <a:schemeClr val="accent4"/>
              </a:buClr>
            </a:pPr>
            <a:endParaRPr lang="en-US" sz="1600" b="0" dirty="0">
              <a:solidFill>
                <a:schemeClr val="tx1"/>
              </a:solidFill>
            </a:endParaRPr>
          </a:p>
        </p:txBody>
      </p:sp>
      <p:sp>
        <p:nvSpPr>
          <p:cNvPr id="8" name="TextBox 7">
            <a:extLst>
              <a:ext uri="{FF2B5EF4-FFF2-40B4-BE49-F238E27FC236}">
                <a16:creationId xmlns:a16="http://schemas.microsoft.com/office/drawing/2014/main" id="{508665F2-87FC-3998-80EE-949B78439EF4}"/>
              </a:ext>
            </a:extLst>
          </p:cNvPr>
          <p:cNvSpPr txBox="1"/>
          <p:nvPr/>
        </p:nvSpPr>
        <p:spPr>
          <a:xfrm>
            <a:off x="2693038" y="6303069"/>
            <a:ext cx="8806428" cy="369332"/>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If you do not offer a carded dependent care account, remove the first bullet point..</a:t>
            </a:r>
          </a:p>
        </p:txBody>
      </p:sp>
      <p:pic>
        <p:nvPicPr>
          <p:cNvPr id="9" name="Picture 8">
            <a:extLst>
              <a:ext uri="{FF2B5EF4-FFF2-40B4-BE49-F238E27FC236}">
                <a16:creationId xmlns:a16="http://schemas.microsoft.com/office/drawing/2014/main" id="{82547C6A-5278-69D6-4437-5DBEA47EC993}"/>
              </a:ext>
            </a:extLst>
          </p:cNvPr>
          <p:cNvPicPr>
            <a:picLocks noChangeAspect="1"/>
          </p:cNvPicPr>
          <p:nvPr/>
        </p:nvPicPr>
        <p:blipFill>
          <a:blip r:embed="rId3"/>
          <a:srcRect/>
          <a:stretch/>
        </p:blipFill>
        <p:spPr>
          <a:xfrm>
            <a:off x="6490040" y="903452"/>
            <a:ext cx="4842814" cy="4842814"/>
          </a:xfrm>
          <a:prstGeom prst="roundRect">
            <a:avLst>
              <a:gd name="adj" fmla="val 2805"/>
            </a:avLst>
          </a:prstGeom>
        </p:spPr>
      </p:pic>
    </p:spTree>
    <p:extLst>
      <p:ext uri="{BB962C8B-B14F-4D97-AF65-F5344CB8AC3E}">
        <p14:creationId xmlns:p14="http://schemas.microsoft.com/office/powerpoint/2010/main" val="2095927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8200AE-8B08-8FE2-A883-909AB3C6F359}"/>
              </a:ext>
            </a:extLst>
          </p:cNvPr>
          <p:cNvSpPr>
            <a:spLocks noGrp="1"/>
          </p:cNvSpPr>
          <p:nvPr>
            <p:ph type="body" sz="quarter" idx="12"/>
          </p:nvPr>
        </p:nvSpPr>
        <p:spPr>
          <a:xfrm>
            <a:off x="590768" y="1988622"/>
            <a:ext cx="8202711" cy="793953"/>
          </a:xfrm>
        </p:spPr>
        <p:txBody>
          <a:bodyPr>
            <a:normAutofit fontScale="92500" lnSpcReduction="10000"/>
          </a:bodyPr>
          <a:lstStyle/>
          <a:p>
            <a:r>
              <a:rPr lang="en-US" dirty="0"/>
              <a:t>Commuter Benefits</a:t>
            </a:r>
          </a:p>
        </p:txBody>
      </p:sp>
    </p:spTree>
    <p:extLst>
      <p:ext uri="{BB962C8B-B14F-4D97-AF65-F5344CB8AC3E}">
        <p14:creationId xmlns:p14="http://schemas.microsoft.com/office/powerpoint/2010/main" val="316604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B7DF27-A05F-CD75-4FAD-CFF65A254CD9}"/>
              </a:ext>
            </a:extLst>
          </p:cNvPr>
          <p:cNvSpPr>
            <a:spLocks noGrp="1"/>
          </p:cNvSpPr>
          <p:nvPr>
            <p:ph type="body" sz="quarter" idx="4294967295"/>
          </p:nvPr>
        </p:nvSpPr>
        <p:spPr>
          <a:xfrm>
            <a:off x="823119" y="455613"/>
            <a:ext cx="10545762" cy="461962"/>
          </a:xfrm>
          <a:prstGeom prst="rect">
            <a:avLst/>
          </a:prstGeom>
        </p:spPr>
        <p:txBody>
          <a:bodyPr/>
          <a:lstStyle/>
          <a:p>
            <a:pPr algn="ctr"/>
            <a:r>
              <a:rPr lang="en-US" sz="3200" b="1" dirty="0">
                <a:solidFill>
                  <a:schemeClr val="bg1"/>
                </a:solidFill>
                <a:latin typeface="Open Sans" panose="020B0606030504020204" pitchFamily="34" charset="0"/>
              </a:rPr>
              <a:t>What are commuter benefits?</a:t>
            </a:r>
          </a:p>
        </p:txBody>
      </p:sp>
      <p:pic>
        <p:nvPicPr>
          <p:cNvPr id="5" name="Online Media 4" descr="Commuter Benefits">
            <a:hlinkClick r:id="" action="ppaction://media"/>
            <a:extLst>
              <a:ext uri="{FF2B5EF4-FFF2-40B4-BE49-F238E27FC236}">
                <a16:creationId xmlns:a16="http://schemas.microsoft.com/office/drawing/2014/main" id="{865ED7B2-4B63-FBD6-EE1A-113DB65F6D07}"/>
              </a:ext>
            </a:extLst>
          </p:cNvPr>
          <p:cNvPicPr>
            <a:picLocks noRot="1" noChangeAspect="1"/>
          </p:cNvPicPr>
          <p:nvPr>
            <a:videoFile r:link="rId1"/>
          </p:nvPr>
        </p:nvPicPr>
        <p:blipFill>
          <a:blip r:embed="rId4"/>
          <a:stretch>
            <a:fillRect/>
          </a:stretch>
        </p:blipFill>
        <p:spPr>
          <a:xfrm>
            <a:off x="2335806" y="1495114"/>
            <a:ext cx="7520387" cy="4236838"/>
          </a:xfrm>
          <a:prstGeom prst="rect">
            <a:avLst/>
          </a:prstGeom>
          <a:ln w="38100">
            <a:solidFill>
              <a:schemeClr val="bg1"/>
            </a:solidFill>
          </a:ln>
        </p:spPr>
      </p:pic>
    </p:spTree>
    <p:extLst>
      <p:ext uri="{BB962C8B-B14F-4D97-AF65-F5344CB8AC3E}">
        <p14:creationId xmlns:p14="http://schemas.microsoft.com/office/powerpoint/2010/main" val="8994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27BA92-F952-0D46-235B-4A467A3A22A2}"/>
              </a:ext>
            </a:extLst>
          </p:cNvPr>
          <p:cNvSpPr>
            <a:spLocks noGrp="1"/>
          </p:cNvSpPr>
          <p:nvPr>
            <p:ph type="title"/>
          </p:nvPr>
        </p:nvSpPr>
        <p:spPr/>
        <p:txBody>
          <a:bodyPr>
            <a:normAutofit fontScale="90000"/>
          </a:bodyPr>
          <a:lstStyle/>
          <a:p>
            <a:r>
              <a:rPr lang="en-US" dirty="0"/>
              <a:t>Think About What You Already Cover Out-of-Pocket…</a:t>
            </a:r>
          </a:p>
        </p:txBody>
      </p:sp>
      <p:sp>
        <p:nvSpPr>
          <p:cNvPr id="2" name="Text Placeholder 1">
            <a:extLst>
              <a:ext uri="{FF2B5EF4-FFF2-40B4-BE49-F238E27FC236}">
                <a16:creationId xmlns:a16="http://schemas.microsoft.com/office/drawing/2014/main" id="{FA9FEF2B-3B77-2BD4-C34C-9355281B4B52}"/>
              </a:ext>
            </a:extLst>
          </p:cNvPr>
          <p:cNvSpPr>
            <a:spLocks noGrp="1"/>
          </p:cNvSpPr>
          <p:nvPr>
            <p:ph type="body" sz="quarter" idx="11"/>
          </p:nvPr>
        </p:nvSpPr>
        <p:spPr>
          <a:xfrm>
            <a:off x="1389422" y="1410198"/>
            <a:ext cx="9236137" cy="461717"/>
          </a:xfrm>
        </p:spPr>
        <p:txBody>
          <a:bodyPr/>
          <a:lstStyle/>
          <a:p>
            <a:pPr algn="ctr"/>
            <a:r>
              <a:rPr lang="en-US" altLang="en-US" dirty="0">
                <a:solidFill>
                  <a:schemeClr val="accent4"/>
                </a:solidFill>
              </a:rPr>
              <a:t>…add it up and know you can cover these with </a:t>
            </a:r>
            <a:r>
              <a:rPr lang="en-US" altLang="en-US" dirty="0">
                <a:solidFill>
                  <a:schemeClr val="accent4"/>
                </a:solidFill>
                <a:highlight>
                  <a:srgbClr val="00FF00"/>
                </a:highlight>
              </a:rPr>
              <a:t>a health care FSA or HSA</a:t>
            </a:r>
          </a:p>
        </p:txBody>
      </p:sp>
      <p:pic>
        <p:nvPicPr>
          <p:cNvPr id="9" name="Picture 6" descr="Americans' Prescription Med Use Is Declining">
            <a:extLst>
              <a:ext uri="{FF2B5EF4-FFF2-40B4-BE49-F238E27FC236}">
                <a16:creationId xmlns:a16="http://schemas.microsoft.com/office/drawing/2014/main" id="{9765F4AB-660A-2E01-742A-295CA6C782A3}"/>
              </a:ext>
            </a:extLst>
          </p:cNvPr>
          <p:cNvPicPr>
            <a:picLocks noChangeAspect="1" noChangeArrowheads="1"/>
          </p:cNvPicPr>
          <p:nvPr/>
        </p:nvPicPr>
        <p:blipFill rotWithShape="1">
          <a:blip r:embed="rId3"/>
          <a:srcRect l="7319"/>
          <a:stretch/>
        </p:blipFill>
        <p:spPr bwMode="auto">
          <a:xfrm>
            <a:off x="7304288" y="2139440"/>
            <a:ext cx="2331045" cy="1354301"/>
          </a:xfrm>
          <a:prstGeom prst="roundRect">
            <a:avLst>
              <a:gd name="adj" fmla="val 3847"/>
            </a:avLst>
          </a:prstGeom>
          <a:noFill/>
          <a:effectLst>
            <a:outerShdw blurRad="50800" dist="38100" dir="2700000" algn="tl" rotWithShape="0">
              <a:prstClr val="black">
                <a:alpha val="40000"/>
              </a:prstClr>
            </a:outerShdw>
          </a:effectLst>
        </p:spPr>
      </p:pic>
      <p:pic>
        <p:nvPicPr>
          <p:cNvPr id="10" name="Picture 9" descr="A person wearing a suit and tie&#10;&#10;Description automatically generated">
            <a:extLst>
              <a:ext uri="{FF2B5EF4-FFF2-40B4-BE49-F238E27FC236}">
                <a16:creationId xmlns:a16="http://schemas.microsoft.com/office/drawing/2014/main" id="{9ACF1195-68B7-8155-AAAD-07ACA5497419}"/>
              </a:ext>
            </a:extLst>
          </p:cNvPr>
          <p:cNvPicPr>
            <a:picLocks noChangeAspect="1"/>
          </p:cNvPicPr>
          <p:nvPr/>
        </p:nvPicPr>
        <p:blipFill>
          <a:blip r:embed="rId4"/>
          <a:stretch>
            <a:fillRect/>
          </a:stretch>
        </p:blipFill>
        <p:spPr>
          <a:xfrm>
            <a:off x="676778" y="2148509"/>
            <a:ext cx="2018314" cy="1354301"/>
          </a:xfrm>
          <a:prstGeom prst="roundRect">
            <a:avLst>
              <a:gd name="adj" fmla="val 2992"/>
            </a:avLst>
          </a:prstGeom>
          <a:effectLst>
            <a:outerShdw blurRad="50800" dist="38100" dir="2700000" algn="tl" rotWithShape="0">
              <a:prstClr val="black">
                <a:alpha val="40000"/>
              </a:prstClr>
            </a:outerShdw>
          </a:effectLst>
        </p:spPr>
      </p:pic>
      <p:pic>
        <p:nvPicPr>
          <p:cNvPr id="11" name="Picture 8" descr="How to Get Into Dental School and Become a Dentist | Best Graduate Schools  | US News">
            <a:extLst>
              <a:ext uri="{FF2B5EF4-FFF2-40B4-BE49-F238E27FC236}">
                <a16:creationId xmlns:a16="http://schemas.microsoft.com/office/drawing/2014/main" id="{A5A6B6B5-B9D1-9958-8675-4BE15D70A2AB}"/>
              </a:ext>
            </a:extLst>
          </p:cNvPr>
          <p:cNvPicPr>
            <a:picLocks noChangeAspect="1" noChangeArrowheads="1"/>
          </p:cNvPicPr>
          <p:nvPr/>
        </p:nvPicPr>
        <p:blipFill>
          <a:blip r:embed="rId5"/>
          <a:srcRect/>
          <a:stretch>
            <a:fillRect/>
          </a:stretch>
        </p:blipFill>
        <p:spPr bwMode="auto">
          <a:xfrm>
            <a:off x="2865208" y="2159231"/>
            <a:ext cx="2063696" cy="1354301"/>
          </a:xfrm>
          <a:prstGeom prst="roundRect">
            <a:avLst>
              <a:gd name="adj" fmla="val 3847"/>
            </a:avLst>
          </a:prstGeom>
          <a:noFill/>
          <a:effectLst>
            <a:outerShdw blurRad="50800" dist="38100" dir="2700000" algn="tl" rotWithShape="0">
              <a:prstClr val="black">
                <a:alpha val="40000"/>
              </a:prstClr>
            </a:outerShdw>
          </a:effectLst>
        </p:spPr>
      </p:pic>
      <p:pic>
        <p:nvPicPr>
          <p:cNvPr id="12" name="Picture 11" descr="A picture containing text&#10;&#10;Description automatically generated">
            <a:extLst>
              <a:ext uri="{FF2B5EF4-FFF2-40B4-BE49-F238E27FC236}">
                <a16:creationId xmlns:a16="http://schemas.microsoft.com/office/drawing/2014/main" id="{C9449813-7504-E3BD-491D-1E8726B2A12C}"/>
              </a:ext>
            </a:extLst>
          </p:cNvPr>
          <p:cNvPicPr>
            <a:picLocks noChangeAspect="1"/>
          </p:cNvPicPr>
          <p:nvPr/>
        </p:nvPicPr>
        <p:blipFill>
          <a:blip r:embed="rId6"/>
          <a:stretch>
            <a:fillRect/>
          </a:stretch>
        </p:blipFill>
        <p:spPr>
          <a:xfrm>
            <a:off x="5099020" y="2159231"/>
            <a:ext cx="2035152" cy="1354301"/>
          </a:xfrm>
          <a:prstGeom prst="roundRect">
            <a:avLst>
              <a:gd name="adj" fmla="val 6411"/>
            </a:avLst>
          </a:prstGeom>
          <a:effectLst>
            <a:outerShdw blurRad="50800" dist="38100" dir="2700000" algn="tl" rotWithShape="0">
              <a:prstClr val="black">
                <a:alpha val="40000"/>
              </a:prstClr>
            </a:outerShdw>
          </a:effectLst>
        </p:spPr>
      </p:pic>
      <p:pic>
        <p:nvPicPr>
          <p:cNvPr id="13" name="Picture 12" descr="A picture containing indoor, cup, sitting, pair&#10;&#10;Description automatically generated">
            <a:extLst>
              <a:ext uri="{FF2B5EF4-FFF2-40B4-BE49-F238E27FC236}">
                <a16:creationId xmlns:a16="http://schemas.microsoft.com/office/drawing/2014/main" id="{08022C1A-8526-CCC9-B2C5-8A79CF1E8400}"/>
              </a:ext>
            </a:extLst>
          </p:cNvPr>
          <p:cNvPicPr>
            <a:picLocks noChangeAspect="1"/>
          </p:cNvPicPr>
          <p:nvPr/>
        </p:nvPicPr>
        <p:blipFill>
          <a:blip r:embed="rId7"/>
          <a:stretch>
            <a:fillRect/>
          </a:stretch>
        </p:blipFill>
        <p:spPr>
          <a:xfrm>
            <a:off x="9805449" y="2065768"/>
            <a:ext cx="1501429" cy="1442421"/>
          </a:xfrm>
          <a:prstGeom prst="roundRect">
            <a:avLst>
              <a:gd name="adj" fmla="val 3828"/>
            </a:avLst>
          </a:prstGeom>
          <a:effectLst>
            <a:outerShdw blurRad="50800" dist="38100" dir="2700000" algn="tl" rotWithShape="0">
              <a:prstClr val="black">
                <a:alpha val="40000"/>
              </a:prstClr>
            </a:outerShdw>
          </a:effectLst>
        </p:spPr>
      </p:pic>
      <p:pic>
        <p:nvPicPr>
          <p:cNvPr id="15" name="Picture 14" descr="A picture containing diagram&#10;&#10;Description automatically generated">
            <a:extLst>
              <a:ext uri="{FF2B5EF4-FFF2-40B4-BE49-F238E27FC236}">
                <a16:creationId xmlns:a16="http://schemas.microsoft.com/office/drawing/2014/main" id="{5EA7B59D-24E8-44A5-4B31-D420E7249A5D}"/>
              </a:ext>
            </a:extLst>
          </p:cNvPr>
          <p:cNvPicPr>
            <a:picLocks noChangeAspect="1"/>
          </p:cNvPicPr>
          <p:nvPr/>
        </p:nvPicPr>
        <p:blipFill>
          <a:blip r:embed="rId8"/>
          <a:stretch>
            <a:fillRect/>
          </a:stretch>
        </p:blipFill>
        <p:spPr>
          <a:xfrm>
            <a:off x="676778" y="3800848"/>
            <a:ext cx="2338287" cy="1556024"/>
          </a:xfrm>
          <a:prstGeom prst="roundRect">
            <a:avLst>
              <a:gd name="adj" fmla="val 2534"/>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98B5DC1-D4ED-1680-F248-331FE50ABFE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3301757" y="3812630"/>
            <a:ext cx="2331925" cy="1556023"/>
          </a:xfrm>
          <a:prstGeom prst="roundRect">
            <a:avLst>
              <a:gd name="adj" fmla="val 4765"/>
            </a:avLst>
          </a:prstGeom>
          <a:effectLst>
            <a:outerShdw blurRad="50800" dist="38100" dir="2700000" algn="tl" rotWithShape="0">
              <a:prstClr val="black">
                <a:alpha val="40000"/>
              </a:prstClr>
            </a:outerShdw>
          </a:effectLst>
        </p:spPr>
      </p:pic>
      <p:pic>
        <p:nvPicPr>
          <p:cNvPr id="17" name="Picture 16" descr="A picture containing toiletry, lotion&#10;&#10;Description automatically generated">
            <a:extLst>
              <a:ext uri="{FF2B5EF4-FFF2-40B4-BE49-F238E27FC236}">
                <a16:creationId xmlns:a16="http://schemas.microsoft.com/office/drawing/2014/main" id="{8E618AD9-6F17-60DC-4DB3-AFE809F9673D}"/>
              </a:ext>
            </a:extLst>
          </p:cNvPr>
          <p:cNvPicPr>
            <a:picLocks noChangeAspect="1"/>
          </p:cNvPicPr>
          <p:nvPr/>
        </p:nvPicPr>
        <p:blipFill>
          <a:blip r:embed="rId11"/>
          <a:stretch>
            <a:fillRect/>
          </a:stretch>
        </p:blipFill>
        <p:spPr>
          <a:xfrm>
            <a:off x="5920374" y="3836858"/>
            <a:ext cx="2381974" cy="1585096"/>
          </a:xfrm>
          <a:prstGeom prst="roundRect">
            <a:avLst>
              <a:gd name="adj" fmla="val 5714"/>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97EC7F8E-390A-DD49-04E7-7FDC73AA295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8589040" y="3836858"/>
            <a:ext cx="2717308" cy="1585096"/>
          </a:xfrm>
          <a:prstGeom prst="roundRect">
            <a:avLst>
              <a:gd name="adj" fmla="val 3523"/>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5454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C5182-CE7B-CDAA-2273-537BA7B3C744}"/>
              </a:ext>
            </a:extLst>
          </p:cNvPr>
          <p:cNvPicPr>
            <a:picLocks noChangeAspect="1"/>
          </p:cNvPicPr>
          <p:nvPr/>
        </p:nvPicPr>
        <p:blipFill>
          <a:blip r:embed="rId3"/>
          <a:stretch>
            <a:fillRect/>
          </a:stretch>
        </p:blipFill>
        <p:spPr>
          <a:xfrm>
            <a:off x="6666344" y="1159096"/>
            <a:ext cx="4469740" cy="5076683"/>
          </a:xfrm>
          <a:prstGeom prst="roundRect">
            <a:avLst>
              <a:gd name="adj" fmla="val 3201"/>
            </a:avLst>
          </a:prstGeom>
        </p:spPr>
      </p:pic>
      <p:sp>
        <p:nvSpPr>
          <p:cNvPr id="2" name="Title 1">
            <a:extLst>
              <a:ext uri="{FF2B5EF4-FFF2-40B4-BE49-F238E27FC236}">
                <a16:creationId xmlns:a16="http://schemas.microsoft.com/office/drawing/2014/main" id="{5B9ED2F1-49CA-7063-7D0C-2642B8388042}"/>
              </a:ext>
            </a:extLst>
          </p:cNvPr>
          <p:cNvSpPr>
            <a:spLocks noGrp="1"/>
          </p:cNvSpPr>
          <p:nvPr>
            <p:ph type="title"/>
          </p:nvPr>
        </p:nvSpPr>
        <p:spPr/>
        <p:txBody>
          <a:bodyPr>
            <a:normAutofit/>
          </a:bodyPr>
          <a:lstStyle/>
          <a:p>
            <a:r>
              <a:rPr lang="en-US" dirty="0"/>
              <a:t>Commuter Benefits</a:t>
            </a:r>
          </a:p>
        </p:txBody>
      </p:sp>
      <p:sp>
        <p:nvSpPr>
          <p:cNvPr id="5" name="Text Placeholder 4">
            <a:extLst>
              <a:ext uri="{FF2B5EF4-FFF2-40B4-BE49-F238E27FC236}">
                <a16:creationId xmlns:a16="http://schemas.microsoft.com/office/drawing/2014/main" id="{7F25CF34-4A00-4C36-B63B-5BAE5A253FDE}"/>
              </a:ext>
            </a:extLst>
          </p:cNvPr>
          <p:cNvSpPr>
            <a:spLocks noGrp="1"/>
          </p:cNvSpPr>
          <p:nvPr>
            <p:ph type="body" sz="quarter" idx="11"/>
          </p:nvPr>
        </p:nvSpPr>
        <p:spPr>
          <a:xfrm>
            <a:off x="668484" y="1989275"/>
            <a:ext cx="5209802" cy="3928199"/>
          </a:xfrm>
        </p:spPr>
        <p:txBody>
          <a:bodyPr>
            <a:noAutofit/>
          </a:bodyPr>
          <a:lstStyle/>
          <a:p>
            <a:pPr>
              <a:spcBef>
                <a:spcPts val="0"/>
              </a:spcBef>
              <a:spcAft>
                <a:spcPts val="2000"/>
              </a:spcAft>
            </a:pPr>
            <a:r>
              <a:rPr lang="en-US" sz="1600" b="0" dirty="0">
                <a:solidFill>
                  <a:schemeClr val="tx1"/>
                </a:solidFill>
              </a:rPr>
              <a:t>Set aside pre-tax funds for parking expenses (parking at or near your place of work).</a:t>
            </a:r>
          </a:p>
          <a:p>
            <a:pPr>
              <a:spcBef>
                <a:spcPts val="0"/>
              </a:spcBef>
              <a:spcAft>
                <a:spcPts val="2000"/>
              </a:spcAft>
            </a:pPr>
            <a:r>
              <a:rPr lang="en-US" sz="1600" b="0" dirty="0">
                <a:solidFill>
                  <a:schemeClr val="tx1"/>
                </a:solidFill>
              </a:rPr>
              <a:t>Or Transit expenses, any toll or rider expense related to your commute to work that covers costs for:</a:t>
            </a:r>
          </a:p>
          <a:p>
            <a:pPr marL="285750" indent="-285750">
              <a:spcBef>
                <a:spcPts val="0"/>
              </a:spcBef>
              <a:spcAft>
                <a:spcPts val="600"/>
              </a:spcAft>
              <a:buClr>
                <a:schemeClr val="accent4"/>
              </a:buClr>
              <a:buFont typeface="Arial" panose="020B0604020202020204" pitchFamily="34" charset="0"/>
              <a:buChar char="•"/>
            </a:pPr>
            <a:r>
              <a:rPr lang="en-US" sz="1600" b="0" dirty="0">
                <a:solidFill>
                  <a:schemeClr val="tx1"/>
                </a:solidFill>
              </a:rPr>
              <a:t>Train</a:t>
            </a:r>
          </a:p>
          <a:p>
            <a:pPr marL="285750" indent="-285750">
              <a:spcBef>
                <a:spcPts val="0"/>
              </a:spcBef>
              <a:spcAft>
                <a:spcPts val="600"/>
              </a:spcAft>
              <a:buClr>
                <a:schemeClr val="accent4"/>
              </a:buClr>
              <a:buFont typeface="Arial" panose="020B0604020202020204" pitchFamily="34" charset="0"/>
              <a:buChar char="•"/>
            </a:pPr>
            <a:r>
              <a:rPr lang="en-US" sz="1600" b="0" dirty="0">
                <a:solidFill>
                  <a:schemeClr val="tx1"/>
                </a:solidFill>
              </a:rPr>
              <a:t>Subway/Metro</a:t>
            </a:r>
          </a:p>
          <a:p>
            <a:pPr marL="285750" indent="-285750">
              <a:spcBef>
                <a:spcPts val="0"/>
              </a:spcBef>
              <a:spcAft>
                <a:spcPts val="600"/>
              </a:spcAft>
              <a:buClr>
                <a:schemeClr val="accent4"/>
              </a:buClr>
              <a:buFont typeface="Arial" panose="020B0604020202020204" pitchFamily="34" charset="0"/>
              <a:buChar char="•"/>
            </a:pPr>
            <a:r>
              <a:rPr lang="en-US" sz="1600" b="0" dirty="0">
                <a:solidFill>
                  <a:schemeClr val="tx1"/>
                </a:solidFill>
              </a:rPr>
              <a:t>Bus</a:t>
            </a:r>
          </a:p>
          <a:p>
            <a:pPr marL="285750" indent="-285750">
              <a:spcBef>
                <a:spcPts val="0"/>
              </a:spcBef>
              <a:spcAft>
                <a:spcPts val="600"/>
              </a:spcAft>
              <a:buClr>
                <a:schemeClr val="accent4"/>
              </a:buClr>
              <a:buFont typeface="Arial" panose="020B0604020202020204" pitchFamily="34" charset="0"/>
              <a:buChar char="•"/>
            </a:pPr>
            <a:r>
              <a:rPr lang="en-US" sz="1600" b="0" dirty="0">
                <a:solidFill>
                  <a:schemeClr val="tx1"/>
                </a:solidFill>
              </a:rPr>
              <a:t>Ferry</a:t>
            </a:r>
          </a:p>
          <a:p>
            <a:pPr marL="285750" indent="-285750">
              <a:spcBef>
                <a:spcPts val="0"/>
              </a:spcBef>
              <a:spcAft>
                <a:spcPts val="600"/>
              </a:spcAft>
              <a:buClr>
                <a:schemeClr val="accent4"/>
              </a:buClr>
              <a:buFont typeface="Arial" panose="020B0604020202020204" pitchFamily="34" charset="0"/>
              <a:buChar char="•"/>
            </a:pPr>
            <a:r>
              <a:rPr lang="en-US" sz="1600" b="0" dirty="0">
                <a:solidFill>
                  <a:schemeClr val="tx1"/>
                </a:solidFill>
              </a:rPr>
              <a:t>Vanpool service</a:t>
            </a:r>
          </a:p>
        </p:txBody>
      </p:sp>
      <p:sp>
        <p:nvSpPr>
          <p:cNvPr id="4" name="Subtitle 3">
            <a:extLst>
              <a:ext uri="{FF2B5EF4-FFF2-40B4-BE49-F238E27FC236}">
                <a16:creationId xmlns:a16="http://schemas.microsoft.com/office/drawing/2014/main" id="{C258D07E-AB26-FBBF-AD81-AB3BF3B71347}"/>
              </a:ext>
            </a:extLst>
          </p:cNvPr>
          <p:cNvSpPr>
            <a:spLocks noGrp="1"/>
          </p:cNvSpPr>
          <p:nvPr>
            <p:ph type="subTitle" idx="4294967295"/>
          </p:nvPr>
        </p:nvSpPr>
        <p:spPr>
          <a:xfrm>
            <a:off x="668483" y="1526008"/>
            <a:ext cx="5328629" cy="409575"/>
          </a:xfrm>
          <a:prstGeom prst="rect">
            <a:avLst/>
          </a:prstGeom>
        </p:spPr>
        <p:txBody>
          <a:bodyPr/>
          <a:lstStyle/>
          <a:p>
            <a:r>
              <a:rPr lang="en-US" sz="1800" b="1" dirty="0"/>
              <a:t>Pre-tax Benefits for Parking and/or Transit</a:t>
            </a:r>
          </a:p>
          <a:p>
            <a:endParaRPr lang="en-US" dirty="0"/>
          </a:p>
        </p:txBody>
      </p:sp>
      <p:pic>
        <p:nvPicPr>
          <p:cNvPr id="10" name="Picture 9" descr="A blue card with white text&#10;&#10;Description automatically generated">
            <a:extLst>
              <a:ext uri="{FF2B5EF4-FFF2-40B4-BE49-F238E27FC236}">
                <a16:creationId xmlns:a16="http://schemas.microsoft.com/office/drawing/2014/main" id="{D411E171-B32B-9FD8-0528-65B89CB82273}"/>
              </a:ext>
            </a:extLst>
          </p:cNvPr>
          <p:cNvPicPr>
            <a:picLocks noChangeAspect="1"/>
          </p:cNvPicPr>
          <p:nvPr/>
        </p:nvPicPr>
        <p:blipFill>
          <a:blip r:embed="rId4"/>
          <a:stretch>
            <a:fillRect/>
          </a:stretch>
        </p:blipFill>
        <p:spPr>
          <a:xfrm rot="21021109">
            <a:off x="5795898" y="4153837"/>
            <a:ext cx="1503241" cy="2356308"/>
          </a:xfrm>
          <a:prstGeom prst="rect">
            <a:avLst/>
          </a:prstGeom>
        </p:spPr>
      </p:pic>
    </p:spTree>
    <p:extLst>
      <p:ext uri="{BB962C8B-B14F-4D97-AF65-F5344CB8AC3E}">
        <p14:creationId xmlns:p14="http://schemas.microsoft.com/office/powerpoint/2010/main" val="170689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F56-CA8A-066D-60D3-65C7D1F4DA59}"/>
              </a:ext>
            </a:extLst>
          </p:cNvPr>
          <p:cNvSpPr>
            <a:spLocks noGrp="1"/>
          </p:cNvSpPr>
          <p:nvPr>
            <p:ph type="title"/>
          </p:nvPr>
        </p:nvSpPr>
        <p:spPr/>
        <p:txBody>
          <a:bodyPr>
            <a:normAutofit/>
          </a:bodyPr>
          <a:lstStyle/>
          <a:p>
            <a:r>
              <a:rPr lang="en-US" dirty="0"/>
              <a:t>How Do Commuter Benefits Work?</a:t>
            </a:r>
          </a:p>
        </p:txBody>
      </p:sp>
      <p:sp>
        <p:nvSpPr>
          <p:cNvPr id="3" name="Text Placeholder 2">
            <a:extLst>
              <a:ext uri="{FF2B5EF4-FFF2-40B4-BE49-F238E27FC236}">
                <a16:creationId xmlns:a16="http://schemas.microsoft.com/office/drawing/2014/main" id="{C2C8C4BA-20AA-826F-B979-A6A096315992}"/>
              </a:ext>
            </a:extLst>
          </p:cNvPr>
          <p:cNvSpPr>
            <a:spLocks noGrp="1"/>
          </p:cNvSpPr>
          <p:nvPr>
            <p:ph type="body" sz="quarter" idx="11"/>
          </p:nvPr>
        </p:nvSpPr>
        <p:spPr>
          <a:xfrm>
            <a:off x="590770" y="1665308"/>
            <a:ext cx="4336412" cy="4168333"/>
          </a:xfrm>
        </p:spPr>
        <p:txBody>
          <a:bodyPr/>
          <a:lstStyle/>
          <a:p>
            <a:pPr marL="285750" indent="-285750">
              <a:spcBef>
                <a:spcPts val="600"/>
              </a:spcBef>
              <a:spcAft>
                <a:spcPts val="600"/>
              </a:spcAft>
              <a:buClr>
                <a:schemeClr val="accent4"/>
              </a:buClr>
              <a:buFont typeface="Arial" panose="020B0604020202020204" pitchFamily="34" charset="0"/>
              <a:buChar char="•"/>
            </a:pPr>
            <a:r>
              <a:rPr lang="en-US" sz="1600" b="0" dirty="0">
                <a:solidFill>
                  <a:schemeClr val="tx1"/>
                </a:solidFill>
                <a:ea typeface="Open Sans" panose="020B0606030504020204" pitchFamily="34" charset="0"/>
              </a:rPr>
              <a:t>Set aside up to $325/month for parking, transit, or both.</a:t>
            </a:r>
          </a:p>
          <a:p>
            <a:pPr marL="285750" indent="-285750">
              <a:spcBef>
                <a:spcPts val="600"/>
              </a:spcBef>
              <a:spcAft>
                <a:spcPts val="600"/>
              </a:spcAft>
              <a:buClr>
                <a:schemeClr val="accent4"/>
              </a:buClr>
              <a:buFont typeface="Arial" panose="020B0604020202020204" pitchFamily="34" charset="0"/>
              <a:buChar char="•"/>
            </a:pPr>
            <a:r>
              <a:rPr lang="en-US" sz="1600" b="0" dirty="0">
                <a:solidFill>
                  <a:schemeClr val="tx1"/>
                </a:solidFill>
                <a:ea typeface="Open Sans" panose="020B0606030504020204" pitchFamily="34" charset="0"/>
              </a:rPr>
              <a:t>Set aside what you think you will USE each month.</a:t>
            </a:r>
          </a:p>
          <a:p>
            <a:pPr marL="285750" indent="-285750">
              <a:spcBef>
                <a:spcPts val="600"/>
              </a:spcBef>
              <a:spcAft>
                <a:spcPts val="600"/>
              </a:spcAft>
              <a:buClr>
                <a:schemeClr val="accent4"/>
              </a:buClr>
              <a:buFont typeface="Arial" panose="020B0604020202020204" pitchFamily="34" charset="0"/>
              <a:buChar char="•"/>
            </a:pPr>
            <a:r>
              <a:rPr lang="en-US" sz="1600" b="0" dirty="0">
                <a:solidFill>
                  <a:schemeClr val="tx1"/>
                </a:solidFill>
                <a:ea typeface="Open Sans" panose="020B0606030504020204" pitchFamily="34" charset="0"/>
              </a:rPr>
              <a:t>Use your MyChoice Accounts debit card to pay at parking kiosks or to purchase transit fare/passes or pay/reload on transit apps.</a:t>
            </a:r>
          </a:p>
          <a:p>
            <a:pPr marL="285750" indent="-285750">
              <a:spcBef>
                <a:spcPts val="600"/>
              </a:spcBef>
              <a:spcAft>
                <a:spcPts val="600"/>
              </a:spcAft>
              <a:buClr>
                <a:schemeClr val="accent4"/>
              </a:buClr>
              <a:buFont typeface="Arial" panose="020B0604020202020204" pitchFamily="34" charset="0"/>
              <a:buChar char="•"/>
            </a:pPr>
            <a:r>
              <a:rPr lang="en-US" sz="1600" b="0" dirty="0">
                <a:solidFill>
                  <a:schemeClr val="tx1"/>
                </a:solidFill>
                <a:ea typeface="Open Sans" panose="020B0606030504020204" pitchFamily="34" charset="0"/>
              </a:rPr>
              <a:t>IRS rules do not allow reimbursement for transit costs paid out of pocket—use your card!</a:t>
            </a:r>
          </a:p>
          <a:p>
            <a:pPr marL="285750" indent="-285750">
              <a:spcBef>
                <a:spcPts val="600"/>
              </a:spcBef>
              <a:spcAft>
                <a:spcPts val="600"/>
              </a:spcAft>
              <a:buClr>
                <a:schemeClr val="accent4"/>
              </a:buClr>
              <a:buFont typeface="Arial" panose="020B0604020202020204" pitchFamily="34" charset="0"/>
              <a:buChar char="•"/>
            </a:pPr>
            <a:r>
              <a:rPr lang="en-US" sz="1600" b="0" dirty="0">
                <a:solidFill>
                  <a:schemeClr val="tx1"/>
                </a:solidFill>
                <a:ea typeface="Open Sans" panose="020B0606030504020204" pitchFamily="34" charset="0"/>
              </a:rPr>
              <a:t>Change your election at any time based on your current commuting status.</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E0A2F78-E48C-35B0-FFD6-630F2D977E6C}"/>
              </a:ext>
            </a:extLst>
          </p:cNvPr>
          <p:cNvPicPr>
            <a:picLocks noChangeAspect="1"/>
          </p:cNvPicPr>
          <p:nvPr/>
        </p:nvPicPr>
        <p:blipFill>
          <a:blip r:embed="rId3"/>
          <a:srcRect l="15118" r="16510"/>
          <a:stretch>
            <a:fillRect/>
          </a:stretch>
        </p:blipFill>
        <p:spPr>
          <a:xfrm>
            <a:off x="6346418" y="1665308"/>
            <a:ext cx="4915667" cy="4313667"/>
          </a:xfrm>
          <a:prstGeom prst="roundRect">
            <a:avLst>
              <a:gd name="adj" fmla="val 3688"/>
            </a:avLst>
          </a:prstGeom>
        </p:spPr>
      </p:pic>
      <p:pic>
        <p:nvPicPr>
          <p:cNvPr id="5" name="Picture 4">
            <a:extLst>
              <a:ext uri="{FF2B5EF4-FFF2-40B4-BE49-F238E27FC236}">
                <a16:creationId xmlns:a16="http://schemas.microsoft.com/office/drawing/2014/main" id="{8A9CD4FA-F0D2-87A0-9EF5-F9F8B5D9B1E4}"/>
              </a:ext>
            </a:extLst>
          </p:cNvPr>
          <p:cNvPicPr>
            <a:picLocks noChangeAspect="1"/>
          </p:cNvPicPr>
          <p:nvPr/>
        </p:nvPicPr>
        <p:blipFill>
          <a:blip r:embed="rId4"/>
          <a:srcRect l="29754"/>
          <a:stretch>
            <a:fillRect/>
          </a:stretch>
        </p:blipFill>
        <p:spPr>
          <a:xfrm>
            <a:off x="5875001" y="4366860"/>
            <a:ext cx="2353299" cy="2010058"/>
          </a:xfrm>
          <a:prstGeom prst="roundRect">
            <a:avLst>
              <a:gd name="adj" fmla="val 5325"/>
            </a:avLst>
          </a:prstGeom>
        </p:spPr>
      </p:pic>
    </p:spTree>
    <p:extLst>
      <p:ext uri="{BB962C8B-B14F-4D97-AF65-F5344CB8AC3E}">
        <p14:creationId xmlns:p14="http://schemas.microsoft.com/office/powerpoint/2010/main" val="948124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C3D6D-D6A0-462E-A652-38549AAA45D6}"/>
              </a:ext>
            </a:extLst>
          </p:cNvPr>
          <p:cNvSpPr>
            <a:spLocks noGrp="1"/>
          </p:cNvSpPr>
          <p:nvPr>
            <p:ph type="body" sz="quarter" idx="12"/>
          </p:nvPr>
        </p:nvSpPr>
        <p:spPr>
          <a:xfrm>
            <a:off x="590768" y="1899552"/>
            <a:ext cx="8507512" cy="1879968"/>
          </a:xfrm>
        </p:spPr>
        <p:txBody>
          <a:bodyPr>
            <a:normAutofit/>
          </a:bodyPr>
          <a:lstStyle/>
          <a:p>
            <a:pPr marL="0" indent="0">
              <a:buNone/>
            </a:pPr>
            <a:r>
              <a:rPr lang="en-US" dirty="0"/>
              <a:t>Accessing Your Accounts</a:t>
            </a:r>
          </a:p>
        </p:txBody>
      </p:sp>
    </p:spTree>
    <p:extLst>
      <p:ext uri="{BB962C8B-B14F-4D97-AF65-F5344CB8AC3E}">
        <p14:creationId xmlns:p14="http://schemas.microsoft.com/office/powerpoint/2010/main" val="3913717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1F77A49-F68F-E12B-E4B3-FBBD4C365224}"/>
              </a:ext>
            </a:extLst>
          </p:cNvPr>
          <p:cNvSpPr/>
          <p:nvPr/>
        </p:nvSpPr>
        <p:spPr>
          <a:xfrm>
            <a:off x="4807131" y="4793736"/>
            <a:ext cx="7080070" cy="873489"/>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6FEB9863-4FD5-D142-B88E-147517F061DC}"/>
              </a:ext>
            </a:extLst>
          </p:cNvPr>
          <p:cNvSpPr>
            <a:spLocks noGrp="1"/>
          </p:cNvSpPr>
          <p:nvPr>
            <p:ph sz="quarter" idx="14"/>
          </p:nvPr>
        </p:nvSpPr>
        <p:spPr>
          <a:xfrm>
            <a:off x="607126" y="538865"/>
            <a:ext cx="4906111" cy="1940679"/>
          </a:xfrm>
        </p:spPr>
        <p:txBody>
          <a:bodyPr/>
          <a:lstStyle/>
          <a:p>
            <a:r>
              <a:rPr lang="en-US" sz="4400" b="1" dirty="0">
                <a:solidFill>
                  <a:schemeClr val="bg1"/>
                </a:solidFill>
              </a:rPr>
              <a:t>Where Can I Learn More?</a:t>
            </a:r>
          </a:p>
        </p:txBody>
      </p:sp>
      <p:sp>
        <p:nvSpPr>
          <p:cNvPr id="3" name="Text Placeholder 2">
            <a:extLst>
              <a:ext uri="{FF2B5EF4-FFF2-40B4-BE49-F238E27FC236}">
                <a16:creationId xmlns:a16="http://schemas.microsoft.com/office/drawing/2014/main" id="{87FB61E3-2E95-EE64-2ABF-1936C162A2E7}"/>
              </a:ext>
            </a:extLst>
          </p:cNvPr>
          <p:cNvSpPr>
            <a:spLocks noGrp="1"/>
          </p:cNvSpPr>
          <p:nvPr>
            <p:ph type="body" sz="quarter" idx="11"/>
          </p:nvPr>
        </p:nvSpPr>
        <p:spPr>
          <a:xfrm>
            <a:off x="556057" y="2767192"/>
            <a:ext cx="4090561" cy="2422297"/>
          </a:xfrm>
        </p:spPr>
        <p:txBody>
          <a:bodyPr/>
          <a:lstStyle/>
          <a:p>
            <a:pPr marL="342900" indent="-342900">
              <a:lnSpc>
                <a:spcPct val="130000"/>
              </a:lnSpc>
              <a:buClr>
                <a:schemeClr val="accent1"/>
              </a:buClr>
              <a:buFont typeface="Arial" panose="020B0604020202020204" pitchFamily="34" charset="0"/>
              <a:buChar char="•"/>
              <a:defRPr/>
            </a:pPr>
            <a:r>
              <a:rPr lang="en-US" altLang="en-US" b="0" dirty="0"/>
              <a:t>Sofia</a:t>
            </a:r>
          </a:p>
          <a:p>
            <a:pPr marL="342900" indent="-342900">
              <a:lnSpc>
                <a:spcPct val="130000"/>
              </a:lnSpc>
              <a:buClr>
                <a:schemeClr val="accent1"/>
              </a:buClr>
              <a:buFont typeface="Arial" panose="020B0604020202020204" pitchFamily="34" charset="0"/>
              <a:buChar char="•"/>
              <a:defRPr/>
            </a:pPr>
            <a:r>
              <a:rPr lang="en-US" altLang="en-US" b="0" dirty="0"/>
              <a:t>Videos</a:t>
            </a:r>
          </a:p>
          <a:p>
            <a:pPr marL="342900" indent="-342900">
              <a:lnSpc>
                <a:spcPct val="130000"/>
              </a:lnSpc>
              <a:buClr>
                <a:schemeClr val="accent1"/>
              </a:buClr>
              <a:buFont typeface="Arial" panose="020B0604020202020204" pitchFamily="34" charset="0"/>
              <a:buChar char="•"/>
              <a:defRPr/>
            </a:pPr>
            <a:r>
              <a:rPr lang="en-US" altLang="en-US" b="0" dirty="0"/>
              <a:t>FAQ</a:t>
            </a:r>
          </a:p>
          <a:p>
            <a:pPr marL="342900" indent="-342900">
              <a:lnSpc>
                <a:spcPct val="130000"/>
              </a:lnSpc>
              <a:buClr>
                <a:schemeClr val="accent1"/>
              </a:buClr>
              <a:buFont typeface="Arial" panose="020B0604020202020204" pitchFamily="34" charset="0"/>
              <a:buChar char="•"/>
              <a:defRPr/>
            </a:pPr>
            <a:r>
              <a:rPr lang="en-US" altLang="en-US" b="0" dirty="0"/>
              <a:t>Deadlines</a:t>
            </a:r>
          </a:p>
          <a:p>
            <a:pPr marL="342900" indent="-342900">
              <a:lnSpc>
                <a:spcPct val="130000"/>
              </a:lnSpc>
              <a:buClr>
                <a:schemeClr val="accent1"/>
              </a:buClr>
              <a:buFont typeface="Arial" panose="020B0604020202020204" pitchFamily="34" charset="0"/>
              <a:buChar char="•"/>
              <a:defRPr/>
            </a:pPr>
            <a:r>
              <a:rPr lang="en-US" altLang="en-US" b="0" dirty="0"/>
              <a:t>Calculator links</a:t>
            </a:r>
          </a:p>
          <a:p>
            <a:pPr marL="342900" indent="-342900">
              <a:lnSpc>
                <a:spcPct val="130000"/>
              </a:lnSpc>
              <a:buClr>
                <a:schemeClr val="accent1"/>
              </a:buClr>
              <a:buFont typeface="Arial" panose="020B0604020202020204" pitchFamily="34" charset="0"/>
              <a:buChar char="•"/>
              <a:defRPr/>
            </a:pPr>
            <a:r>
              <a:rPr lang="en-US" altLang="en-US" b="0" dirty="0"/>
              <a:t>Member services</a:t>
            </a:r>
          </a:p>
          <a:p>
            <a:pPr>
              <a:buClr>
                <a:schemeClr val="accent1"/>
              </a:buClr>
            </a:pPr>
            <a:endParaRPr lang="en-US" b="0" dirty="0"/>
          </a:p>
        </p:txBody>
      </p:sp>
      <p:sp>
        <p:nvSpPr>
          <p:cNvPr id="4" name="Subtitle 3">
            <a:extLst>
              <a:ext uri="{FF2B5EF4-FFF2-40B4-BE49-F238E27FC236}">
                <a16:creationId xmlns:a16="http://schemas.microsoft.com/office/drawing/2014/main" id="{C1A778C4-0723-ED01-7627-00603FD6811D}"/>
              </a:ext>
            </a:extLst>
          </p:cNvPr>
          <p:cNvSpPr>
            <a:spLocks noGrp="1"/>
          </p:cNvSpPr>
          <p:nvPr>
            <p:ph type="subTitle" idx="4294967295"/>
          </p:nvPr>
        </p:nvSpPr>
        <p:spPr>
          <a:xfrm>
            <a:off x="607127" y="2012413"/>
            <a:ext cx="3792196" cy="667037"/>
          </a:xfrm>
          <a:prstGeom prst="rect">
            <a:avLst/>
          </a:prstGeom>
        </p:spPr>
        <p:txBody>
          <a:bodyPr>
            <a:noAutofit/>
          </a:bodyPr>
          <a:lstStyle/>
          <a:p>
            <a:pPr>
              <a:defRPr/>
            </a:pPr>
            <a:r>
              <a:rPr lang="en-US" altLang="en-US" sz="1800" b="1" dirty="0">
                <a:solidFill>
                  <a:schemeClr val="bg1"/>
                </a:solidFill>
              </a:rPr>
              <a:t>Online portal or MyChoice benefits app</a:t>
            </a:r>
          </a:p>
          <a:p>
            <a:endParaRPr lang="en-US" sz="1800" b="1" dirty="0">
              <a:solidFill>
                <a:schemeClr val="bg1"/>
              </a:solidFill>
            </a:endParaRPr>
          </a:p>
        </p:txBody>
      </p:sp>
      <p:sp>
        <p:nvSpPr>
          <p:cNvPr id="51207" name="TextBox 2">
            <a:extLst>
              <a:ext uri="{FF2B5EF4-FFF2-40B4-BE49-F238E27FC236}">
                <a16:creationId xmlns:a16="http://schemas.microsoft.com/office/drawing/2014/main" id="{71D2D68D-DC9A-4203-B7F0-BDFB97B68DE0}"/>
              </a:ext>
            </a:extLst>
          </p:cNvPr>
          <p:cNvSpPr txBox="1">
            <a:spLocks noChangeArrowheads="1"/>
          </p:cNvSpPr>
          <p:nvPr/>
        </p:nvSpPr>
        <p:spPr bwMode="auto">
          <a:xfrm>
            <a:off x="5228885" y="4938092"/>
            <a:ext cx="66583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a:t>
            </a:r>
            <a:r>
              <a:rPr lang="en-US" altLang="en-US" sz="3200" b="1" dirty="0">
                <a:solidFill>
                  <a:schemeClr val="bg1"/>
                </a:solidFill>
                <a:highlight>
                  <a:srgbClr val="00FF00"/>
                </a:highlight>
                <a:latin typeface="Open Sans" panose="020B0606030504020204" pitchFamily="34" charset="0"/>
                <a:ea typeface="Open Sans" panose="020B0606030504020204" pitchFamily="34" charset="0"/>
                <a:cs typeface="Open Sans" panose="020B0606030504020204" pitchFamily="34" charset="0"/>
              </a:rPr>
              <a:t>[CLIENT NAME]WEBSITE</a:t>
            </a:r>
          </a:p>
        </p:txBody>
      </p:sp>
      <p:grpSp>
        <p:nvGrpSpPr>
          <p:cNvPr id="14" name="Group 13">
            <a:extLst>
              <a:ext uri="{FF2B5EF4-FFF2-40B4-BE49-F238E27FC236}">
                <a16:creationId xmlns:a16="http://schemas.microsoft.com/office/drawing/2014/main" id="{6A80E490-5812-A5D0-4065-A3A19A6A2FEC}"/>
              </a:ext>
            </a:extLst>
          </p:cNvPr>
          <p:cNvGrpSpPr/>
          <p:nvPr/>
        </p:nvGrpSpPr>
        <p:grpSpPr>
          <a:xfrm>
            <a:off x="6678765" y="1481559"/>
            <a:ext cx="4882583" cy="2758669"/>
            <a:chOff x="6283398" y="2017774"/>
            <a:chExt cx="4962669" cy="2803918"/>
          </a:xfrm>
        </p:grpSpPr>
        <p:pic>
          <p:nvPicPr>
            <p:cNvPr id="5" name="Picture 4" descr="A screenshot of a website&#10;&#10;Description automatically generated">
              <a:extLst>
                <a:ext uri="{FF2B5EF4-FFF2-40B4-BE49-F238E27FC236}">
                  <a16:creationId xmlns:a16="http://schemas.microsoft.com/office/drawing/2014/main" id="{F9304789-3606-8EA3-F3A0-98407417C15C}"/>
                </a:ext>
              </a:extLst>
            </p:cNvPr>
            <p:cNvPicPr>
              <a:picLocks noChangeAspect="1"/>
            </p:cNvPicPr>
            <p:nvPr/>
          </p:nvPicPr>
          <p:blipFill rotWithShape="1">
            <a:blip r:embed="rId3"/>
            <a:srcRect l="14805" t="7520" r="15703" b="12391"/>
            <a:stretch/>
          </p:blipFill>
          <p:spPr>
            <a:xfrm>
              <a:off x="6930432" y="2150558"/>
              <a:ext cx="3700683" cy="2423076"/>
            </a:xfrm>
            <a:prstGeom prst="rect">
              <a:avLst/>
            </a:prstGeom>
          </p:spPr>
        </p:pic>
        <p:pic>
          <p:nvPicPr>
            <p:cNvPr id="13" name="Picture 12">
              <a:extLst>
                <a:ext uri="{FF2B5EF4-FFF2-40B4-BE49-F238E27FC236}">
                  <a16:creationId xmlns:a16="http://schemas.microsoft.com/office/drawing/2014/main" id="{23A86EB0-3439-0B70-2EAA-D805238080A4}"/>
                </a:ext>
              </a:extLst>
            </p:cNvPr>
            <p:cNvPicPr>
              <a:picLocks noChangeAspect="1"/>
            </p:cNvPicPr>
            <p:nvPr/>
          </p:nvPicPr>
          <p:blipFill>
            <a:blip r:embed="rId4"/>
            <a:stretch>
              <a:fillRect/>
            </a:stretch>
          </p:blipFill>
          <p:spPr>
            <a:xfrm>
              <a:off x="6283398" y="2017774"/>
              <a:ext cx="4962669" cy="2803918"/>
            </a:xfrm>
            <a:prstGeom prst="rect">
              <a:avLst/>
            </a:prstGeom>
          </p:spPr>
        </p:pic>
      </p:grpSp>
      <p:pic>
        <p:nvPicPr>
          <p:cNvPr id="10" name="Picture 9" descr="A screenshot of a phone&#10;&#10;Description automatically generated">
            <a:extLst>
              <a:ext uri="{FF2B5EF4-FFF2-40B4-BE49-F238E27FC236}">
                <a16:creationId xmlns:a16="http://schemas.microsoft.com/office/drawing/2014/main" id="{C5B72527-EF9B-03C6-A6B1-155E042DFA03}"/>
              </a:ext>
            </a:extLst>
          </p:cNvPr>
          <p:cNvPicPr>
            <a:picLocks noChangeAspect="1"/>
          </p:cNvPicPr>
          <p:nvPr/>
        </p:nvPicPr>
        <p:blipFill>
          <a:blip r:embed="rId5"/>
          <a:stretch>
            <a:fillRect/>
          </a:stretch>
        </p:blipFill>
        <p:spPr>
          <a:xfrm>
            <a:off x="6149829" y="2167719"/>
            <a:ext cx="1222043" cy="2506755"/>
          </a:xfrm>
          <a:prstGeom prst="rect">
            <a:avLst/>
          </a:prstGeom>
        </p:spPr>
      </p:pic>
    </p:spTree>
    <p:extLst>
      <p:ext uri="{BB962C8B-B14F-4D97-AF65-F5344CB8AC3E}">
        <p14:creationId xmlns:p14="http://schemas.microsoft.com/office/powerpoint/2010/main" val="2144752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FC2D83-7333-70F8-A25B-32F62C908EFC}"/>
              </a:ext>
            </a:extLst>
          </p:cNvPr>
          <p:cNvSpPr>
            <a:spLocks noGrp="1"/>
          </p:cNvSpPr>
          <p:nvPr>
            <p:ph type="title"/>
          </p:nvPr>
        </p:nvSpPr>
        <p:spPr>
          <a:xfrm>
            <a:off x="534989" y="723383"/>
            <a:ext cx="4892674" cy="1164565"/>
          </a:xfrm>
        </p:spPr>
        <p:txBody>
          <a:bodyPr>
            <a:normAutofit fontScale="90000"/>
          </a:bodyPr>
          <a:lstStyle/>
          <a:p>
            <a:r>
              <a:rPr lang="en-US" sz="4900" dirty="0"/>
              <a:t>Is There an App For That?</a:t>
            </a:r>
            <a:br>
              <a:rPr lang="en-US" dirty="0"/>
            </a:br>
            <a:endParaRPr lang="en-US" dirty="0"/>
          </a:p>
        </p:txBody>
      </p:sp>
      <p:sp>
        <p:nvSpPr>
          <p:cNvPr id="4" name="Text Placeholder 3">
            <a:extLst>
              <a:ext uri="{FF2B5EF4-FFF2-40B4-BE49-F238E27FC236}">
                <a16:creationId xmlns:a16="http://schemas.microsoft.com/office/drawing/2014/main" id="{9A0E1B5E-BAF0-0C6A-8EEF-DED6A435ED25}"/>
              </a:ext>
            </a:extLst>
          </p:cNvPr>
          <p:cNvSpPr>
            <a:spLocks noGrp="1"/>
          </p:cNvSpPr>
          <p:nvPr>
            <p:ph type="body" sz="quarter" idx="11"/>
          </p:nvPr>
        </p:nvSpPr>
        <p:spPr>
          <a:xfrm>
            <a:off x="517881" y="2206872"/>
            <a:ext cx="5135207" cy="3788980"/>
          </a:xfrm>
        </p:spPr>
        <p:txBody>
          <a:bodyPr>
            <a:noAutofit/>
          </a:bodyPr>
          <a:lstStyle/>
          <a:p>
            <a:pPr>
              <a:lnSpc>
                <a:spcPct val="150000"/>
              </a:lnSpc>
              <a:spcBef>
                <a:spcPct val="0"/>
              </a:spcBef>
              <a:spcAft>
                <a:spcPts val="600"/>
              </a:spcAft>
              <a:defRPr/>
            </a:pPr>
            <a:r>
              <a:rPr lang="en-US" altLang="en-US" sz="2000" dirty="0"/>
              <a:t>MyChoice benefits app</a:t>
            </a:r>
          </a:p>
          <a:p>
            <a:pPr marL="455295" lvl="1">
              <a:spcBef>
                <a:spcPct val="0"/>
              </a:spcBef>
              <a:spcAft>
                <a:spcPts val="600"/>
              </a:spcAft>
              <a:buClr>
                <a:schemeClr val="accent1"/>
              </a:buClr>
              <a:defRPr/>
            </a:pPr>
            <a:r>
              <a:rPr lang="en-US" altLang="en-US" dirty="0">
                <a:solidFill>
                  <a:schemeClr val="bg1"/>
                </a:solidFill>
              </a:rPr>
              <a:t>Available for Android and iOS devices</a:t>
            </a:r>
          </a:p>
          <a:p>
            <a:pPr marL="455295" lvl="1">
              <a:spcBef>
                <a:spcPct val="0"/>
              </a:spcBef>
              <a:spcAft>
                <a:spcPts val="600"/>
              </a:spcAft>
              <a:buClr>
                <a:schemeClr val="accent1"/>
              </a:buClr>
              <a:defRPr/>
            </a:pPr>
            <a:r>
              <a:rPr lang="en-US" altLang="en-US" dirty="0">
                <a:solidFill>
                  <a:schemeClr val="bg1"/>
                </a:solidFill>
              </a:rPr>
              <a:t>Account balance, alerts and transaction history</a:t>
            </a:r>
          </a:p>
          <a:p>
            <a:pPr marL="455295" lvl="1">
              <a:spcBef>
                <a:spcPct val="0"/>
              </a:spcBef>
              <a:spcAft>
                <a:spcPts val="600"/>
              </a:spcAft>
              <a:buClr>
                <a:schemeClr val="accent1"/>
              </a:buClr>
              <a:defRPr/>
            </a:pPr>
            <a:r>
              <a:rPr lang="en-US" altLang="en-US" dirty="0">
                <a:solidFill>
                  <a:schemeClr val="bg1"/>
                </a:solidFill>
              </a:rPr>
              <a:t>New reimbursement requests</a:t>
            </a:r>
          </a:p>
          <a:p>
            <a:pPr marL="455295" lvl="1">
              <a:spcBef>
                <a:spcPct val="0"/>
              </a:spcBef>
              <a:spcAft>
                <a:spcPts val="600"/>
              </a:spcAft>
              <a:buClr>
                <a:schemeClr val="accent1"/>
              </a:buClr>
              <a:defRPr/>
            </a:pPr>
            <a:r>
              <a:rPr lang="en-US" altLang="en-US" dirty="0">
                <a:solidFill>
                  <a:schemeClr val="bg1"/>
                </a:solidFill>
              </a:rPr>
              <a:t>Tap to call Customer Service</a:t>
            </a:r>
          </a:p>
          <a:p>
            <a:pPr marL="455295" lvl="1">
              <a:spcBef>
                <a:spcPct val="0"/>
              </a:spcBef>
              <a:spcAft>
                <a:spcPts val="600"/>
              </a:spcAft>
              <a:buClr>
                <a:schemeClr val="accent1"/>
              </a:buClr>
              <a:defRPr/>
            </a:pPr>
            <a:r>
              <a:rPr lang="en-US" altLang="en-US" dirty="0">
                <a:solidFill>
                  <a:schemeClr val="bg1"/>
                </a:solidFill>
              </a:rPr>
              <a:t>Upload claim documentation with </a:t>
            </a:r>
            <a:br>
              <a:rPr lang="en-US" altLang="en-US" dirty="0">
                <a:solidFill>
                  <a:schemeClr val="bg1"/>
                </a:solidFill>
              </a:rPr>
            </a:br>
            <a:r>
              <a:rPr lang="en-US" altLang="en-US" dirty="0">
                <a:solidFill>
                  <a:schemeClr val="bg1"/>
                </a:solidFill>
              </a:rPr>
              <a:t>your device’s camera </a:t>
            </a:r>
          </a:p>
          <a:p>
            <a:pPr marL="455295" lvl="1">
              <a:spcBef>
                <a:spcPct val="0"/>
              </a:spcBef>
              <a:spcAft>
                <a:spcPts val="600"/>
              </a:spcAft>
              <a:buClr>
                <a:schemeClr val="accent1"/>
              </a:buClr>
              <a:defRPr/>
            </a:pPr>
            <a:r>
              <a:rPr lang="en-US" altLang="en-US" dirty="0">
                <a:solidFill>
                  <a:schemeClr val="bg1"/>
                </a:solidFill>
              </a:rPr>
              <a:t>Pay a provider</a:t>
            </a:r>
          </a:p>
          <a:p>
            <a:pPr marL="455295" lvl="1">
              <a:spcBef>
                <a:spcPct val="0"/>
              </a:spcBef>
              <a:spcAft>
                <a:spcPts val="600"/>
              </a:spcAft>
              <a:buClr>
                <a:schemeClr val="accent1"/>
              </a:buClr>
              <a:defRPr/>
            </a:pPr>
            <a:r>
              <a:rPr lang="en-US" altLang="en-US" dirty="0">
                <a:solidFill>
                  <a:schemeClr val="bg1"/>
                </a:solidFill>
              </a:rPr>
              <a:t>Add a bank account for direct deposit</a:t>
            </a:r>
          </a:p>
          <a:p>
            <a:pPr marL="455295" lvl="1">
              <a:spcBef>
                <a:spcPct val="0"/>
              </a:spcBef>
              <a:spcAft>
                <a:spcPts val="600"/>
              </a:spcAft>
              <a:buClr>
                <a:schemeClr val="accent1"/>
              </a:buClr>
              <a:defRPr/>
            </a:pPr>
            <a:r>
              <a:rPr lang="en-US" altLang="en-US" dirty="0">
                <a:solidFill>
                  <a:schemeClr val="bg1"/>
                </a:solidFill>
              </a:rPr>
              <a:t>Report a lost/stolen card, order extra card</a:t>
            </a:r>
          </a:p>
          <a:p>
            <a:pPr marL="455295" lvl="1">
              <a:spcBef>
                <a:spcPct val="0"/>
              </a:spcBef>
              <a:spcAft>
                <a:spcPts val="600"/>
              </a:spcAft>
              <a:buClr>
                <a:schemeClr val="accent1"/>
              </a:buClr>
              <a:defRPr/>
            </a:pPr>
            <a:r>
              <a:rPr lang="en-US" altLang="en-US" dirty="0">
                <a:solidFill>
                  <a:schemeClr val="bg1"/>
                </a:solidFill>
              </a:rPr>
              <a:t>HSA Investments </a:t>
            </a:r>
            <a:endParaRPr lang="en-US" dirty="0">
              <a:solidFill>
                <a:schemeClr val="bg1"/>
              </a:solidFill>
            </a:endParaRPr>
          </a:p>
        </p:txBody>
      </p:sp>
      <p:pic>
        <p:nvPicPr>
          <p:cNvPr id="53253" name="Picture 4">
            <a:extLst>
              <a:ext uri="{FF2B5EF4-FFF2-40B4-BE49-F238E27FC236}">
                <a16:creationId xmlns:a16="http://schemas.microsoft.com/office/drawing/2014/main" id="{9CD49D74-598A-4908-B0D7-1DE2073B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755" y="3959795"/>
            <a:ext cx="15208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a:extLst>
              <a:ext uri="{FF2B5EF4-FFF2-40B4-BE49-F238E27FC236}">
                <a16:creationId xmlns:a16="http://schemas.microsoft.com/office/drawing/2014/main" id="{6A4C2994-A57B-43D8-8C75-513681FD9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293" y="4547170"/>
            <a:ext cx="18097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3" descr="Graphical user interface, text, application, chat or text message&#10;&#10;Description automatically generated">
            <a:extLst>
              <a:ext uri="{FF2B5EF4-FFF2-40B4-BE49-F238E27FC236}">
                <a16:creationId xmlns:a16="http://schemas.microsoft.com/office/drawing/2014/main" id="{895C21B0-C30C-4356-98FD-47D46BFD9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117" y="188794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702B84B6-9202-B3AF-BB12-9B7590AC9C6A}"/>
              </a:ext>
            </a:extLst>
          </p:cNvPr>
          <p:cNvGrpSpPr/>
          <p:nvPr/>
        </p:nvGrpSpPr>
        <p:grpSpPr>
          <a:xfrm>
            <a:off x="8318045" y="1074569"/>
            <a:ext cx="2447505" cy="4708862"/>
            <a:chOff x="6725473" y="946990"/>
            <a:chExt cx="2580127" cy="4964020"/>
          </a:xfrm>
        </p:grpSpPr>
        <p:grpSp>
          <p:nvGrpSpPr>
            <p:cNvPr id="9" name="Group 8">
              <a:extLst>
                <a:ext uri="{FF2B5EF4-FFF2-40B4-BE49-F238E27FC236}">
                  <a16:creationId xmlns:a16="http://schemas.microsoft.com/office/drawing/2014/main" id="{70DF62DE-76CE-EAD1-6BCE-24700C048511}"/>
                </a:ext>
              </a:extLst>
            </p:cNvPr>
            <p:cNvGrpSpPr/>
            <p:nvPr/>
          </p:nvGrpSpPr>
          <p:grpSpPr>
            <a:xfrm>
              <a:off x="6725473" y="946990"/>
              <a:ext cx="2580127" cy="4964020"/>
              <a:chOff x="6134936" y="-91440"/>
              <a:chExt cx="3774711" cy="7262332"/>
            </a:xfrm>
          </p:grpSpPr>
          <p:pic>
            <p:nvPicPr>
              <p:cNvPr id="8" name="Picture 7" descr="A screenshot of a chat&#10;&#10;AI-generated content may be incorrect.">
                <a:extLst>
                  <a:ext uri="{FF2B5EF4-FFF2-40B4-BE49-F238E27FC236}">
                    <a16:creationId xmlns:a16="http://schemas.microsoft.com/office/drawing/2014/main" id="{A8B4E7A5-4187-D03E-7526-9C558638D231}"/>
                  </a:ext>
                </a:extLst>
              </p:cNvPr>
              <p:cNvPicPr>
                <a:picLocks noChangeAspect="1"/>
              </p:cNvPicPr>
              <p:nvPr/>
            </p:nvPicPr>
            <p:blipFill>
              <a:blip r:embed="rId6"/>
              <a:stretch>
                <a:fillRect/>
              </a:stretch>
            </p:blipFill>
            <p:spPr>
              <a:xfrm>
                <a:off x="6407515" y="0"/>
                <a:ext cx="3343275" cy="6858000"/>
              </a:xfrm>
              <a:prstGeom prst="roundRect">
                <a:avLst>
                  <a:gd name="adj" fmla="val 13932"/>
                </a:avLst>
              </a:prstGeom>
            </p:spPr>
          </p:pic>
          <p:pic>
            <p:nvPicPr>
              <p:cNvPr id="2" name="Picture 1">
                <a:extLst>
                  <a:ext uri="{FF2B5EF4-FFF2-40B4-BE49-F238E27FC236}">
                    <a16:creationId xmlns:a16="http://schemas.microsoft.com/office/drawing/2014/main" id="{B57E4EC8-5BE5-442C-04F1-DDB9F79EE954}"/>
                  </a:ext>
                </a:extLst>
              </p:cNvPr>
              <p:cNvPicPr>
                <a:picLocks noChangeAspect="1"/>
              </p:cNvPicPr>
              <p:nvPr/>
            </p:nvPicPr>
            <p:blipFill>
              <a:blip r:embed="rId7"/>
              <a:stretch>
                <a:fillRect/>
              </a:stretch>
            </p:blipFill>
            <p:spPr>
              <a:xfrm>
                <a:off x="6134936" y="-91440"/>
                <a:ext cx="3774711" cy="7262332"/>
              </a:xfrm>
              <a:prstGeom prst="rect">
                <a:avLst/>
              </a:prstGeom>
            </p:spPr>
          </p:pic>
        </p:grpSp>
        <p:sp>
          <p:nvSpPr>
            <p:cNvPr id="3" name="Rectangle: Rounded Corners 2">
              <a:extLst>
                <a:ext uri="{FF2B5EF4-FFF2-40B4-BE49-F238E27FC236}">
                  <a16:creationId xmlns:a16="http://schemas.microsoft.com/office/drawing/2014/main" id="{2AA3A637-A614-4B78-986D-6D5EEEC049DD}"/>
                </a:ext>
              </a:extLst>
            </p:cNvPr>
            <p:cNvSpPr/>
            <p:nvPr/>
          </p:nvSpPr>
          <p:spPr>
            <a:xfrm>
              <a:off x="7020372" y="4257158"/>
              <a:ext cx="2035505" cy="43186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478FE576-00B2-B6A6-5626-8076275E7DAB}"/>
              </a:ext>
            </a:extLst>
          </p:cNvPr>
          <p:cNvPicPr>
            <a:picLocks noChangeAspect="1"/>
          </p:cNvPicPr>
          <p:nvPr/>
        </p:nvPicPr>
        <p:blipFill>
          <a:blip r:embed="rId8"/>
          <a:stretch>
            <a:fillRect/>
          </a:stretch>
        </p:blipFill>
        <p:spPr>
          <a:xfrm rot="12579967">
            <a:off x="7552462" y="3241959"/>
            <a:ext cx="1426584" cy="67702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24306C-0B64-ED41-51C3-D61F8917D60F}"/>
              </a:ext>
            </a:extLst>
          </p:cNvPr>
          <p:cNvSpPr>
            <a:spLocks noGrp="1"/>
          </p:cNvSpPr>
          <p:nvPr>
            <p:ph type="title"/>
          </p:nvPr>
        </p:nvSpPr>
        <p:spPr/>
        <p:txBody>
          <a:bodyPr>
            <a:normAutofit/>
          </a:bodyPr>
          <a:lstStyle/>
          <a:p>
            <a:r>
              <a:rPr lang="en-US" dirty="0"/>
              <a:t>MyChoiceAccounts.com</a:t>
            </a:r>
          </a:p>
        </p:txBody>
      </p:sp>
      <p:sp>
        <p:nvSpPr>
          <p:cNvPr id="3" name="Text Placeholder 2">
            <a:extLst>
              <a:ext uri="{FF2B5EF4-FFF2-40B4-BE49-F238E27FC236}">
                <a16:creationId xmlns:a16="http://schemas.microsoft.com/office/drawing/2014/main" id="{D65BD8ED-16F4-42A1-8677-B85980ABC922}"/>
              </a:ext>
            </a:extLst>
          </p:cNvPr>
          <p:cNvSpPr>
            <a:spLocks noGrp="1"/>
          </p:cNvSpPr>
          <p:nvPr>
            <p:ph type="body" sz="quarter" idx="11"/>
          </p:nvPr>
        </p:nvSpPr>
        <p:spPr>
          <a:xfrm>
            <a:off x="590770" y="2072861"/>
            <a:ext cx="4451494" cy="2991806"/>
          </a:xfrm>
        </p:spPr>
        <p:txBody>
          <a:bodyPr>
            <a:noAutofit/>
          </a:bodyPr>
          <a:lstStyle/>
          <a:p>
            <a:pPr marL="285750" indent="-285750">
              <a:spcAft>
                <a:spcPts val="600"/>
              </a:spcAft>
              <a:buClr>
                <a:schemeClr val="accent1"/>
              </a:buClr>
              <a:buFont typeface="Arial" panose="020B0604020202020204" pitchFamily="34" charset="0"/>
              <a:buChar char="•"/>
            </a:pPr>
            <a:r>
              <a:rPr lang="en-US" sz="1600" b="0" dirty="0">
                <a:hlinkClick r:id="rId3"/>
              </a:rPr>
              <a:t>General Info on all accounts</a:t>
            </a:r>
            <a:endParaRPr lang="en-US" sz="1600" b="0" dirty="0"/>
          </a:p>
          <a:p>
            <a:pPr marL="285750" indent="-285750">
              <a:spcAft>
                <a:spcPts val="600"/>
              </a:spcAft>
              <a:buClr>
                <a:schemeClr val="accent1"/>
              </a:buClr>
              <a:buFont typeface="Arial" panose="020B0604020202020204" pitchFamily="34" charset="0"/>
              <a:buChar char="•"/>
            </a:pPr>
            <a:r>
              <a:rPr lang="en-US" sz="1600" b="0" dirty="0">
                <a:solidFill>
                  <a:schemeClr val="tx1"/>
                </a:solidFill>
              </a:rPr>
              <a:t>FAQs</a:t>
            </a:r>
          </a:p>
          <a:p>
            <a:pPr marL="285750" indent="-285750">
              <a:spcAft>
                <a:spcPts val="600"/>
              </a:spcAft>
              <a:buClr>
                <a:schemeClr val="accent1"/>
              </a:buClr>
              <a:buFont typeface="Arial" panose="020B0604020202020204" pitchFamily="34" charset="0"/>
              <a:buChar char="•"/>
            </a:pPr>
            <a:r>
              <a:rPr lang="en-US" sz="1600" b="0" dirty="0">
                <a:solidFill>
                  <a:schemeClr val="tx1"/>
                </a:solidFill>
              </a:rPr>
              <a:t>Savings calculators – to help you select your contribution amount</a:t>
            </a:r>
          </a:p>
          <a:p>
            <a:pPr marL="285750" indent="-285750">
              <a:spcAft>
                <a:spcPts val="600"/>
              </a:spcAft>
              <a:buClr>
                <a:schemeClr val="accent1"/>
              </a:buClr>
              <a:buFont typeface="Arial" panose="020B0604020202020204" pitchFamily="34" charset="0"/>
              <a:buChar char="•"/>
            </a:pPr>
            <a:r>
              <a:rPr lang="en-US" sz="1600" b="0" dirty="0">
                <a:solidFill>
                  <a:schemeClr val="tx1"/>
                </a:solidFill>
              </a:rPr>
              <a:t>Videos</a:t>
            </a:r>
          </a:p>
          <a:p>
            <a:pPr marL="285750" indent="-285750">
              <a:spcAft>
                <a:spcPts val="600"/>
              </a:spcAft>
              <a:buClr>
                <a:schemeClr val="accent1"/>
              </a:buClr>
              <a:buFont typeface="Arial" panose="020B0604020202020204" pitchFamily="34" charset="0"/>
              <a:buChar char="•"/>
            </a:pPr>
            <a:r>
              <a:rPr lang="en-US" sz="1600" b="0" dirty="0">
                <a:solidFill>
                  <a:schemeClr val="tx1"/>
                </a:solidFill>
              </a:rPr>
              <a:t>Eligible Expense lists/lookup</a:t>
            </a:r>
          </a:p>
          <a:p>
            <a:pPr marL="285750" indent="-285750">
              <a:spcAft>
                <a:spcPts val="600"/>
              </a:spcAft>
              <a:buClr>
                <a:schemeClr val="accent1"/>
              </a:buClr>
              <a:buFont typeface="Arial" panose="020B0604020202020204" pitchFamily="34" charset="0"/>
              <a:buChar char="•"/>
            </a:pPr>
            <a:r>
              <a:rPr lang="en-US" sz="1600" b="0" dirty="0">
                <a:solidFill>
                  <a:schemeClr val="tx1"/>
                </a:solidFill>
              </a:rPr>
              <a:t>Coupons for FSA Store and HSA Store</a:t>
            </a:r>
          </a:p>
          <a:p>
            <a:pPr marL="285750" indent="-285750">
              <a:spcAft>
                <a:spcPts val="600"/>
              </a:spcAft>
              <a:buClr>
                <a:schemeClr val="accent1"/>
              </a:buClr>
              <a:buFont typeface="Arial" panose="020B0604020202020204" pitchFamily="34" charset="0"/>
              <a:buChar char="•"/>
            </a:pPr>
            <a:r>
              <a:rPr lang="en-US" sz="1600" b="0" dirty="0">
                <a:solidFill>
                  <a:schemeClr val="tx1"/>
                </a:solidFill>
              </a:rPr>
              <a:t>Forms for manual claims submissions or other account activities</a:t>
            </a:r>
          </a:p>
          <a:p>
            <a:pPr>
              <a:spcAft>
                <a:spcPts val="600"/>
              </a:spcAft>
              <a:buClr>
                <a:schemeClr val="accent1"/>
              </a:buClr>
            </a:pPr>
            <a:endParaRPr lang="en-US" sz="1600" b="0" dirty="0"/>
          </a:p>
        </p:txBody>
      </p:sp>
      <p:sp>
        <p:nvSpPr>
          <p:cNvPr id="2" name="Title 6">
            <a:extLst>
              <a:ext uri="{FF2B5EF4-FFF2-40B4-BE49-F238E27FC236}">
                <a16:creationId xmlns:a16="http://schemas.microsoft.com/office/drawing/2014/main" id="{C602AAC6-8089-A419-954E-07376D4CD8FE}"/>
              </a:ext>
            </a:extLst>
          </p:cNvPr>
          <p:cNvSpPr txBox="1">
            <a:spLocks/>
          </p:cNvSpPr>
          <p:nvPr/>
        </p:nvSpPr>
        <p:spPr>
          <a:xfrm>
            <a:off x="590770" y="1463412"/>
            <a:ext cx="3824476" cy="621072"/>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b="1" i="0" kern="1200" baseline="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1800" dirty="0"/>
              <a:t>Resources for Members</a:t>
            </a:r>
          </a:p>
        </p:txBody>
      </p:sp>
      <p:grpSp>
        <p:nvGrpSpPr>
          <p:cNvPr id="19" name="Group 18">
            <a:extLst>
              <a:ext uri="{FF2B5EF4-FFF2-40B4-BE49-F238E27FC236}">
                <a16:creationId xmlns:a16="http://schemas.microsoft.com/office/drawing/2014/main" id="{3A956E97-A51D-44B1-DEDB-846AB29C6F00}"/>
              </a:ext>
            </a:extLst>
          </p:cNvPr>
          <p:cNvGrpSpPr/>
          <p:nvPr/>
        </p:nvGrpSpPr>
        <p:grpSpPr>
          <a:xfrm>
            <a:off x="5042264" y="1712730"/>
            <a:ext cx="6699917" cy="3785466"/>
            <a:chOff x="5042264" y="1536267"/>
            <a:chExt cx="6699917" cy="3785466"/>
          </a:xfrm>
        </p:grpSpPr>
        <p:pic>
          <p:nvPicPr>
            <p:cNvPr id="16" name="Picture 15" descr="A close-up of a credit card&#10;&#10;AI-generated content may be incorrect.">
              <a:extLst>
                <a:ext uri="{FF2B5EF4-FFF2-40B4-BE49-F238E27FC236}">
                  <a16:creationId xmlns:a16="http://schemas.microsoft.com/office/drawing/2014/main" id="{56997A4A-1962-6A1A-09AC-F198EF3B6CBA}"/>
                </a:ext>
              </a:extLst>
            </p:cNvPr>
            <p:cNvPicPr>
              <a:picLocks noChangeAspect="1"/>
            </p:cNvPicPr>
            <p:nvPr/>
          </p:nvPicPr>
          <p:blipFill>
            <a:blip r:embed="rId4"/>
            <a:stretch>
              <a:fillRect/>
            </a:stretch>
          </p:blipFill>
          <p:spPr>
            <a:xfrm>
              <a:off x="5695408" y="1681979"/>
              <a:ext cx="5346881" cy="3410462"/>
            </a:xfrm>
            <a:prstGeom prst="rect">
              <a:avLst/>
            </a:prstGeom>
          </p:spPr>
        </p:pic>
        <p:pic>
          <p:nvPicPr>
            <p:cNvPr id="9" name="Picture 8">
              <a:extLst>
                <a:ext uri="{FF2B5EF4-FFF2-40B4-BE49-F238E27FC236}">
                  <a16:creationId xmlns:a16="http://schemas.microsoft.com/office/drawing/2014/main" id="{BAE453ED-120A-9B40-918E-3EE802C8B0B7}"/>
                </a:ext>
              </a:extLst>
            </p:cNvPr>
            <p:cNvPicPr>
              <a:picLocks noChangeAspect="1"/>
            </p:cNvPicPr>
            <p:nvPr/>
          </p:nvPicPr>
          <p:blipFill>
            <a:blip r:embed="rId5"/>
            <a:stretch>
              <a:fillRect/>
            </a:stretch>
          </p:blipFill>
          <p:spPr>
            <a:xfrm>
              <a:off x="5042264" y="1536267"/>
              <a:ext cx="6699917" cy="3785466"/>
            </a:xfrm>
            <a:prstGeom prst="rect">
              <a:avLst/>
            </a:prstGeom>
          </p:spPr>
        </p:pic>
      </p:grpSp>
    </p:spTree>
    <p:extLst>
      <p:ext uri="{BB962C8B-B14F-4D97-AF65-F5344CB8AC3E}">
        <p14:creationId xmlns:p14="http://schemas.microsoft.com/office/powerpoint/2010/main" val="3281203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Managing Your MyChoice Accounts">
            <a:hlinkClick r:id="" action="ppaction://media"/>
            <a:extLst>
              <a:ext uri="{FF2B5EF4-FFF2-40B4-BE49-F238E27FC236}">
                <a16:creationId xmlns:a16="http://schemas.microsoft.com/office/drawing/2014/main" id="{F6B88369-ADA5-443A-BC40-EE73CB949346}"/>
              </a:ext>
            </a:extLst>
          </p:cNvPr>
          <p:cNvPicPr>
            <a:picLocks noRot="1" noChangeAspect="1"/>
          </p:cNvPicPr>
          <p:nvPr>
            <a:videoFile r:link="rId1"/>
          </p:nvPr>
        </p:nvPicPr>
        <p:blipFill>
          <a:blip r:embed="rId4"/>
          <a:stretch>
            <a:fillRect/>
          </a:stretch>
        </p:blipFill>
        <p:spPr>
          <a:xfrm>
            <a:off x="1721267" y="1338829"/>
            <a:ext cx="8276173" cy="4655348"/>
          </a:xfrm>
          <a:prstGeom prst="rect">
            <a:avLst/>
          </a:prstGeom>
        </p:spPr>
      </p:pic>
      <p:sp>
        <p:nvSpPr>
          <p:cNvPr id="7" name="Text Placeholder 4">
            <a:extLst>
              <a:ext uri="{FF2B5EF4-FFF2-40B4-BE49-F238E27FC236}">
                <a16:creationId xmlns:a16="http://schemas.microsoft.com/office/drawing/2014/main" id="{A3B2BC33-5273-5A3E-85F8-BF06575E19FF}"/>
              </a:ext>
            </a:extLst>
          </p:cNvPr>
          <p:cNvSpPr txBox="1">
            <a:spLocks/>
          </p:cNvSpPr>
          <p:nvPr/>
        </p:nvSpPr>
        <p:spPr>
          <a:xfrm>
            <a:off x="590769" y="524280"/>
            <a:ext cx="10545315" cy="461717"/>
          </a:xfrm>
          <a:prstGeom prst="rect">
            <a:avLst/>
          </a:prstGeom>
        </p:spPr>
        <p:txBody>
          <a:bodyPr/>
          <a:lstStyle>
            <a:lvl1pPr marL="0" indent="0" algn="l" defTabSz="457200" rtl="0" eaLnBrk="1" latinLnBrk="0" hangingPunct="1">
              <a:spcBef>
                <a:spcPct val="20000"/>
              </a:spcBef>
              <a:buClr>
                <a:schemeClr val="accent3"/>
              </a:buClr>
              <a:buSzPct val="100000"/>
              <a:buFontTx/>
              <a:buNone/>
              <a:defRPr sz="1600" b="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accent3"/>
              </a:buClr>
              <a:buSzPct val="100000"/>
              <a:buFont typeface="Arial" panose="020B0604020202020204" pitchFamily="34" charset="0"/>
              <a:buChar char="•"/>
              <a:defRPr sz="1600" kern="1200">
                <a:solidFill>
                  <a:srgbClr val="3C3C3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b="1" dirty="0">
                <a:solidFill>
                  <a:schemeClr val="bg2"/>
                </a:solidFill>
              </a:rPr>
              <a:t>Using Your Accounts</a:t>
            </a:r>
          </a:p>
        </p:txBody>
      </p:sp>
    </p:spTree>
    <p:extLst>
      <p:ext uri="{BB962C8B-B14F-4D97-AF65-F5344CB8AC3E}">
        <p14:creationId xmlns:p14="http://schemas.microsoft.com/office/powerpoint/2010/main" val="197770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C3D6D-D6A0-462E-A652-38549AAA45D6}"/>
              </a:ext>
            </a:extLst>
          </p:cNvPr>
          <p:cNvSpPr>
            <a:spLocks noGrp="1"/>
          </p:cNvSpPr>
          <p:nvPr>
            <p:ph type="body" sz="quarter" idx="12"/>
          </p:nvPr>
        </p:nvSpPr>
        <p:spPr>
          <a:xfrm>
            <a:off x="590768" y="1988622"/>
            <a:ext cx="6958893" cy="1106270"/>
          </a:xfrm>
        </p:spPr>
        <p:txBody>
          <a:bodyPr>
            <a:normAutofit/>
          </a:bodyPr>
          <a:lstStyle/>
          <a:p>
            <a:pPr marL="0" indent="0">
              <a:buNone/>
            </a:pPr>
            <a:r>
              <a:rPr lang="en-US" dirty="0"/>
              <a:t>Questions?</a:t>
            </a:r>
          </a:p>
        </p:txBody>
      </p:sp>
    </p:spTree>
    <p:extLst>
      <p:ext uri="{BB962C8B-B14F-4D97-AF65-F5344CB8AC3E}">
        <p14:creationId xmlns:p14="http://schemas.microsoft.com/office/powerpoint/2010/main" val="26703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3635E8E-F05B-EC6A-B518-8565486BCE5F}"/>
              </a:ext>
            </a:extLst>
          </p:cNvPr>
          <p:cNvPicPr>
            <a:picLocks noChangeAspect="1"/>
          </p:cNvPicPr>
          <p:nvPr/>
        </p:nvPicPr>
        <p:blipFill>
          <a:blip r:embed="rId3"/>
          <a:stretch>
            <a:fillRect/>
          </a:stretch>
        </p:blipFill>
        <p:spPr>
          <a:xfrm>
            <a:off x="3521890" y="6215604"/>
            <a:ext cx="1664580" cy="474895"/>
          </a:xfrm>
          <a:prstGeom prst="rect">
            <a:avLst/>
          </a:prstGeom>
        </p:spPr>
      </p:pic>
    </p:spTree>
    <p:extLst>
      <p:ext uri="{BB962C8B-B14F-4D97-AF65-F5344CB8AC3E}">
        <p14:creationId xmlns:p14="http://schemas.microsoft.com/office/powerpoint/2010/main" val="316320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10D8E-BCBC-FB62-273A-ADAFD6DB27C9}"/>
              </a:ext>
            </a:extLst>
          </p:cNvPr>
          <p:cNvPicPr>
            <a:picLocks noChangeAspect="1"/>
          </p:cNvPicPr>
          <p:nvPr/>
        </p:nvPicPr>
        <p:blipFill>
          <a:blip r:embed="rId3"/>
          <a:srcRect t="14410"/>
          <a:stretch>
            <a:fillRect/>
          </a:stretch>
        </p:blipFill>
        <p:spPr>
          <a:xfrm>
            <a:off x="7396491" y="1650742"/>
            <a:ext cx="3982077" cy="3872996"/>
          </a:xfrm>
          <a:prstGeom prst="roundRect">
            <a:avLst>
              <a:gd name="adj" fmla="val 2134"/>
            </a:avLst>
          </a:prstGeom>
          <a:ln>
            <a:no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60A0CFA7-A1A3-4615-A7C7-F73F2DA712D1}"/>
              </a:ext>
            </a:extLst>
          </p:cNvPr>
          <p:cNvSpPr txBox="1">
            <a:spLocks/>
          </p:cNvSpPr>
          <p:nvPr/>
        </p:nvSpPr>
        <p:spPr>
          <a:xfrm>
            <a:off x="280851" y="1891161"/>
            <a:ext cx="9106679" cy="3685429"/>
          </a:xfrm>
          <a:prstGeom prst="rect">
            <a:avLst/>
          </a:prstGeom>
        </p:spPr>
        <p:txBody>
          <a:bodyPr numCol="3"/>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Allergy Medicine</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Blood Pressure Monitoring</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Braces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Breast Pump</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Contact Lenses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Copayments (Medical and Prescription)</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Deductible </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Dental Treatment</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Durable Medical Equipment (walkers, crutches, and more)</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Feminine Care Items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Fertility Treatment</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Hearing Aids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Insulin and Diabetic Supplies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Laser Eye Surgery</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Over-the-counter (OTC) treatments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Pain Medications</a:t>
            </a:r>
          </a:p>
          <a:p>
            <a:pPr lvl="1">
              <a:lnSpc>
                <a:spcPct val="100000"/>
              </a:lnSpc>
              <a:spcAft>
                <a:spcPts val="600"/>
              </a:spcAft>
              <a:buClr>
                <a:schemeClr val="accent4"/>
              </a:buClr>
            </a:pPr>
            <a:r>
              <a:rPr lang="en-US" sz="1400" dirty="0">
                <a:latin typeface="Open Sans" panose="020B0606030504020204" pitchFamily="34" charset="0"/>
                <a:ea typeface="Open Sans" panose="020B0606030504020204" pitchFamily="34" charset="0"/>
                <a:cs typeface="Open Sans" panose="020B0606030504020204" pitchFamily="34" charset="0"/>
              </a:rPr>
              <a:t>Sunscreen</a:t>
            </a:r>
          </a:p>
        </p:txBody>
      </p:sp>
      <p:sp>
        <p:nvSpPr>
          <p:cNvPr id="4" name="TextBox 3">
            <a:extLst>
              <a:ext uri="{FF2B5EF4-FFF2-40B4-BE49-F238E27FC236}">
                <a16:creationId xmlns:a16="http://schemas.microsoft.com/office/drawing/2014/main" id="{A2456272-AEE8-4A35-9EE0-CAC3A65A8EFE}"/>
              </a:ext>
            </a:extLst>
          </p:cNvPr>
          <p:cNvSpPr txBox="1"/>
          <p:nvPr/>
        </p:nvSpPr>
        <p:spPr>
          <a:xfrm>
            <a:off x="646240" y="5632343"/>
            <a:ext cx="7149015" cy="369332"/>
          </a:xfrm>
          <a:prstGeom prst="rect">
            <a:avLst/>
          </a:prstGeom>
          <a:noFill/>
        </p:spPr>
        <p:txBody>
          <a:bodyPr wrap="square" rtlCol="0">
            <a:spAutoFit/>
          </a:bodyPr>
          <a:lstStyle/>
          <a:p>
            <a:r>
              <a:rPr lang="en-US"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For even more items—go to mychoiceaccounts.com</a:t>
            </a:r>
          </a:p>
        </p:txBody>
      </p:sp>
      <p:sp>
        <p:nvSpPr>
          <p:cNvPr id="12" name="Title 11">
            <a:extLst>
              <a:ext uri="{FF2B5EF4-FFF2-40B4-BE49-F238E27FC236}">
                <a16:creationId xmlns:a16="http://schemas.microsoft.com/office/drawing/2014/main" id="{7854E8E8-0063-6CA1-1761-A04C1267A78D}"/>
              </a:ext>
            </a:extLst>
          </p:cNvPr>
          <p:cNvSpPr>
            <a:spLocks noGrp="1"/>
          </p:cNvSpPr>
          <p:nvPr>
            <p:ph type="title"/>
          </p:nvPr>
        </p:nvSpPr>
        <p:spPr/>
        <p:txBody>
          <a:bodyPr>
            <a:normAutofit/>
          </a:bodyPr>
          <a:lstStyle/>
          <a:p>
            <a:r>
              <a:rPr lang="en-US" dirty="0"/>
              <a:t>Some of the Hundreds of “Eligible” Expenses:</a:t>
            </a:r>
          </a:p>
        </p:txBody>
      </p:sp>
      <p:sp>
        <p:nvSpPr>
          <p:cNvPr id="11" name="TextBox 10">
            <a:extLst>
              <a:ext uri="{FF2B5EF4-FFF2-40B4-BE49-F238E27FC236}">
                <a16:creationId xmlns:a16="http://schemas.microsoft.com/office/drawing/2014/main" id="{F2F3B39F-4BE7-5ABA-20F6-D333026BBA6B}"/>
              </a:ext>
            </a:extLst>
          </p:cNvPr>
          <p:cNvSpPr txBox="1"/>
          <p:nvPr/>
        </p:nvSpPr>
        <p:spPr>
          <a:xfrm>
            <a:off x="646240" y="1281410"/>
            <a:ext cx="6204030" cy="369332"/>
          </a:xfrm>
          <a:prstGeom prst="rect">
            <a:avLst/>
          </a:prstGeom>
          <a:noFill/>
        </p:spPr>
        <p:txBody>
          <a:bodyPr wrap="square">
            <a:spAutoFit/>
          </a:bodyPr>
          <a:lstStyle/>
          <a:p>
            <a:r>
              <a:rPr lang="en-US" sz="1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MEDICAL, DENTAL, VISION, PRESCRIPTION + MORE</a:t>
            </a:r>
            <a:endParaRPr lang="en-US"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a:extLst>
              <a:ext uri="{FF2B5EF4-FFF2-40B4-BE49-F238E27FC236}">
                <a16:creationId xmlns:a16="http://schemas.microsoft.com/office/drawing/2014/main" id="{C5352178-13A9-25BC-B907-04842BDE2462}"/>
              </a:ext>
            </a:extLst>
          </p:cNvPr>
          <p:cNvGrpSpPr/>
          <p:nvPr/>
        </p:nvGrpSpPr>
        <p:grpSpPr>
          <a:xfrm>
            <a:off x="7294078" y="2281458"/>
            <a:ext cx="1782206" cy="3350885"/>
            <a:chOff x="10199323" y="459286"/>
            <a:chExt cx="1782206" cy="3350885"/>
          </a:xfrm>
        </p:grpSpPr>
        <p:pic>
          <p:nvPicPr>
            <p:cNvPr id="16" name="Picture 15" descr="A screenshot of a computer&#10;&#10;AI-generated content may be incorrect.">
              <a:extLst>
                <a:ext uri="{FF2B5EF4-FFF2-40B4-BE49-F238E27FC236}">
                  <a16:creationId xmlns:a16="http://schemas.microsoft.com/office/drawing/2014/main" id="{94047509-4BEA-137A-2BE1-46D4FBB42CA4}"/>
                </a:ext>
              </a:extLst>
            </p:cNvPr>
            <p:cNvPicPr>
              <a:picLocks noChangeAspect="1"/>
            </p:cNvPicPr>
            <p:nvPr/>
          </p:nvPicPr>
          <p:blipFill>
            <a:blip r:embed="rId4"/>
            <a:srcRect b="16401"/>
            <a:stretch>
              <a:fillRect/>
            </a:stretch>
          </p:blipFill>
          <p:spPr>
            <a:xfrm>
              <a:off x="10234048" y="489235"/>
              <a:ext cx="1702723" cy="3237813"/>
            </a:xfrm>
            <a:prstGeom prst="roundRect">
              <a:avLst>
                <a:gd name="adj" fmla="val 13948"/>
              </a:avLst>
            </a:prstGeom>
          </p:spPr>
        </p:pic>
        <p:pic>
          <p:nvPicPr>
            <p:cNvPr id="15" name="Picture 14">
              <a:extLst>
                <a:ext uri="{FF2B5EF4-FFF2-40B4-BE49-F238E27FC236}">
                  <a16:creationId xmlns:a16="http://schemas.microsoft.com/office/drawing/2014/main" id="{7D08472B-D87B-43F1-E9DC-6B796A4A4402}"/>
                </a:ext>
              </a:extLst>
            </p:cNvPr>
            <p:cNvPicPr>
              <a:picLocks noChangeAspect="1"/>
            </p:cNvPicPr>
            <p:nvPr/>
          </p:nvPicPr>
          <p:blipFill>
            <a:blip r:embed="rId5"/>
            <a:stretch>
              <a:fillRect/>
            </a:stretch>
          </p:blipFill>
          <p:spPr>
            <a:xfrm>
              <a:off x="10199323" y="459286"/>
              <a:ext cx="1782206" cy="3350885"/>
            </a:xfrm>
            <a:prstGeom prst="rect">
              <a:avLst/>
            </a:prstGeom>
          </p:spPr>
        </p:pic>
      </p:grpSp>
    </p:spTree>
    <p:extLst>
      <p:ext uri="{BB962C8B-B14F-4D97-AF65-F5344CB8AC3E}">
        <p14:creationId xmlns:p14="http://schemas.microsoft.com/office/powerpoint/2010/main" val="364360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D0B18-02B0-40D0-BEAC-2D5C36B76F56}"/>
              </a:ext>
            </a:extLst>
          </p:cNvPr>
          <p:cNvSpPr>
            <a:spLocks noGrp="1"/>
          </p:cNvSpPr>
          <p:nvPr>
            <p:ph type="body" sz="quarter" idx="12"/>
          </p:nvPr>
        </p:nvSpPr>
        <p:spPr>
          <a:xfrm>
            <a:off x="590768" y="1988622"/>
            <a:ext cx="8622806" cy="1152143"/>
          </a:xfrm>
        </p:spPr>
        <p:txBody>
          <a:bodyPr>
            <a:normAutofit/>
          </a:bodyPr>
          <a:lstStyle/>
          <a:p>
            <a:pPr marL="0" indent="0">
              <a:buNone/>
            </a:pPr>
            <a:r>
              <a:rPr lang="en-US" dirty="0"/>
              <a:t>Health Care FSA</a:t>
            </a:r>
          </a:p>
        </p:txBody>
      </p:sp>
    </p:spTree>
    <p:extLst>
      <p:ext uri="{BB962C8B-B14F-4D97-AF65-F5344CB8AC3E}">
        <p14:creationId xmlns:p14="http://schemas.microsoft.com/office/powerpoint/2010/main" val="242940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an FSA?">
            <a:hlinkClick r:id="" action="ppaction://media"/>
            <a:extLst>
              <a:ext uri="{FF2B5EF4-FFF2-40B4-BE49-F238E27FC236}">
                <a16:creationId xmlns:a16="http://schemas.microsoft.com/office/drawing/2014/main" id="{E4542B57-F033-4DA7-912E-2B51B2F90730}"/>
              </a:ext>
            </a:extLst>
          </p:cNvPr>
          <p:cNvPicPr>
            <a:picLocks noGrp="1" noRot="1" noChangeAspect="1"/>
          </p:cNvPicPr>
          <p:nvPr>
            <p:ph type="chart" sz="quarter" idx="4294967295"/>
            <a:videoFile r:link="rId1"/>
          </p:nvPr>
        </p:nvPicPr>
        <p:blipFill>
          <a:blip r:embed="rId4"/>
          <a:stretch>
            <a:fillRect/>
          </a:stretch>
        </p:blipFill>
        <p:spPr>
          <a:xfrm>
            <a:off x="2095499" y="1300798"/>
            <a:ext cx="8001000" cy="4716462"/>
          </a:xfrm>
          <a:prstGeom prst="rect">
            <a:avLst/>
          </a:prstGeom>
        </p:spPr>
      </p:pic>
      <p:sp>
        <p:nvSpPr>
          <p:cNvPr id="2" name="Title 1">
            <a:extLst>
              <a:ext uri="{FF2B5EF4-FFF2-40B4-BE49-F238E27FC236}">
                <a16:creationId xmlns:a16="http://schemas.microsoft.com/office/drawing/2014/main" id="{4A2BCDEE-2B7C-CAB9-A966-4109FED122BD}"/>
              </a:ext>
            </a:extLst>
          </p:cNvPr>
          <p:cNvSpPr>
            <a:spLocks noGrp="1"/>
          </p:cNvSpPr>
          <p:nvPr>
            <p:ph type="title" idx="4294967295"/>
          </p:nvPr>
        </p:nvSpPr>
        <p:spPr>
          <a:xfrm>
            <a:off x="823118" y="545624"/>
            <a:ext cx="10545763" cy="620712"/>
          </a:xfrm>
        </p:spPr>
        <p:txBody>
          <a:bodyPr>
            <a:normAutofit/>
          </a:bodyPr>
          <a:lstStyle/>
          <a:p>
            <a:pPr algn="ctr"/>
            <a:r>
              <a:rPr lang="en-US" dirty="0">
                <a:solidFill>
                  <a:schemeClr val="bg1"/>
                </a:solidFill>
              </a:rPr>
              <a:t>What is a Health Care FSA? Video</a:t>
            </a:r>
          </a:p>
        </p:txBody>
      </p:sp>
    </p:spTree>
    <p:extLst>
      <p:ext uri="{BB962C8B-B14F-4D97-AF65-F5344CB8AC3E}">
        <p14:creationId xmlns:p14="http://schemas.microsoft.com/office/powerpoint/2010/main" val="407262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80CF05-2898-ACAD-CE7D-8B8BAB5382EF}"/>
              </a:ext>
            </a:extLst>
          </p:cNvPr>
          <p:cNvSpPr>
            <a:spLocks noGrp="1"/>
          </p:cNvSpPr>
          <p:nvPr>
            <p:ph sz="quarter" idx="14"/>
          </p:nvPr>
        </p:nvSpPr>
        <p:spPr>
          <a:xfrm>
            <a:off x="702784" y="3061715"/>
            <a:ext cx="4895851" cy="1924340"/>
          </a:xfrm>
        </p:spPr>
        <p:txBody>
          <a:bodyPr/>
          <a:lstStyle/>
          <a:p>
            <a:pPr>
              <a:lnSpc>
                <a:spcPct val="114000"/>
              </a:lnSpc>
              <a:spcBef>
                <a:spcPts val="600"/>
              </a:spcBef>
              <a:spcAft>
                <a:spcPts val="600"/>
              </a:spcAft>
            </a:pPr>
            <a:r>
              <a:rPr lang="en-US" alt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Health Care Flexible Spending Account (FSA) </a:t>
            </a:r>
            <a:r>
              <a:rPr lang="en-US" alt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is an account that allows you to use pre-tax dollars to pay for health care expenses, like medical, dental, vision and prescription expenses.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189EB472-BFF9-04F6-ADFF-65DAEC1936F0}"/>
              </a:ext>
            </a:extLst>
          </p:cNvPr>
          <p:cNvSpPr>
            <a:spLocks noGrp="1"/>
          </p:cNvSpPr>
          <p:nvPr>
            <p:ph type="title"/>
          </p:nvPr>
        </p:nvSpPr>
        <p:spPr>
          <a:xfrm>
            <a:off x="702784" y="1897150"/>
            <a:ext cx="4678957" cy="1164565"/>
          </a:xfrm>
        </p:spPr>
        <p:txBody>
          <a:bodyPr>
            <a:noAutofit/>
          </a:bodyPr>
          <a:lstStyle/>
          <a:p>
            <a:r>
              <a:rPr lang="en-US" sz="4400" dirty="0"/>
              <a:t>What is an FSA?</a:t>
            </a:r>
          </a:p>
        </p:txBody>
      </p:sp>
      <p:sp>
        <p:nvSpPr>
          <p:cNvPr id="3" name="Text Placeholder 2">
            <a:extLst>
              <a:ext uri="{FF2B5EF4-FFF2-40B4-BE49-F238E27FC236}">
                <a16:creationId xmlns:a16="http://schemas.microsoft.com/office/drawing/2014/main" id="{41493151-AC09-CD6F-5F7C-429842C76CEE}"/>
              </a:ext>
            </a:extLst>
          </p:cNvPr>
          <p:cNvSpPr>
            <a:spLocks noGrp="1"/>
          </p:cNvSpPr>
          <p:nvPr>
            <p:ph type="body" sz="quarter" idx="11"/>
          </p:nvPr>
        </p:nvSpPr>
        <p:spPr>
          <a:xfrm>
            <a:off x="6593367" y="1892628"/>
            <a:ext cx="4090561" cy="2431173"/>
          </a:xfrm>
        </p:spPr>
        <p:txBody>
          <a:bodyPr/>
          <a:lstStyle/>
          <a:p>
            <a:pPr>
              <a:lnSpc>
                <a:spcPct val="114000"/>
              </a:lnSpc>
              <a:spcBef>
                <a:spcPts val="600"/>
              </a:spcBef>
              <a:spcAft>
                <a:spcPts val="600"/>
              </a:spcAft>
            </a:pPr>
            <a:r>
              <a:rPr lang="en-US" alt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Account Advantages</a:t>
            </a:r>
          </a:p>
          <a:p>
            <a:pPr marL="285750" indent="-285750">
              <a:lnSpc>
                <a:spcPct val="114000"/>
              </a:lnSpc>
              <a:spcBef>
                <a:spcPct val="0"/>
              </a:spcBef>
              <a:spcAft>
                <a:spcPts val="600"/>
              </a:spcAft>
              <a:buClr>
                <a:schemeClr val="accent4"/>
              </a:buClr>
              <a:buFont typeface="Arial" panose="020B0604020202020204" pitchFamily="34" charset="0"/>
              <a:buChar char="•"/>
            </a:pPr>
            <a:r>
              <a:rPr lang="en-US" alt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Tax savings</a:t>
            </a:r>
          </a:p>
          <a:p>
            <a:pPr marL="285750" indent="-285750">
              <a:lnSpc>
                <a:spcPct val="114000"/>
              </a:lnSpc>
              <a:spcBef>
                <a:spcPct val="0"/>
              </a:spcBef>
              <a:spcAft>
                <a:spcPts val="600"/>
              </a:spcAft>
              <a:buClr>
                <a:schemeClr val="accent4"/>
              </a:buClr>
              <a:buFont typeface="Arial" panose="020B0604020202020204" pitchFamily="34" charset="0"/>
              <a:buChar char="•"/>
            </a:pPr>
            <a:r>
              <a:rPr lang="en-US" alt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Multiple uses</a:t>
            </a:r>
          </a:p>
          <a:p>
            <a:pPr marL="285750" indent="-285750">
              <a:lnSpc>
                <a:spcPct val="114000"/>
              </a:lnSpc>
              <a:spcBef>
                <a:spcPct val="0"/>
              </a:spcBef>
              <a:spcAft>
                <a:spcPts val="600"/>
              </a:spcAft>
              <a:buClr>
                <a:schemeClr val="accent4"/>
              </a:buClr>
              <a:buFont typeface="Arial" panose="020B0604020202020204" pitchFamily="34" charset="0"/>
              <a:buChar char="•"/>
            </a:pPr>
            <a:r>
              <a:rPr lang="en-US" alt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Easy to access </a:t>
            </a:r>
          </a:p>
          <a:p>
            <a:pPr marL="285750" indent="-285750">
              <a:lnSpc>
                <a:spcPct val="114000"/>
              </a:lnSpc>
              <a:spcBef>
                <a:spcPct val="0"/>
              </a:spcBef>
              <a:spcAft>
                <a:spcPts val="600"/>
              </a:spcAft>
              <a:buClr>
                <a:schemeClr val="accent4"/>
              </a:buClr>
              <a:buFont typeface="Arial" panose="020B0604020202020204" pitchFamily="34" charset="0"/>
              <a:buChar char="•"/>
            </a:pPr>
            <a:r>
              <a:rPr lang="en-US" alt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Mobile and online access</a:t>
            </a:r>
          </a:p>
          <a:p>
            <a:pPr marL="285750" indent="-285750">
              <a:lnSpc>
                <a:spcPct val="114000"/>
              </a:lnSpc>
              <a:spcBef>
                <a:spcPct val="0"/>
              </a:spcBef>
              <a:spcAft>
                <a:spcPts val="600"/>
              </a:spcAft>
              <a:buClr>
                <a:schemeClr val="accent4"/>
              </a:buClr>
              <a:buFont typeface="Arial" panose="020B0604020202020204" pitchFamily="34" charset="0"/>
              <a:buChar char="•"/>
            </a:pPr>
            <a:r>
              <a:rPr lang="en-US" alt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Member service support</a:t>
            </a: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772C880-6F28-2D9F-1975-6152AEF9AE04}"/>
              </a:ext>
            </a:extLst>
          </p:cNvPr>
          <p:cNvSpPr txBox="1"/>
          <p:nvPr/>
        </p:nvSpPr>
        <p:spPr>
          <a:xfrm>
            <a:off x="702784" y="1410994"/>
            <a:ext cx="6099858" cy="388824"/>
          </a:xfrm>
          <a:prstGeom prst="rect">
            <a:avLst/>
          </a:prstGeom>
          <a:noFill/>
        </p:spPr>
        <p:txBody>
          <a:bodyPr wrap="square">
            <a:spAutoFit/>
          </a:bodyPr>
          <a:lstStyle/>
          <a:p>
            <a:pPr>
              <a:lnSpc>
                <a:spcPct val="114000"/>
              </a:lnSpc>
              <a:spcBef>
                <a:spcPts val="600"/>
              </a:spcBef>
              <a:spcAft>
                <a:spcPts val="600"/>
              </a:spcAft>
            </a:pPr>
            <a:r>
              <a:rPr lang="en-US" altLang="en-US" sz="1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For members enrolled in the </a:t>
            </a:r>
            <a:r>
              <a:rPr lang="en-US" altLang="en-US" sz="1800" b="1" i="1" dirty="0">
                <a:solidFill>
                  <a:schemeClr val="bg1"/>
                </a:solidFill>
                <a:highlight>
                  <a:srgbClr val="00FF00"/>
                </a:highlight>
                <a:latin typeface="Open Sans" panose="020B0606030504020204" pitchFamily="34" charset="0"/>
                <a:ea typeface="Open Sans" panose="020B0606030504020204" pitchFamily="34" charset="0"/>
                <a:cs typeface="Open Sans" panose="020B0606030504020204" pitchFamily="34" charset="0"/>
              </a:rPr>
              <a:t>PPO option</a:t>
            </a:r>
            <a:r>
              <a:rPr lang="en-US" altLang="en-US" sz="1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80E9136A-263C-5F32-BBE9-D04D34E05D68}"/>
              </a:ext>
            </a:extLst>
          </p:cNvPr>
          <p:cNvSpPr txBox="1"/>
          <p:nvPr/>
        </p:nvSpPr>
        <p:spPr>
          <a:xfrm>
            <a:off x="6511225" y="4524390"/>
            <a:ext cx="3949581" cy="923330"/>
          </a:xfrm>
          <a:prstGeom prst="rect">
            <a:avLst/>
          </a:prstGeom>
          <a:noFill/>
        </p:spPr>
        <p:txBody>
          <a:bodyPr wrap="square">
            <a:spAutoFit/>
          </a:bodyPr>
          <a:lstStyle/>
          <a:p>
            <a:pPr eaLnBrk="1" hangingPunct="1">
              <a:defRPr/>
            </a:pPr>
            <a:r>
              <a:rPr lang="en-US" alt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FSAs can help your budget go further by using pre-tax funds for everyday expenses.</a:t>
            </a:r>
          </a:p>
        </p:txBody>
      </p:sp>
      <p:pic>
        <p:nvPicPr>
          <p:cNvPr id="4" name="Picture 3">
            <a:extLst>
              <a:ext uri="{FF2B5EF4-FFF2-40B4-BE49-F238E27FC236}">
                <a16:creationId xmlns:a16="http://schemas.microsoft.com/office/drawing/2014/main" id="{2955E1AC-B7A2-3512-4136-FA21CF9C6221}"/>
              </a:ext>
            </a:extLst>
          </p:cNvPr>
          <p:cNvPicPr>
            <a:picLocks noChangeAspect="1"/>
          </p:cNvPicPr>
          <p:nvPr/>
        </p:nvPicPr>
        <p:blipFill>
          <a:blip r:embed="rId3"/>
          <a:stretch>
            <a:fillRect/>
          </a:stretch>
        </p:blipFill>
        <p:spPr>
          <a:xfrm>
            <a:off x="8486500" y="1111830"/>
            <a:ext cx="482600" cy="596900"/>
          </a:xfrm>
          <a:prstGeom prst="rect">
            <a:avLst/>
          </a:prstGeom>
        </p:spPr>
      </p:pic>
    </p:spTree>
  </p:cSld>
  <p:clrMapOvr>
    <a:masterClrMapping/>
  </p:clrMapOvr>
</p:sld>
</file>

<file path=ppt/theme/theme1.xml><?xml version="1.0" encoding="utf-8"?>
<a:theme xmlns:a="http://schemas.openxmlformats.org/drawingml/2006/main" name="Default Theme">
  <a:themeElements>
    <a:clrScheme name="BSC PPT 2024">
      <a:dk1>
        <a:srgbClr val="535659"/>
      </a:dk1>
      <a:lt1>
        <a:srgbClr val="FFFFFF"/>
      </a:lt1>
      <a:dk2>
        <a:srgbClr val="00205B"/>
      </a:dk2>
      <a:lt2>
        <a:srgbClr val="FFFFFF"/>
      </a:lt2>
      <a:accent1>
        <a:srgbClr val="008FBE"/>
      </a:accent1>
      <a:accent2>
        <a:srgbClr val="71C5E7"/>
      </a:accent2>
      <a:accent3>
        <a:srgbClr val="FF8200"/>
      </a:accent3>
      <a:accent4>
        <a:srgbClr val="7F34B2"/>
      </a:accent4>
      <a:accent5>
        <a:srgbClr val="509E2F"/>
      </a:accent5>
      <a:accent6>
        <a:srgbClr val="FFC72C"/>
      </a:accent6>
      <a:hlink>
        <a:srgbClr val="009BC7"/>
      </a:hlink>
      <a:folHlink>
        <a:srgbClr val="008F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sinessolver-PowerPoint-Template-2024" id="{03F66C7A-92BB-6B4D-B62F-83A2E10EE321}" vid="{381AC8CF-BF74-8A44-B7F2-539F91F19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536FA6CA13724F9E1EE62826A81550" ma:contentTypeVersion="3" ma:contentTypeDescription="Create a new document." ma:contentTypeScope="" ma:versionID="c3f044e7121e2d805ee8aebf38a2ace3">
  <xsd:schema xmlns:xsd="http://www.w3.org/2001/XMLSchema" xmlns:xs="http://www.w3.org/2001/XMLSchema" xmlns:p="http://schemas.microsoft.com/office/2006/metadata/properties" xmlns:ns2="a0368048-1b39-4ce1-be43-e47e8bd8386a" targetNamespace="http://schemas.microsoft.com/office/2006/metadata/properties" ma:root="true" ma:fieldsID="5dddd26b80a7f4dc820afbd2ce8b19af" ns2:_="">
    <xsd:import namespace="a0368048-1b39-4ce1-be43-e47e8bd838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368048-1b39-4ce1-be43-e47e8bd83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F540DB-4884-479A-90D1-821AF4134506}">
  <ds:schemaRefs>
    <ds:schemaRef ds:uri="http://schemas.microsoft.com/sharepoint/v3/contenttype/forms"/>
  </ds:schemaRefs>
</ds:datastoreItem>
</file>

<file path=customXml/itemProps2.xml><?xml version="1.0" encoding="utf-8"?>
<ds:datastoreItem xmlns:ds="http://schemas.openxmlformats.org/officeDocument/2006/customXml" ds:itemID="{88ABC024-CE6C-41CC-AFC6-20B4E3AB80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368048-1b39-4ce1-be43-e47e8bd838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B99F27-B67E-47EB-981F-8A24C3C30230}">
  <ds:schemaRef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purl.org/dc/dcmitype/"/>
    <ds:schemaRef ds:uri="a0368048-1b39-4ce1-be43-e47e8bd8386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emplate>
  <TotalTime>7292</TotalTime>
  <Words>8260</Words>
  <Application>Microsoft Macintosh PowerPoint</Application>
  <PresentationFormat>Widescreen</PresentationFormat>
  <Paragraphs>664</Paragraphs>
  <Slides>58</Slides>
  <Notes>53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Open Sans</vt:lpstr>
      <vt:lpstr>Open Sans Regular</vt:lpstr>
      <vt:lpstr>Default Theme</vt:lpstr>
      <vt:lpstr>PowerPoint Presentation</vt:lpstr>
      <vt:lpstr>[Client Name] Benefits</vt:lpstr>
      <vt:lpstr>Who We Are</vt:lpstr>
      <vt:lpstr>PowerPoint Presentation</vt:lpstr>
      <vt:lpstr>Think About What You Already Cover Out-of-Pocket…</vt:lpstr>
      <vt:lpstr>Some of the Hundreds of “Eligible” Expenses:</vt:lpstr>
      <vt:lpstr>PowerPoint Presentation</vt:lpstr>
      <vt:lpstr>What is a Health Care FSA? Video</vt:lpstr>
      <vt:lpstr>What is an FSA?</vt:lpstr>
      <vt:lpstr>How does a Health Care  FSA work?</vt:lpstr>
      <vt:lpstr>How does a Health Care FSA work?</vt:lpstr>
      <vt:lpstr>PowerPoint Presentation</vt:lpstr>
      <vt:lpstr>PowerPoint Presentation</vt:lpstr>
      <vt:lpstr>How to Use Your Funds</vt:lpstr>
      <vt:lpstr>What About Receipts and Documentation?</vt:lpstr>
      <vt:lpstr>What is it You Need again?</vt:lpstr>
      <vt:lpstr>What Happens if I Don’t Submit Documentation?</vt:lpstr>
      <vt:lpstr>Why Enroll? Savings, Savings,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Spend My HSA?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Save…with a money market account</vt:lpstr>
      <vt:lpstr>PowerPoint Presentation</vt:lpstr>
      <vt:lpstr>Another option for HSA growth: Invest!</vt:lpstr>
      <vt:lpstr>PowerPoint Presentation</vt:lpstr>
      <vt:lpstr>PowerPoint Presentation</vt:lpstr>
      <vt:lpstr>PowerPoint Presentation</vt:lpstr>
      <vt:lpstr>PowerPoint Presentation</vt:lpstr>
      <vt:lpstr>PowerPoint Presentation</vt:lpstr>
      <vt:lpstr>What is a DCFSA Plan?</vt:lpstr>
      <vt:lpstr>PowerPoint Presentation</vt:lpstr>
      <vt:lpstr>How Can I Use the DCFSA Plan?</vt:lpstr>
      <vt:lpstr>Paying for Care</vt:lpstr>
      <vt:lpstr>PowerPoint Presentation</vt:lpstr>
      <vt:lpstr>PowerPoint Presentation</vt:lpstr>
      <vt:lpstr>Commuter Benefits</vt:lpstr>
      <vt:lpstr>How Do Commuter Benefits Work?</vt:lpstr>
      <vt:lpstr>PowerPoint Presentation</vt:lpstr>
      <vt:lpstr>PowerPoint Presentation</vt:lpstr>
      <vt:lpstr>Is There an App For That? </vt:lpstr>
      <vt:lpstr>MyChoiceAccounts.com</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Toni M Sarcone</dc:creator>
  <cp:keywords/>
  <dc:description/>
  <cp:lastModifiedBy>Shelley Jones</cp:lastModifiedBy>
  <cp:revision>8</cp:revision>
  <cp:lastPrinted>2018-12-27T16:43:30Z</cp:lastPrinted>
  <dcterms:created xsi:type="dcterms:W3CDTF">2025-07-16T21:53:04Z</dcterms:created>
  <dcterms:modified xsi:type="dcterms:W3CDTF">2025-07-29T18:22:22Z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0x010100C3536FA6CA13724F9E1EE62826A81550</vt:lpwstr>
  </property>
  <property fmtid="{D5CDD505-2E9C-101B-9397-08002B2CF9AE}" pid="3" name="MediaServiceImageTags">
    <vt:lpwstr/>
  </property>
</Properties>
</file>