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96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FC3529-0D3F-BA34-3F68-BED5BCE39A25}" name="Areanna Lakowske" initials="AL" userId="S::alakowske@businessolver.com::39718743-18c0-4d92-adbc-396ca20eda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5BF"/>
    <a:srgbClr val="247799"/>
    <a:srgbClr val="585956"/>
    <a:srgbClr val="4EBA6F"/>
    <a:srgbClr val="58595B"/>
    <a:srgbClr val="F0C419"/>
    <a:srgbClr val="F5F5F5"/>
    <a:srgbClr val="955BA5"/>
    <a:srgbClr val="F15A5A"/>
    <a:srgbClr val="F06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8C393-68D4-5B4C-BE76-329462F2FE3E}" v="1" dt="2025-10-29T21:07:33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94618"/>
  </p:normalViewPr>
  <p:slideViewPr>
    <p:cSldViewPr snapToGrid="0" snapToObjects="1" showGuides="1">
      <p:cViewPr>
        <p:scale>
          <a:sx n="210" d="100"/>
          <a:sy n="210" d="100"/>
        </p:scale>
        <p:origin x="904" y="-6416"/>
      </p:cViewPr>
      <p:guideLst>
        <p:guide orient="horz" pos="6096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4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2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4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4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3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7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5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35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5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7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73766-05C1-BB49-9C3F-A0E8A2D45DBC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2EFA4-EA3E-5047-B68E-4368AC67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5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AF988C-F070-06C0-46A7-459885295ADC}"/>
              </a:ext>
            </a:extLst>
          </p:cNvPr>
          <p:cNvGrpSpPr/>
          <p:nvPr/>
        </p:nvGrpSpPr>
        <p:grpSpPr>
          <a:xfrm>
            <a:off x="6037999" y="5228015"/>
            <a:ext cx="1335944" cy="2597039"/>
            <a:chOff x="5924575" y="6639693"/>
            <a:chExt cx="1335944" cy="25970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CC72A3-941E-6AE7-FD90-35B201FC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924575" y="6639693"/>
              <a:ext cx="1335944" cy="259703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EAD1F3-4A11-12BC-29BF-B647BD454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5" b="16760"/>
            <a:stretch/>
          </p:blipFill>
          <p:spPr>
            <a:xfrm>
              <a:off x="6009921" y="6889652"/>
              <a:ext cx="1149704" cy="20667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C9784E-AEBF-A54F-87B7-9A3E26816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395" y="645348"/>
            <a:ext cx="2433489" cy="1051106"/>
          </a:xfrm>
        </p:spPr>
        <p:txBody>
          <a:bodyPr lIns="0" anchor="t">
            <a:noAutofit/>
          </a:bodyPr>
          <a:lstStyle/>
          <a:p>
            <a:pPr algn="l"/>
            <a:r>
              <a:rPr lang="en-US" sz="2800" b="1" dirty="0" err="1">
                <a:solidFill>
                  <a:srgbClr val="247799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MyChoice</a:t>
            </a:r>
            <a:r>
              <a:rPr lang="en-US" sz="2800" b="1" baseline="30000" dirty="0">
                <a:solidFill>
                  <a:srgbClr val="247799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®</a:t>
            </a:r>
            <a:r>
              <a:rPr lang="en-US" sz="2800" b="1" dirty="0">
                <a:solidFill>
                  <a:srgbClr val="247799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Benefits App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12C02-1A70-794E-B175-DB3537CB7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46" y="2364532"/>
            <a:ext cx="3128480" cy="6959353"/>
          </a:xfrm>
        </p:spPr>
        <p:txBody>
          <a:bodyPr wrap="square" lIns="0" tIns="0" rIns="0" bIns="0">
            <a:noAutofit/>
          </a:bodyPr>
          <a:lstStyle/>
          <a:p>
            <a:pPr algn="l">
              <a:spcAft>
                <a:spcPts val="1200"/>
              </a:spcAft>
            </a:pPr>
            <a:r>
              <a:rPr lang="en-US" sz="1400" b="1" dirty="0">
                <a:solidFill>
                  <a:srgbClr val="2D95B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GET THE APP</a:t>
            </a:r>
          </a:p>
          <a:p>
            <a:pPr algn="l">
              <a:lnSpc>
                <a:spcPct val="100000"/>
              </a:lnSpc>
            </a:pPr>
            <a:r>
              <a:rPr lang="en-US" sz="1100" b="1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Scan the QR Code:</a:t>
            </a:r>
          </a:p>
          <a:p>
            <a:pPr marL="228600" indent="-228600" algn="l">
              <a:lnSpc>
                <a:spcPct val="100000"/>
              </a:lnSpc>
              <a:buAutoNum type="arabicPeriod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your mobile device </a:t>
            </a:r>
            <a:b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point your camera at </a:t>
            </a:r>
            <a:b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QR code to the right. </a:t>
            </a:r>
            <a:b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 the pop-up website on your screen.</a:t>
            </a:r>
          </a:p>
          <a:p>
            <a:pPr marL="228600" indent="-228600" algn="l">
              <a:lnSpc>
                <a:spcPct val="100000"/>
              </a:lnSpc>
              <a:buAutoNum type="arabicPeriod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Instantly </a:t>
            </a:r>
            <a:r>
              <a:rPr lang="en-US" sz="1100" b="1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</a:t>
            </a: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free app from your device’s store.</a:t>
            </a:r>
          </a:p>
          <a:p>
            <a:pPr marL="228600" indent="-228600" algn="l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in using your MyChoice Accounts username and password, and click </a:t>
            </a:r>
            <a:r>
              <a:rPr lang="en-US" sz="1100" b="1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 In</a:t>
            </a: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28600" algn="l">
              <a:lnSpc>
                <a:spcPct val="100000"/>
              </a:lnSpc>
              <a:spcAft>
                <a:spcPts val="1200"/>
              </a:spcAft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access the app via Single Sign-On, log in to your accounts portal.</a:t>
            </a:r>
            <a:endParaRPr lang="en-US" sz="1100" b="1" dirty="0">
              <a:solidFill>
                <a:srgbClr val="5859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100" b="1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from MyChoice Accounts online:</a:t>
            </a:r>
          </a:p>
          <a:p>
            <a:pPr marL="228600" indent="-228600" algn="l">
              <a:lnSpc>
                <a:spcPct val="10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in to </a:t>
            </a:r>
            <a:r>
              <a:rPr lang="en-US" sz="1100" b="1" dirty="0" err="1">
                <a:solidFill>
                  <a:srgbClr val="247799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www.benefitsolver.com</a:t>
            </a:r>
            <a:r>
              <a:rPr lang="en-US" sz="1100" dirty="0">
                <a:solidFill>
                  <a:srgbClr val="58595B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your username and password. </a:t>
            </a:r>
          </a:p>
          <a:p>
            <a:pPr marL="228600" indent="-228600" algn="l">
              <a:lnSpc>
                <a:spcPct val="10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the </a:t>
            </a:r>
            <a:r>
              <a:rPr lang="en-US" sz="1100" b="1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the App </a:t>
            </a: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button. A pop-up window will give you the following options:</a:t>
            </a:r>
          </a:p>
          <a:p>
            <a:pPr marL="404813" indent="-176213" algn="l">
              <a:lnSpc>
                <a:spcPct val="100000"/>
              </a:lnSpc>
              <a:buFont typeface="+mj-lt"/>
              <a:buAutoNum type="alphaLcParenR"/>
            </a:pP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Scan your personalized QR code with your phone’s camera to open your device’s app store and download the app.</a:t>
            </a:r>
          </a:p>
          <a:p>
            <a:pPr marL="404813" indent="-176213" algn="l">
              <a:lnSpc>
                <a:spcPct val="100000"/>
              </a:lnSpc>
              <a:buFont typeface="+mj-lt"/>
              <a:buAutoNum type="alphaLcParenR"/>
            </a:pP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an Access Code Instead: Select your phone’s operating system (iOS/Apple or Android), enter your mobile number, and click the blue </a:t>
            </a:r>
            <a:r>
              <a:rPr lang="en-US" sz="1100" b="1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 Link</a:t>
            </a: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button. You will receive a text message on your device to download the app. Enter your time-sensitive </a:t>
            </a:r>
            <a:r>
              <a:rPr lang="en-US" sz="1100" b="1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Code</a:t>
            </a:r>
            <a:r>
              <a:rPr lang="en-US" sz="1100" dirty="0">
                <a:solidFill>
                  <a:srgbClr val="5859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your portal.</a:t>
            </a:r>
          </a:p>
          <a:p>
            <a:pPr marL="231775" indent="-228600" algn="l">
              <a:lnSpc>
                <a:spcPct val="100000"/>
              </a:lnSpc>
              <a:buAutoNum type="arabicPeriod" startAt="3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Answer a few security questions and set your 4-digit PIN. </a:t>
            </a:r>
          </a:p>
          <a:p>
            <a:pPr marL="231775" indent="-228600" algn="l">
              <a:lnSpc>
                <a:spcPct val="100000"/>
              </a:lnSpc>
              <a:buAutoNum type="arabicPeriod" startAt="3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in using your PIN.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6E2DA7-F297-B248-A6C5-5687DBB32B8C}"/>
              </a:ext>
            </a:extLst>
          </p:cNvPr>
          <p:cNvSpPr txBox="1"/>
          <p:nvPr/>
        </p:nvSpPr>
        <p:spPr>
          <a:xfrm>
            <a:off x="4459215" y="542424"/>
            <a:ext cx="3057157" cy="92333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Logo Here</a:t>
            </a:r>
          </a:p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F1840-C442-4858-4E5A-ED5CD1C3878B}"/>
              </a:ext>
            </a:extLst>
          </p:cNvPr>
          <p:cNvGrpSpPr/>
          <p:nvPr/>
        </p:nvGrpSpPr>
        <p:grpSpPr>
          <a:xfrm>
            <a:off x="4459215" y="2233346"/>
            <a:ext cx="1335944" cy="2597039"/>
            <a:chOff x="4414193" y="3014185"/>
            <a:chExt cx="1619726" cy="3148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6D7643-E3C7-33F6-FCE0-F68F0E5D6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414193" y="3014185"/>
              <a:ext cx="1619726" cy="3148703"/>
            </a:xfrm>
            <a:prstGeom prst="rect">
              <a:avLst/>
            </a:prstGeom>
          </p:spPr>
        </p:pic>
        <p:pic>
          <p:nvPicPr>
            <p:cNvPr id="10" name="Picture 9" descr="A screenshot of a login form&#10;&#10;Description automatically generated">
              <a:extLst>
                <a:ext uri="{FF2B5EF4-FFF2-40B4-BE49-F238E27FC236}">
                  <a16:creationId xmlns:a16="http://schemas.microsoft.com/office/drawing/2014/main" id="{C020DF38-6EF1-C118-C0E2-D476841BC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60" b="11563"/>
            <a:stretch/>
          </p:blipFill>
          <p:spPr>
            <a:xfrm>
              <a:off x="4529986" y="3317240"/>
              <a:ext cx="1373422" cy="24688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6BD2F5-C8BC-8F7D-EF28-8DFFFB5B583F}"/>
              </a:ext>
            </a:extLst>
          </p:cNvPr>
          <p:cNvGrpSpPr/>
          <p:nvPr/>
        </p:nvGrpSpPr>
        <p:grpSpPr>
          <a:xfrm>
            <a:off x="6037999" y="2229579"/>
            <a:ext cx="1335944" cy="2597039"/>
            <a:chOff x="5905454" y="3290339"/>
            <a:chExt cx="1335944" cy="25970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949FF6-6AA2-7B18-914C-1BC77334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905454" y="3290339"/>
              <a:ext cx="1335944" cy="25970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98FB8B-FE16-E615-DED4-307953D4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36" t="53" r="536" b="16861"/>
            <a:stretch/>
          </p:blipFill>
          <p:spPr>
            <a:xfrm>
              <a:off x="5990800" y="3540298"/>
              <a:ext cx="1149704" cy="206672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A550B02-B0BA-4F5C-0F8F-ADBCF00CB64B}"/>
              </a:ext>
            </a:extLst>
          </p:cNvPr>
          <p:cNvSpPr txBox="1"/>
          <p:nvPr/>
        </p:nvSpPr>
        <p:spPr>
          <a:xfrm>
            <a:off x="6062223" y="7863260"/>
            <a:ext cx="12650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algn="l">
              <a:lnSpc>
                <a:spcPct val="10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Forgot your PIN? </a:t>
            </a:r>
          </a:p>
          <a:p>
            <a:pPr marL="4763" algn="l">
              <a:lnSpc>
                <a:spcPct val="100000"/>
              </a:lnSpc>
            </a:pPr>
            <a:r>
              <a:rPr lang="en-US" sz="9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the link, answer your security question(s), and provide the multi-factor authentication code to reset your mobile app account.</a:t>
            </a:r>
          </a:p>
        </p:txBody>
      </p:sp>
      <p:pic>
        <p:nvPicPr>
          <p:cNvPr id="47" name="Picture 46" descr="A screenshot of a mobile application&#10;&#10;Description automatically generated">
            <a:extLst>
              <a:ext uri="{FF2B5EF4-FFF2-40B4-BE49-F238E27FC236}">
                <a16:creationId xmlns:a16="http://schemas.microsoft.com/office/drawing/2014/main" id="{D39D3240-87DB-128E-5F62-05A578D11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949" y="5339422"/>
            <a:ext cx="2009485" cy="111592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714CC54-014E-D636-C6F9-1FA62A75487A}"/>
              </a:ext>
            </a:extLst>
          </p:cNvPr>
          <p:cNvGrpSpPr/>
          <p:nvPr/>
        </p:nvGrpSpPr>
        <p:grpSpPr>
          <a:xfrm>
            <a:off x="3983845" y="7726106"/>
            <a:ext cx="2003447" cy="1845314"/>
            <a:chOff x="3983845" y="7547175"/>
            <a:chExt cx="2003447" cy="1845314"/>
          </a:xfrm>
        </p:grpSpPr>
        <p:pic>
          <p:nvPicPr>
            <p:cNvPr id="8" name="Picture 7" descr="A screenshot of a phone number&#10;&#10;Description automatically generated">
              <a:extLst>
                <a:ext uri="{FF2B5EF4-FFF2-40B4-BE49-F238E27FC236}">
                  <a16:creationId xmlns:a16="http://schemas.microsoft.com/office/drawing/2014/main" id="{53CBDF56-7505-7C81-84BA-31BBAB66D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3" t="8486" r="331" b="11090"/>
            <a:stretch/>
          </p:blipFill>
          <p:spPr>
            <a:xfrm>
              <a:off x="3983845" y="7547175"/>
              <a:ext cx="2003447" cy="1845314"/>
            </a:xfrm>
            <a:prstGeom prst="rect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AD89F28-2522-1D19-2DBF-71F183B61848}"/>
                </a:ext>
              </a:extLst>
            </p:cNvPr>
            <p:cNvSpPr/>
            <p:nvPr/>
          </p:nvSpPr>
          <p:spPr>
            <a:xfrm>
              <a:off x="4232885" y="8965070"/>
              <a:ext cx="678231" cy="998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FF253B-30BD-506F-7B29-AC3B053BF2C0}"/>
              </a:ext>
            </a:extLst>
          </p:cNvPr>
          <p:cNvGrpSpPr/>
          <p:nvPr/>
        </p:nvGrpSpPr>
        <p:grpSpPr>
          <a:xfrm>
            <a:off x="3983846" y="6526535"/>
            <a:ext cx="2009485" cy="1124712"/>
            <a:chOff x="3983846" y="6347604"/>
            <a:chExt cx="2009485" cy="1124712"/>
          </a:xfrm>
        </p:grpSpPr>
        <p:pic>
          <p:nvPicPr>
            <p:cNvPr id="45" name="Picture 44" descr="A screenshot of a phone code&#10;&#10;Description automatically generated">
              <a:extLst>
                <a:ext uri="{FF2B5EF4-FFF2-40B4-BE49-F238E27FC236}">
                  <a16:creationId xmlns:a16="http://schemas.microsoft.com/office/drawing/2014/main" id="{E3DD6C3A-116A-439E-2122-2D0054C03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05" t="-2546" r="-1005" b="2546"/>
            <a:stretch/>
          </p:blipFill>
          <p:spPr>
            <a:xfrm>
              <a:off x="3983846" y="6347604"/>
              <a:ext cx="2009485" cy="1124712"/>
            </a:xfrm>
            <a:prstGeom prst="rect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35BDDE7-B75E-D856-DE1C-50D49835169E}"/>
                </a:ext>
              </a:extLst>
            </p:cNvPr>
            <p:cNvSpPr/>
            <p:nvPr/>
          </p:nvSpPr>
          <p:spPr>
            <a:xfrm>
              <a:off x="4117715" y="6957920"/>
              <a:ext cx="230114" cy="23011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A blue square with white text&#10;&#10;Description automatically generated">
            <a:extLst>
              <a:ext uri="{FF2B5EF4-FFF2-40B4-BE49-F238E27FC236}">
                <a16:creationId xmlns:a16="http://schemas.microsoft.com/office/drawing/2014/main" id="{49EFE427-F220-D9A8-9BCE-79042EC71F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46" y="542424"/>
            <a:ext cx="1030172" cy="1030172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5B04BA8-E4D8-0DC6-FCC8-BC4CBE30E5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2258"/>
          <a:stretch/>
        </p:blipFill>
        <p:spPr>
          <a:xfrm>
            <a:off x="2471144" y="2187051"/>
            <a:ext cx="1257584" cy="144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0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D9F0BA-10CE-1B0B-F408-3ECAA28008C8}"/>
              </a:ext>
            </a:extLst>
          </p:cNvPr>
          <p:cNvSpPr/>
          <p:nvPr/>
        </p:nvSpPr>
        <p:spPr>
          <a:xfrm>
            <a:off x="-238685" y="7007184"/>
            <a:ext cx="8310902" cy="1730045"/>
          </a:xfrm>
          <a:prstGeom prst="rect">
            <a:avLst/>
          </a:prstGeom>
          <a:solidFill>
            <a:srgbClr val="2D95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A6D829E-430A-1848-8E82-DA7532C36726}"/>
              </a:ext>
            </a:extLst>
          </p:cNvPr>
          <p:cNvSpPr txBox="1">
            <a:spLocks/>
          </p:cNvSpPr>
          <p:nvPr/>
        </p:nvSpPr>
        <p:spPr>
          <a:xfrm>
            <a:off x="608247" y="837340"/>
            <a:ext cx="2453258" cy="41493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94310" indent="-19431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Char char="•"/>
              <a:defRPr sz="2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9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01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879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2D95B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QUESTIONS? ASK SOFIA</a:t>
            </a:r>
            <a:r>
              <a:rPr lang="en-US" sz="1400" baseline="30000" dirty="0">
                <a:solidFill>
                  <a:srgbClr val="2D95B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SM</a:t>
            </a:r>
            <a:endParaRPr lang="en-US" sz="1100" dirty="0">
              <a:solidFill>
                <a:srgbClr val="5859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need help with your accounts, you can chat with Sofia, your 24/7 personal benefits assistant. Find Sofia online and in the MyChoice</a:t>
            </a:r>
            <a:r>
              <a:rPr lang="en-US" sz="1100" baseline="300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benefits app.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she can’t answer your questions, she will point you in the right direction for answers.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Sofia speaks over 52 languages, and can answer questions regarding 400,000 benefits topics, including: 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 err="1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MyChoice</a:t>
            </a: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Accounts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Claims/reimbursement status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 balance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Deadlines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1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more!</a:t>
            </a:r>
          </a:p>
          <a:p>
            <a:pPr marL="228600" marR="0" lvl="0" indent="-2286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endParaRPr lang="en-US" sz="1100" dirty="0">
              <a:solidFill>
                <a:srgbClr val="5859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83EDCF9-09C1-1D40-15F4-0718AEC12378}"/>
              </a:ext>
            </a:extLst>
          </p:cNvPr>
          <p:cNvSpPr txBox="1"/>
          <p:nvPr/>
        </p:nvSpPr>
        <p:spPr>
          <a:xfrm>
            <a:off x="207504" y="6062714"/>
            <a:ext cx="7418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solidFill>
                  <a:srgbClr val="2D95B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USE THE MYCHOICE BENEFITS APP YEAR-ROUND TO: </a:t>
            </a:r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6A31680-C770-AB88-4409-D25666FCA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18" y="982454"/>
            <a:ext cx="1375063" cy="10312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229DF9D-23BB-1739-7DFC-695510755BC0}"/>
              </a:ext>
            </a:extLst>
          </p:cNvPr>
          <p:cNvGrpSpPr/>
          <p:nvPr/>
        </p:nvGrpSpPr>
        <p:grpSpPr>
          <a:xfrm>
            <a:off x="4505507" y="3060829"/>
            <a:ext cx="2849840" cy="2545493"/>
            <a:chOff x="4734107" y="3060829"/>
            <a:chExt cx="2849840" cy="2545493"/>
          </a:xfrm>
        </p:grpSpPr>
        <p:pic>
          <p:nvPicPr>
            <p:cNvPr id="62" name="Picture 61" descr="A screenshot of a phone&#10;&#10;Description automatically generated">
              <a:extLst>
                <a:ext uri="{FF2B5EF4-FFF2-40B4-BE49-F238E27FC236}">
                  <a16:creationId xmlns:a16="http://schemas.microsoft.com/office/drawing/2014/main" id="{0721129E-B31D-C247-FC72-2DF25E761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56864"/>
            <a:stretch/>
          </p:blipFill>
          <p:spPr>
            <a:xfrm>
              <a:off x="4734107" y="3060829"/>
              <a:ext cx="2730059" cy="2415702"/>
            </a:xfrm>
            <a:prstGeom prst="rect">
              <a:avLst/>
            </a:prstGeom>
          </p:spPr>
        </p:pic>
        <p:pic>
          <p:nvPicPr>
            <p:cNvPr id="61" name="Picture 60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FDBDE2F-E204-45F8-263E-990F926D5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204" b="51857"/>
            <a:stretch/>
          </p:blipFill>
          <p:spPr>
            <a:xfrm>
              <a:off x="4908326" y="3487717"/>
              <a:ext cx="2409471" cy="207286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B56EF3-B7BF-42F0-BE4C-2EEC174B01D4}"/>
                </a:ext>
              </a:extLst>
            </p:cNvPr>
            <p:cNvSpPr/>
            <p:nvPr/>
          </p:nvSpPr>
          <p:spPr>
            <a:xfrm>
              <a:off x="4734107" y="4143738"/>
              <a:ext cx="2849840" cy="146258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0000">
                  <a:schemeClr val="bg1">
                    <a:lumMod val="0"/>
                    <a:lumOff val="10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DE3FAFAB-FD0C-0220-F2CE-E5D5FBB2E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72" y="540381"/>
            <a:ext cx="1715396" cy="53675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07D38A-DC80-9BE8-3586-3C6471641C6A}"/>
              </a:ext>
            </a:extLst>
          </p:cNvPr>
          <p:cNvSpPr/>
          <p:nvPr/>
        </p:nvSpPr>
        <p:spPr>
          <a:xfrm>
            <a:off x="6554328" y="8606118"/>
            <a:ext cx="1095785" cy="44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1D9A1B-1C1A-5E77-4E48-F1B8F2DD2B1E}"/>
              </a:ext>
            </a:extLst>
          </p:cNvPr>
          <p:cNvGrpSpPr/>
          <p:nvPr/>
        </p:nvGrpSpPr>
        <p:grpSpPr>
          <a:xfrm>
            <a:off x="64648" y="6456094"/>
            <a:ext cx="7644858" cy="2794096"/>
            <a:chOff x="222097" y="6456094"/>
            <a:chExt cx="7644858" cy="2794096"/>
          </a:xfrm>
        </p:grpSpPr>
        <p:pic>
          <p:nvPicPr>
            <p:cNvPr id="27" name="Picture 2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3DD983FF-2AC4-9F97-4C4A-24271A85C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7678" y="6692081"/>
              <a:ext cx="1230748" cy="252461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55885B7-F88C-3D0E-816A-26BD96F1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636207" y="6688596"/>
              <a:ext cx="1230748" cy="2524613"/>
            </a:xfrm>
            <a:prstGeom prst="rect">
              <a:avLst/>
            </a:prstGeom>
          </p:spPr>
        </p:pic>
        <p:pic>
          <p:nvPicPr>
            <p:cNvPr id="29" name="Picture 28" descr="A screenshot of a phone&#10;&#10;Description automatically generated">
              <a:extLst>
                <a:ext uri="{FF2B5EF4-FFF2-40B4-BE49-F238E27FC236}">
                  <a16:creationId xmlns:a16="http://schemas.microsoft.com/office/drawing/2014/main" id="{095FAB2E-E59F-1464-B483-D21F3609F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0490" y="6696448"/>
              <a:ext cx="1230748" cy="2524612"/>
            </a:xfrm>
            <a:prstGeom prst="rect">
              <a:avLst/>
            </a:prstGeom>
          </p:spPr>
        </p:pic>
        <p:pic>
          <p:nvPicPr>
            <p:cNvPr id="56" name="Picture 5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3BB93727-F598-0477-27E8-3230C625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3308" y="6696448"/>
              <a:ext cx="1230748" cy="252461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1E768CE-02C5-BE4C-5DF7-66837F4BF5F1}"/>
                </a:ext>
              </a:extLst>
            </p:cNvPr>
            <p:cNvSpPr txBox="1"/>
            <p:nvPr/>
          </p:nvSpPr>
          <p:spPr>
            <a:xfrm>
              <a:off x="1526525" y="6456094"/>
              <a:ext cx="1256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View Claim Details</a:t>
              </a:r>
            </a:p>
            <a:p>
              <a:pPr algn="ctr"/>
              <a:endParaRPr lang="en-US" sz="900" b="1" dirty="0">
                <a:solidFill>
                  <a:srgbClr val="247799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7A5A57-E4DF-044F-FD7C-5F0A288DF0B4}"/>
                </a:ext>
              </a:extLst>
            </p:cNvPr>
            <p:cNvSpPr txBox="1"/>
            <p:nvPr/>
          </p:nvSpPr>
          <p:spPr>
            <a:xfrm>
              <a:off x="2788547" y="6456094"/>
              <a:ext cx="1222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Submit Claims</a:t>
              </a:r>
            </a:p>
            <a:p>
              <a:pPr algn="ctr"/>
              <a:endParaRPr lang="en-US" sz="900" b="1" dirty="0">
                <a:solidFill>
                  <a:srgbClr val="247799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B19A959-C22E-25AD-D69D-3058D41C3183}"/>
                </a:ext>
              </a:extLst>
            </p:cNvPr>
            <p:cNvSpPr txBox="1"/>
            <p:nvPr/>
          </p:nvSpPr>
          <p:spPr>
            <a:xfrm>
              <a:off x="4041981" y="6456094"/>
              <a:ext cx="1308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Push Notifications</a:t>
              </a:r>
            </a:p>
            <a:p>
              <a:pPr algn="ctr"/>
              <a:endParaRPr lang="en-US" sz="900" b="1" dirty="0">
                <a:solidFill>
                  <a:srgbClr val="247799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18FB413-5EFE-3576-5760-F8A7CE48D33A}"/>
                </a:ext>
              </a:extLst>
            </p:cNvPr>
            <p:cNvSpPr txBox="1"/>
            <p:nvPr/>
          </p:nvSpPr>
          <p:spPr>
            <a:xfrm>
              <a:off x="5254644" y="6456094"/>
              <a:ext cx="13737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Upload Documents</a:t>
              </a:r>
              <a:endParaRPr lang="en-US" sz="900" b="1" dirty="0">
                <a:solidFill>
                  <a:srgbClr val="247799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E9517C0-8C5A-4997-C757-D9252803C3BF}"/>
                </a:ext>
              </a:extLst>
            </p:cNvPr>
            <p:cNvSpPr txBox="1"/>
            <p:nvPr/>
          </p:nvSpPr>
          <p:spPr>
            <a:xfrm>
              <a:off x="6636207" y="6456094"/>
              <a:ext cx="12307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Pay a Provider</a:t>
              </a:r>
              <a:endParaRPr lang="en-US" sz="900" b="1" dirty="0">
                <a:solidFill>
                  <a:srgbClr val="247799"/>
                </a:solid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939E7DF-8159-A952-1C6F-40ADFD3B70FF}"/>
                </a:ext>
              </a:extLst>
            </p:cNvPr>
            <p:cNvGrpSpPr/>
            <p:nvPr/>
          </p:nvGrpSpPr>
          <p:grpSpPr>
            <a:xfrm>
              <a:off x="222097" y="6693371"/>
              <a:ext cx="1230748" cy="2524612"/>
              <a:chOff x="2398840" y="966351"/>
              <a:chExt cx="1601689" cy="3285517"/>
            </a:xfrm>
          </p:grpSpPr>
          <p:pic>
            <p:nvPicPr>
              <p:cNvPr id="5" name="Picture 4" descr="A screenshot of a phone&#10;&#10;Description automatically generated">
                <a:extLst>
                  <a:ext uri="{FF2B5EF4-FFF2-40B4-BE49-F238E27FC236}">
                    <a16:creationId xmlns:a16="http://schemas.microsoft.com/office/drawing/2014/main" id="{DBF6C945-7DD4-5206-405A-76D3F8D3B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8840" y="966351"/>
                <a:ext cx="1601689" cy="328551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0C08B4B-C35F-7C66-45B3-6FA73352E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2502336" y="1194424"/>
                <a:ext cx="1407064" cy="2886284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EA48A0-E55A-1E4F-5842-1A06E9199469}"/>
                </a:ext>
              </a:extLst>
            </p:cNvPr>
            <p:cNvSpPr txBox="1"/>
            <p:nvPr/>
          </p:nvSpPr>
          <p:spPr>
            <a:xfrm>
              <a:off x="222098" y="6456094"/>
              <a:ext cx="12307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4779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Manage Accounts</a:t>
              </a:r>
              <a:endParaRPr lang="en-US" sz="900" b="1" dirty="0">
                <a:solidFill>
                  <a:srgbClr val="247799"/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8EBF956-7FDA-EB11-6BF3-AB0F4D4B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05991" y="6851075"/>
              <a:ext cx="1052888" cy="2278561"/>
            </a:xfrm>
            <a:prstGeom prst="roundRect">
              <a:avLst>
                <a:gd name="adj" fmla="val 17227"/>
              </a:avLst>
            </a:prstGeom>
          </p:spPr>
        </p:pic>
        <p:pic>
          <p:nvPicPr>
            <p:cNvPr id="19" name="Picture 18" descr="A screen shot of a phone&#10;&#10;AI-generated content may be incorrect.">
              <a:extLst>
                <a:ext uri="{FF2B5EF4-FFF2-40B4-BE49-F238E27FC236}">
                  <a16:creationId xmlns:a16="http://schemas.microsoft.com/office/drawing/2014/main" id="{A837B7BE-4307-E794-A379-1637FACEE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19335" y="6705634"/>
              <a:ext cx="1320781" cy="2544556"/>
            </a:xfrm>
            <a:prstGeom prst="rect">
              <a:avLst/>
            </a:prstGeom>
          </p:spPr>
        </p:pic>
        <p:pic>
          <p:nvPicPr>
            <p:cNvPr id="22" name="Picture 21" descr="A screen shot of a phone&#10;&#10;AI-generated content may be incorrect.">
              <a:extLst>
                <a:ext uri="{FF2B5EF4-FFF2-40B4-BE49-F238E27FC236}">
                  <a16:creationId xmlns:a16="http://schemas.microsoft.com/office/drawing/2014/main" id="{44AAF659-C2A2-2496-24A7-5669B16D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9157" t="20251" r="39888" b="16757"/>
            <a:stretch>
              <a:fillRect/>
            </a:stretch>
          </p:blipFill>
          <p:spPr>
            <a:xfrm>
              <a:off x="1582180" y="6937798"/>
              <a:ext cx="1069437" cy="2143223"/>
            </a:xfrm>
            <a:prstGeom prst="rect">
              <a:avLst/>
            </a:prstGeom>
          </p:spPr>
        </p:pic>
        <p:pic>
          <p:nvPicPr>
            <p:cNvPr id="24" name="Picture 23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8600E76E-DDC6-5921-23A7-43671EE9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4515" y="6887485"/>
              <a:ext cx="1023379" cy="2217927"/>
            </a:xfrm>
            <a:prstGeom prst="rect">
              <a:avLst/>
            </a:prstGeom>
          </p:spPr>
        </p:pic>
        <p:pic>
          <p:nvPicPr>
            <p:cNvPr id="26" name="Picture 25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0C4391B6-552A-561D-4376-C34156317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56663" y="6842670"/>
              <a:ext cx="1066289" cy="2307559"/>
            </a:xfrm>
            <a:prstGeom prst="roundRect">
              <a:avLst>
                <a:gd name="adj" fmla="val 10420"/>
              </a:avLst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8A7E29-A6C1-0377-F71E-2AB71B297948}"/>
              </a:ext>
            </a:extLst>
          </p:cNvPr>
          <p:cNvGrpSpPr/>
          <p:nvPr/>
        </p:nvGrpSpPr>
        <p:grpSpPr>
          <a:xfrm>
            <a:off x="3235724" y="614907"/>
            <a:ext cx="2022790" cy="4149311"/>
            <a:chOff x="3235724" y="614907"/>
            <a:chExt cx="2022790" cy="41493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45DFB2C-E7A5-F0F3-BE12-7D43FD85E94F}"/>
                </a:ext>
              </a:extLst>
            </p:cNvPr>
            <p:cNvGrpSpPr/>
            <p:nvPr/>
          </p:nvGrpSpPr>
          <p:grpSpPr>
            <a:xfrm>
              <a:off x="3235724" y="614907"/>
              <a:ext cx="2022790" cy="4149311"/>
              <a:chOff x="3235724" y="614907"/>
              <a:chExt cx="2022790" cy="414931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0029215-9106-118C-77B0-7CF3745D18FB}"/>
                  </a:ext>
                </a:extLst>
              </p:cNvPr>
              <p:cNvGrpSpPr/>
              <p:nvPr/>
            </p:nvGrpSpPr>
            <p:grpSpPr>
              <a:xfrm>
                <a:off x="3235724" y="614907"/>
                <a:ext cx="2022790" cy="4149311"/>
                <a:chOff x="3235724" y="614907"/>
                <a:chExt cx="2022790" cy="4149311"/>
              </a:xfrm>
            </p:grpSpPr>
            <p:pic>
              <p:nvPicPr>
                <p:cNvPr id="31" name="Picture 30" descr="A screenshot of a phone&#10;&#10;Description automatically generated">
                  <a:extLst>
                    <a:ext uri="{FF2B5EF4-FFF2-40B4-BE49-F238E27FC236}">
                      <a16:creationId xmlns:a16="http://schemas.microsoft.com/office/drawing/2014/main" id="{34248BAA-2EAD-FBD8-A63E-6C55F82C77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35724" y="614907"/>
                  <a:ext cx="2022790" cy="4149311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screenshot of a phone&#10;&#10;Description automatically generated">
                  <a:extLst>
                    <a:ext uri="{FF2B5EF4-FFF2-40B4-BE49-F238E27FC236}">
                      <a16:creationId xmlns:a16="http://schemas.microsoft.com/office/drawing/2014/main" id="{923F7600-5F78-CA5F-6705-530754BFBB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467" t="1" b="8865"/>
                <a:stretch/>
              </p:blipFill>
              <p:spPr>
                <a:xfrm>
                  <a:off x="3349951" y="879911"/>
                  <a:ext cx="1824720" cy="3427170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screenshot of a phone&#10;&#10;Description automatically generated">
                  <a:extLst>
                    <a:ext uri="{FF2B5EF4-FFF2-40B4-BE49-F238E27FC236}">
                      <a16:creationId xmlns:a16="http://schemas.microsoft.com/office/drawing/2014/main" id="{2EA0DE84-4518-804F-5BBA-83DB5E45B9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52014" t="89862" r="28224" b="1480"/>
                <a:stretch>
                  <a:fillRect/>
                </a:stretch>
              </p:blipFill>
              <p:spPr>
                <a:xfrm>
                  <a:off x="4035915" y="4307081"/>
                  <a:ext cx="347805" cy="312532"/>
                </a:xfrm>
                <a:prstGeom prst="rect">
                  <a:avLst/>
                </a:prstGeom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B005E6-0BB2-2AA4-0659-EF608A10C067}"/>
                  </a:ext>
                </a:extLst>
              </p:cNvPr>
              <p:cNvSpPr txBox="1"/>
              <p:nvPr/>
            </p:nvSpPr>
            <p:spPr>
              <a:xfrm>
                <a:off x="3453361" y="2019807"/>
                <a:ext cx="133664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Claim needs documentation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30C71E-F331-0D97-4945-3DBDE3E5C0F0}"/>
                </a:ext>
              </a:extLst>
            </p:cNvPr>
            <p:cNvSpPr/>
            <p:nvPr/>
          </p:nvSpPr>
          <p:spPr>
            <a:xfrm>
              <a:off x="4008826" y="1804577"/>
              <a:ext cx="442061" cy="13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55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CS Partial">
      <a:dk1>
        <a:sysClr val="windowText" lastClr="000000"/>
      </a:dk1>
      <a:lt1>
        <a:sysClr val="window" lastClr="FFFFFF"/>
      </a:lt1>
      <a:dk2>
        <a:srgbClr val="247799"/>
      </a:dk2>
      <a:lt2>
        <a:srgbClr val="E7E6E6"/>
      </a:lt2>
      <a:accent1>
        <a:srgbClr val="2D95BF"/>
      </a:accent1>
      <a:accent2>
        <a:srgbClr val="ED7D31"/>
      </a:accent2>
      <a:accent3>
        <a:srgbClr val="A5A5A5"/>
      </a:accent3>
      <a:accent4>
        <a:srgbClr val="955BA5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 Active Enrollment Flyer 2020 With Sofia No MCRE" id="{AD059B44-C143-E543-AB5A-59375996190C}" vid="{5AB2538A-E45E-9249-8B2A-B4227043173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971AFF6BD5A843868ECE0E2531815B" ma:contentTypeVersion="2" ma:contentTypeDescription="Create a new document." ma:contentTypeScope="" ma:versionID="a82581f5062e9bb32fb73fabeaffa806">
  <xsd:schema xmlns:xsd="http://www.w3.org/2001/XMLSchema" xmlns:xs="http://www.w3.org/2001/XMLSchema" xmlns:p="http://schemas.microsoft.com/office/2006/metadata/properties" xmlns:ns2="3974c47f-c532-4951-83b1-f266ed5df66b" targetNamespace="http://schemas.microsoft.com/office/2006/metadata/properties" ma:root="true" ma:fieldsID="87abfa6a3a1070b7a86b137c7ce620b8" ns2:_="">
    <xsd:import namespace="3974c47f-c532-4951-83b1-f266ed5df6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74c47f-c532-4951-83b1-f266ed5df6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43FB54-2666-48CE-9C15-8649D28DA4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90E8D-B6A6-4F9F-B2DE-54ABC344B6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74c47f-c532-4951-83b1-f266ed5df6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B7639F-ED5F-43F7-A4C3-7574C984A277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3974c47f-c532-4951-83b1-f266ed5df6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Flyer AE Active Enrollment With Sofia No MCRE</Template>
  <TotalTime>18865</TotalTime>
  <Words>346</Words>
  <Application>Microsoft Macintosh PowerPoint</Application>
  <PresentationFormat>Custom</PresentationFormat>
  <Paragraphs>36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Open Sans</vt:lpstr>
      <vt:lpstr>Open Sans Semibold</vt:lpstr>
      <vt:lpstr>Symbol</vt:lpstr>
      <vt:lpstr>Office Theme</vt:lpstr>
      <vt:lpstr>MyChoice® Benefits App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 in your 2021 benefits</dc:title>
  <dc:creator>Shelley Jones</dc:creator>
  <cp:lastModifiedBy>Shelley Jones</cp:lastModifiedBy>
  <cp:revision>63</cp:revision>
  <dcterms:created xsi:type="dcterms:W3CDTF">2020-09-10T14:20:56Z</dcterms:created>
  <dcterms:modified xsi:type="dcterms:W3CDTF">2025-10-30T13:54:59Z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0x0101009C971AFF6BD5A843868ECE0E2531815B</vt:lpwstr>
  </property>
</Properties>
</file>