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4"/>
  </p:sldMasterIdLst>
  <p:notesMasterIdLst>
    <p:notesMasterId r:id="rId9"/>
  </p:notesMasterIdLst>
  <p:handoutMasterIdLst>
    <p:handoutMasterId r:id="rId10"/>
  </p:handoutMasterIdLst>
  <p:sldIdLst>
    <p:sldId id="1117" r:id="rId5"/>
    <p:sldId id="1118" r:id="rId6"/>
    <p:sldId id="1119" r:id="rId7"/>
    <p:sldId id="30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8D6334-2CF9-C99F-6DF5-5B01D5CF910E}" name="Toni M Sarcone" initials="TMS" userId="S::tsarcone@businessolver.com::5807350c-5407-4e13-86ae-91e963c87bb1" providerId="AD"/>
  <p188:author id="{A38F723A-1CE4-8B25-A96E-F56472473394}" name="Laura D Mantzoros" initials="LM" userId="S::lmantzoros@businessolver.com::99a64da0-a1c9-482e-b8bd-31140e472f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AA0"/>
    <a:srgbClr val="F800DE"/>
    <a:srgbClr val="00205B"/>
    <a:srgbClr val="009BC7"/>
    <a:srgbClr val="9DC23B"/>
    <a:srgbClr val="57585A"/>
    <a:srgbClr val="F58220"/>
    <a:srgbClr val="E88E38"/>
    <a:srgbClr val="A7A9AC"/>
    <a:srgbClr val="FCC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6F0D5-4EBE-8A43-88F1-16F74AA485D2}" v="1" dt="2026-05-27T13:41:20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1"/>
    <p:restoredTop sz="96307"/>
  </p:normalViewPr>
  <p:slideViewPr>
    <p:cSldViewPr snapToGrid="0">
      <p:cViewPr varScale="1">
        <p:scale>
          <a:sx n="149" d="100"/>
          <a:sy n="149" d="100"/>
        </p:scale>
        <p:origin x="592" y="176"/>
      </p:cViewPr>
      <p:guideLst/>
    </p:cSldViewPr>
  </p:slideViewPr>
  <p:outlineViewPr>
    <p:cViewPr>
      <p:scale>
        <a:sx n="33" d="100"/>
        <a:sy n="33" d="100"/>
      </p:scale>
      <p:origin x="0" y="-2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7C7A55-9F90-D843-842F-5785AA378E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C0166-A80E-C140-96AA-C2330ACFF7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18DE-B7F0-DB4E-9161-EDA047F6A641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8A70C-687F-D241-B6FC-127BEF7E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D387E-0092-4F43-8238-9875D419D3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7F70-597C-BA45-97E9-F6E01481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/>
              </a:defRPr>
            </a:lvl1pPr>
          </a:lstStyle>
          <a:p>
            <a:fld id="{ACC6EC1F-12CF-924A-9B53-D10AB9D6CE02}" type="datetimeFigureOut">
              <a:rPr lang="en-US" smtClean="0"/>
              <a:pPr/>
              <a:t>5/27/26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/>
              </a:defRPr>
            </a:lvl1pPr>
          </a:lstStyle>
          <a:p>
            <a:fld id="{88AB6E7C-7AF1-9747-BB5E-2526C8C84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6E7C-7AF1-9747-BB5E-2526C8C842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1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A1F295-81FE-0A8A-D33A-B5CBF4629D8C}"/>
              </a:ext>
            </a:extLst>
          </p:cNvPr>
          <p:cNvSpPr txBox="1"/>
          <p:nvPr userDrawn="1"/>
        </p:nvSpPr>
        <p:spPr>
          <a:xfrm>
            <a:off x="399509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2A79B9-8847-4482-77BD-A8C570CEC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914" y="3920691"/>
            <a:ext cx="6133429" cy="519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7C60BB9-9F38-D21F-F32C-E34896AC3C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231" y="2761378"/>
            <a:ext cx="8263047" cy="956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7A5F8-D3B1-C951-B214-9E5B6AC8B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63" y="1842127"/>
            <a:ext cx="8408782" cy="434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786CA9-B024-EC1B-9446-FA1B73481E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74809" y="875964"/>
            <a:ext cx="3205915" cy="8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ADF788E6-DE25-596C-9AB7-D24022262F4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3B0F65-4C1E-5C66-0AED-39562E60E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D37F38D-B9DF-B041-17BC-5C7DAA06ED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4AE33DB-939F-4A44-27C7-064E63F7B4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727F89-178A-770F-322F-8A98F60DC86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3FDC979-C07A-A825-6C17-4A55BBD7F626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02F291FA-B9CC-8291-3028-C1DA45286E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71F5E74B-0528-2E32-B23A-8283A73EF1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78327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91A28FE-54DC-8A39-2918-58B88BC6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3EB66702-8A70-DE0F-76FD-DD15AB23BD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4AFB3F5-7A81-E0FF-7D0A-1E5D8DAEB5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289477-72B9-D857-5E56-9E98DB17531C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DB3BAD7-8D13-E673-0C2F-99901B14EF9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C42D8C54-E7A2-F684-9BC5-FAE769ADB8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FB6629A-CDF6-603A-18A3-1EAF433D7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D3E2238-FDD1-0A64-643E-070F8684C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EBF23B-DE3B-6F7C-4916-200931E03E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0B143-A787-D508-0CF8-B552E31D49A7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00CF1E9-932B-D983-39A6-08837D70FB40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62A5932C-F1C8-B039-8D91-9CA0A3B15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0DDB6-BA67-5963-C8DA-D921EE5657A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98245-C91B-A670-16F0-046D0FC9F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F7011-0CB9-7031-E7CD-EABE5F64B65C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B7D95AE9-45BD-73AC-5E46-5F5F74C42135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054C5B7-B7B4-1E85-CF8A-2A65D98AC46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</p:spTree>
    <p:extLst>
      <p:ext uri="{BB962C8B-B14F-4D97-AF65-F5344CB8AC3E}">
        <p14:creationId xmlns:p14="http://schemas.microsoft.com/office/powerpoint/2010/main" val="322144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ilde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C389D08-1AF0-0B71-99C7-0E31E79DAC40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5B1FA-ABBD-5B7E-7687-EE8DC444C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50916-0C33-460D-8691-083EA73C73DB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E74A69E-C788-B3A6-F005-A6D97099D7E8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6FEB3FE-D86F-9C5B-D3C5-9761DA606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694495-05C3-D38E-5EA6-3EC0A9C6B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5" y="2236623"/>
            <a:ext cx="8784954" cy="79395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D0B53F-8383-EE24-B4F6-398CA87B55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1 Column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09EB2C-77AC-DCD3-04EA-A2213A3F6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667EC28-1762-2193-7A55-B461849A7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8FED523-61DC-02A9-B5A4-0B284BDD0D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7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0F2CA1-6A02-37E1-338A-C0AD87D31E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08884-A7E1-DF52-EFE3-C0AF851A5A0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C890A88-CAA4-48FA-D455-DBC90730E6F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9C5F8B7B-1021-AE8B-8B4E-B78CB9AC3F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09EB2C-77AC-DCD3-04EA-A2213A3F6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667EC28-1762-2193-7A55-B461849A7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0F2CA1-6A02-37E1-338A-C0AD87D31E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08884-A7E1-DF52-EFE3-C0AF851A5A0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C890A88-CAA4-48FA-D455-DBC90730E6F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53DDEF7-AC7C-5889-28F1-45EBB018FE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78327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pic>
        <p:nvPicPr>
          <p:cNvPr id="8" name="Picture 7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229D0424-56B8-9CD7-5937-DC2900FDCF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09EB2C-77AC-DCD3-04EA-A2213A3F6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667EC28-1762-2193-7A55-B461849A7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0F2CA1-6A02-37E1-338A-C0AD87D31E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08884-A7E1-DF52-EFE3-C0AF851A5A0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C890A88-CAA4-48FA-D455-DBC90730E6F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ED09A7E3-A32E-814B-4B9F-407386A11F6E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pic>
        <p:nvPicPr>
          <p:cNvPr id="8" name="Picture 7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BABAE7BD-2D17-ED3E-57F4-83DB299EA9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1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F22F50-40D9-FF42-49F2-2E1637D95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0E6C561-3C4D-52BA-88BB-D22A0183A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B03FD6D-ECCB-3D88-17D8-F6C58FC5C3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01EC79-AE0C-9199-B738-63D2EEF5083A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4DB6F09-821B-6031-11A3-DA5D28C15FB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EC19A4EA-A04E-8E06-2A49-0E3322984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6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2BEFE66-5515-0B1F-260B-80F9D7098EB9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7DFC2-0704-EF0B-260D-1DC2D0919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2EFF34-FCDD-5FD8-6A12-A56AB150DF3E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95E474C3-4F97-9D4E-E738-FAB5E19C2D06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A702B1EF-3F09-36A9-9B01-BB631EA4DB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</p:spTree>
    <p:extLst>
      <p:ext uri="{BB962C8B-B14F-4D97-AF65-F5344CB8AC3E}">
        <p14:creationId xmlns:p14="http://schemas.microsoft.com/office/powerpoint/2010/main" val="165444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83F9331D-C5F1-DA89-C788-6DDB4D856EB3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6DC678-4662-A1C4-6564-8AFBDD5DB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144A8C2-0C1C-6661-76F5-56DDE53AA8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5" y="2236623"/>
            <a:ext cx="8042532" cy="79395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E928DF6-E365-5CCE-C55F-C4F154D17BF4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A487A-266E-872D-DCB7-B66E77591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6AE756-AF3C-D489-67F7-41D506AC61B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3E1A4-6820-6E3E-9C4F-A47CED305A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2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ilde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C389D08-1AF0-0B71-99C7-0E31E79DAC40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5B1FA-ABBD-5B7E-7687-EE8DC444C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50916-0C33-460D-8691-083EA73C73DB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8E182C24-6CAF-3C60-A69E-A8013936E2BB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D722E10-6F5E-A343-E6B8-E8BD1DFE9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3365CE-BCB3-58D1-7A2B-1D0CDDB433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5" y="2236623"/>
            <a:ext cx="8042532" cy="79395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081B6F-2251-C965-2E12-C229BE9B5C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7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148190-91FF-B47F-1A4D-E0D4A4B7B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ADBF9EB-4BB1-7F65-DECE-849A730DE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FCC22A7-4D5E-528F-44D8-45A38090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7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551398-DA60-C1FB-C991-5951719D52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DA612-2812-CC9D-C1AB-AD08D587BA52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ACFE119-2890-A547-75C4-01C0AE171E37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19F4B355-03EA-F71E-605D-D5DA4FBCC5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930633-54AF-75CA-E483-9F27802297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66604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F5C01B4-042E-8C59-53A9-1FD8D567F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1C1FE3AA-0EB4-3D26-0355-751D65966E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BAEB3C-A8A2-D94D-0CDD-FC511D204A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25E7-6EA3-2A98-4E3F-B7A1F2B64193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E346235-0A32-346E-52D6-2D6D7F743987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081B2FFD-62C8-1755-B842-74D7095372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8">
            <a:extLst>
              <a:ext uri="{FF2B5EF4-FFF2-40B4-BE49-F238E27FC236}">
                <a16:creationId xmlns:a16="http://schemas.microsoft.com/office/drawing/2014/main" id="{2097A2E1-F7C4-11BB-E72C-AD9E4C006F9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4729EF-90B0-434B-5E4E-F33E5194B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5D9C19-6508-601C-ABB6-C3D862EC1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3B7C16E-DD85-3CE0-D1EA-310EBB6834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B5C172-2B28-A47A-8E32-702C074FA758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57B8F3E6-354D-FE39-D2C6-2A057AC7E5B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E781C89A-423A-21EF-B62D-F950D6AE2A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64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4680-4CD5-97D7-0EFA-EC999F8A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916586C-F5B2-A151-118C-FF6D458152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B4FD27-5766-845B-C1AB-F8B9239CAD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FDD801-1E02-1D30-8ECD-DE14265ABAED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2616369-FE91-DFDA-E200-CCB5E313847C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8E9EBBC6-C01F-9538-165C-09D703467D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5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AB84907-188C-7AE0-E8A6-B3A38E0EE1F4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99CE9-CB7D-0485-5E23-30F310577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888C6-4CEF-6876-0FF0-B03E265977AF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C68D82F1-47D2-A829-66ED-7D645FCBEF14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4A8F66E5-B518-C84B-A503-4556EFA67CF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</p:spTree>
    <p:extLst>
      <p:ext uri="{BB962C8B-B14F-4D97-AF65-F5344CB8AC3E}">
        <p14:creationId xmlns:p14="http://schemas.microsoft.com/office/powerpoint/2010/main" val="3412222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ilde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31612515-25F7-32F4-B3C3-1F9034835625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A34F7E-B29C-15B3-84AB-82A54C0EE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8A5720A-41DA-865D-FFA5-FAE166D40D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4" y="2236623"/>
            <a:ext cx="8773231" cy="79395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98D66-361A-FA24-12B7-55751BE35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1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0E885C-DCE9-3011-AA31-DDE96075E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EE9D4BD-A17A-B057-A358-5F86DD5192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7E53490-1A39-A641-FCEA-5EC49887A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7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29E566-6F86-1D1C-7B0E-C25855F7F0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2CDDF-C4E8-9EB8-1BD6-164A561C7CD6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25E554-303D-61E4-705C-535E34ABB3F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CC61E8C6-667F-1397-5357-C3E87B82BF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99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1F3B037-F73B-0607-A201-146666BAC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78327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0CDFB24-46E8-3EA5-F516-4C3E89AD3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589DCB2-505B-CD4D-CACB-A46ABAC7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EB80CA-CBCA-FBB6-0509-090439E1D2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750DA-9B5B-1558-9B29-6C99B384E5D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53D3689-3F83-8D8B-85AE-8EF1464B5B4B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2EB79FF2-6739-4C70-658B-B5E39A861D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4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F9817433-2542-698C-1E62-1217470C7A6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C63D27-F44A-FDC8-1A92-1C8DD36C6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3C1270-C8B8-EEA2-DB2B-BE3376E5A7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EB45DD8-D351-B28C-B3B4-74DDA13162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96E1B2-CB7A-B208-9C94-292A3E5638FD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04F470F-F273-E5F4-D93B-E490A02006C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9B6E07C1-E35A-7F97-FCD7-9D496D483D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B51D040-8C40-913E-C85F-E2D1C1C110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5" y="1780854"/>
            <a:ext cx="10545313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48D614-67C5-6E27-3B03-8E9425A9B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34535CA-8B63-655E-32C8-E93626272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68417B-3ACF-F37A-ED38-5CA8EC77A2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4F61DE-DDDF-A6E4-4927-3B2872900F4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CC42B07-21E5-6A94-FAA3-07D733855FB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F1B4A0D7-F77F-C460-4040-4ABE8D60E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0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F5FA7C-DE60-3B20-5C56-036FF7187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A06C157-E358-BF8E-D2F2-63B9973B8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CBA24C4-357A-561C-0553-7D2AAF0AC7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9E806-C0BA-42B0-9C12-3C02A8BDFB77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3009378-AF4B-A519-B845-260A29DBDE50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7CD93C9E-4B1C-D040-DD5E-9AB21EDADC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0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Slide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36B8E869-303F-7301-EA99-39209D3B0679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0A97ABDD-1401-5402-0032-B32A4B73E5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9EFC1FE-B6AE-578F-C5ED-9ED12248DBBB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240327-0AAC-37CA-AFA1-8D3FA2E977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D797B-8B69-DC79-7544-73890CE6747A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59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9D699-5CE2-ADB0-7980-139E46E147C2}"/>
              </a:ext>
            </a:extLst>
          </p:cNvPr>
          <p:cNvSpPr txBox="1"/>
          <p:nvPr userDrawn="1"/>
        </p:nvSpPr>
        <p:spPr>
          <a:xfrm>
            <a:off x="7077395" y="6435602"/>
            <a:ext cx="4948998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00" b="0" i="0" kern="1200" dirty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Businessolver® </a:t>
            </a:r>
            <a:r>
              <a:rPr lang="en-US" sz="700" b="0" i="0" kern="1200" dirty="0" err="1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700" b="0" i="0" kern="1200" dirty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®, and the</a:t>
            </a:r>
            <a:r>
              <a:rPr lang="en-US" sz="700" b="0" i="0" kern="1200" baseline="0" dirty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 dirty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 logo are registered trademarks of</a:t>
            </a:r>
            <a:r>
              <a:rPr lang="en-US" sz="700" b="0" i="0" kern="1200" baseline="0" dirty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 dirty="0" err="1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Businessolver.com</a:t>
            </a:r>
            <a:r>
              <a:rPr lang="en-US" sz="700" b="0" i="0" kern="1200" dirty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Inc.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4403C3-CBF2-6C37-59A2-6FB8F57F04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629" y="6088298"/>
            <a:ext cx="2437490" cy="361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1C318-AAF3-4138-1635-8648C1113A52}"/>
              </a:ext>
            </a:extLst>
          </p:cNvPr>
          <p:cNvSpPr txBox="1"/>
          <p:nvPr userDrawn="1"/>
        </p:nvSpPr>
        <p:spPr>
          <a:xfrm>
            <a:off x="10217722" y="6127825"/>
            <a:ext cx="190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businessolver.com</a:t>
            </a:r>
            <a:endParaRPr lang="en-US" sz="1400" b="1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54E47E2-E386-4C4F-C789-7D29253DA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4421" b="46225"/>
          <a:stretch/>
        </p:blipFill>
        <p:spPr>
          <a:xfrm>
            <a:off x="3081638" y="2666041"/>
            <a:ext cx="6028723" cy="783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5D4AEF-E864-7893-DA58-42306A048D8D}"/>
              </a:ext>
            </a:extLst>
          </p:cNvPr>
          <p:cNvSpPr txBox="1"/>
          <p:nvPr userDrawn="1"/>
        </p:nvSpPr>
        <p:spPr>
          <a:xfrm>
            <a:off x="0" y="354452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Leader in Benefits Technology and Innovation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EE19A-21F9-5016-C24D-BF8A2B2F3E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64331" y="2125965"/>
            <a:ext cx="463337" cy="634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139581-C6F9-DE35-82A5-28A5075CEE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62406" y="6068114"/>
            <a:ext cx="2102971" cy="5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BA522AF-AA0F-1E2F-0445-918658AC3A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78327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03DEBC7-42C2-586C-7513-7E19FCAEA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DA2D2E6-241E-5DEA-5B21-A7CAE83F61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0B9E05C-8BC0-4C24-2FA3-F590D8134C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56CBE-C074-D487-76A4-0646C7685DA4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4EB3584-09BF-8663-F736-26CE41EC39E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D9CA4E03-F1F8-9FEB-D2CC-6D2E036D8E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0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0D396788-9180-232B-A0C3-74356B707CE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A42576A-B187-BB95-2B99-A84A83BE78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638B05A-1657-6138-7FFA-766A5110D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816EA5-E5CD-3FB0-4179-37D3D0171E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7B438-B245-3883-1CE1-D6718038353A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0CC8873-08BE-F75A-C527-E7783BFFCA2B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05C43025-C8FD-7AE4-A6CE-01829E5AED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3F183A-96AE-3B5E-BE08-573CEDB8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F7E42B3-DB27-99E5-89A2-49BF9926E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D1A918-59D6-8E9D-D6AB-F35A694492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9D3C6-B0E7-7E91-047D-61385341E6BD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426CF40-8B1E-086C-4332-E93F89E5574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D7B9245A-23CD-CB85-C6A1-4721B0E966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154F6BA-F0B5-F533-9D0C-4C66B79E7334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321D42-F475-F683-C69E-0093AC9A1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90EC58-2AFF-1145-DC20-85FE6152FA14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C8B39075-8E05-286D-5664-B203AF078AC1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F13F9AB8-FCD4-0938-19CF-B568D6ABDB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</p:spTree>
    <p:extLst>
      <p:ext uri="{BB962C8B-B14F-4D97-AF65-F5344CB8AC3E}">
        <p14:creationId xmlns:p14="http://schemas.microsoft.com/office/powerpoint/2010/main" val="61593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ilde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E3E4D7A1-988C-49E7-F090-79CA2506A798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0C74995-266B-919F-A959-D423C62B0ECF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88764-D1A9-E677-52EC-7906EA3A2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58DBB-BD43-14F7-245C-6D4A55EFC6B4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283ABE-390A-1288-1CF7-B4045EF08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6FDDBDA-6526-514E-F85B-590827BEE5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5" y="2236623"/>
            <a:ext cx="8042532" cy="79395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C3C636-206C-D004-B963-1C97E800D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7B02D-4E4E-1459-7513-509521E9C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2B8898A-EAE8-7F47-FFF0-533816A57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B51D040-8C40-913E-C85F-E2D1C1C110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7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951EF00-547C-31F7-49FC-58AB607A32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CD0805-296F-6B73-90D4-1D7CD2C3AAAD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E95EECD-4A46-62D1-F52E-5D71F441A793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E2E94D37-12DA-B8BA-367B-E1273E6735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9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54B0-655D-6EE3-B1E9-12007D5A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1B7DD-339E-5280-FCB0-C3FE8F7CB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79077"/>
            <a:ext cx="10515600" cy="359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8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7" r:id="rId3"/>
    <p:sldLayoutId id="2147483681" r:id="rId4"/>
    <p:sldLayoutId id="2147483679" r:id="rId5"/>
    <p:sldLayoutId id="2147483694" r:id="rId6"/>
    <p:sldLayoutId id="2147483680" r:id="rId7"/>
    <p:sldLayoutId id="2147483695" r:id="rId8"/>
    <p:sldLayoutId id="2147483696" r:id="rId9"/>
    <p:sldLayoutId id="2147483698" r:id="rId10"/>
    <p:sldLayoutId id="2147483697" r:id="rId11"/>
    <p:sldLayoutId id="2147483699" r:id="rId12"/>
    <p:sldLayoutId id="2147483700" r:id="rId13"/>
    <p:sldLayoutId id="2147483716" r:id="rId14"/>
    <p:sldLayoutId id="2147483721" r:id="rId15"/>
    <p:sldLayoutId id="2147483714" r:id="rId16"/>
    <p:sldLayoutId id="2147483722" r:id="rId17"/>
    <p:sldLayoutId id="2147483715" r:id="rId18"/>
    <p:sldLayoutId id="2147483706" r:id="rId19"/>
    <p:sldLayoutId id="2147483723" r:id="rId20"/>
    <p:sldLayoutId id="2147483702" r:id="rId21"/>
    <p:sldLayoutId id="2147483703" r:id="rId22"/>
    <p:sldLayoutId id="2147483704" r:id="rId23"/>
    <p:sldLayoutId id="2147483705" r:id="rId24"/>
    <p:sldLayoutId id="214748371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677" r:id="rId3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tx2"/>
        </a:buClr>
        <a:buSzPct val="100000"/>
        <a:buFontTx/>
        <a:buNone/>
        <a:defRPr sz="16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457200" rtl="0" eaLnBrk="1" latinLnBrk="0" hangingPunct="1">
        <a:spcBef>
          <a:spcPct val="20000"/>
        </a:spcBef>
        <a:buClr>
          <a:schemeClr val="tx2"/>
        </a:buClr>
        <a:buSzPct val="100000"/>
        <a:buFontTx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378546.fs1.hubspotusercontent-na1.net/hubfs/378546/MCA%20Client%20Hub/MCA%20Enrollment%20Presentation%20-%20Using%20Your%20FSA.pdf" TargetMode="External"/><Relationship Id="rId2" Type="http://schemas.openxmlformats.org/officeDocument/2006/relationships/hyperlink" Target="https://vimeo.com/1194127456/f57d23ae0a?share=copy&amp;fl=sv&amp;fe=ci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378546.fs1.hubspotusercontent-na1.net/hubfs/378546/MyChoice%20Accounts%20-%20MCA%20-%20AE%20Resources/FSA%20FAQ%20%20-%20Webinar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A345D2-65D1-E5DA-A9E8-44A9F699F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914" y="3920691"/>
            <a:ext cx="7722160" cy="519334"/>
          </a:xfrm>
        </p:spPr>
        <p:txBody>
          <a:bodyPr>
            <a:normAutofit/>
          </a:bodyPr>
          <a:lstStyle/>
          <a:p>
            <a:r>
              <a:rPr lang="en-US" dirty="0"/>
              <a:t>Webinar: 5.19.26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13F53-D7B4-22A0-922E-9AB58F4EC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31" y="2761378"/>
            <a:ext cx="9133506" cy="956733"/>
          </a:xfrm>
        </p:spPr>
        <p:txBody>
          <a:bodyPr/>
          <a:lstStyle/>
          <a:p>
            <a:r>
              <a:rPr lang="en-US" dirty="0"/>
              <a:t>Using Your FSA</a:t>
            </a:r>
          </a:p>
        </p:txBody>
      </p:sp>
    </p:spTree>
    <p:extLst>
      <p:ext uri="{BB962C8B-B14F-4D97-AF65-F5344CB8AC3E}">
        <p14:creationId xmlns:p14="http://schemas.microsoft.com/office/powerpoint/2010/main" val="139150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00D67-4136-F6E3-7528-1FB4049DB8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295" y="1780854"/>
            <a:ext cx="10374763" cy="4469281"/>
          </a:xfrm>
        </p:spPr>
        <p:txBody>
          <a:bodyPr>
            <a:normAutofit/>
          </a:bodyPr>
          <a:lstStyle/>
          <a:p>
            <a:r>
              <a:rPr lang="en-US" b="1" dirty="0"/>
              <a:t>Vimeo link:</a:t>
            </a:r>
          </a:p>
          <a:p>
            <a:r>
              <a:rPr lang="en-US" dirty="0">
                <a:hlinkClick r:id="rId2"/>
              </a:rPr>
              <a:t>https://vimeo.com/1194127456/f57d23ae0a?share=copy&amp;fl=sv&amp;fe=ci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Embed Code:</a:t>
            </a:r>
          </a:p>
          <a:p>
            <a:r>
              <a:rPr lang="en-US" dirty="0"/>
              <a:t>&lt;div style="padding:56.25% 0 0 0;position:relative;"&gt;&lt;</a:t>
            </a:r>
            <a:r>
              <a:rPr lang="en-US" dirty="0" err="1"/>
              <a:t>iframe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="https://</a:t>
            </a:r>
            <a:r>
              <a:rPr lang="en-US" dirty="0" err="1"/>
              <a:t>player.vimeo.com</a:t>
            </a:r>
            <a:r>
              <a:rPr lang="en-US" dirty="0"/>
              <a:t>/video/1194127456?h=f57d23ae0a&amp;amp;badge=0&amp;amp;autopause=0&amp;amp;player_id=0&amp;amp;app_id=58479" frameborder="0" allow="autoplay; </a:t>
            </a:r>
            <a:r>
              <a:rPr lang="en-US" dirty="0" err="1"/>
              <a:t>fullscreen</a:t>
            </a:r>
            <a:r>
              <a:rPr lang="en-US" dirty="0"/>
              <a:t>; picture-in-picture; clipboard-write; encrypted-media; web-share" </a:t>
            </a:r>
            <a:r>
              <a:rPr lang="en-US" dirty="0" err="1"/>
              <a:t>referrerpolicy</a:t>
            </a:r>
            <a:r>
              <a:rPr lang="en-US" dirty="0"/>
              <a:t>="strict-origin-when-cross-origin" style="position:absolute;top:0;left:0;width:100%;height:100%;" title="05-15-26 - Using Your FSA webinar"&gt;&lt;/</a:t>
            </a:r>
            <a:r>
              <a:rPr lang="en-US" dirty="0" err="1"/>
              <a:t>iframe</a:t>
            </a:r>
            <a:r>
              <a:rPr lang="en-US" dirty="0"/>
              <a:t>&gt;&lt;/div&gt;&lt;script </a:t>
            </a:r>
            <a:r>
              <a:rPr lang="en-US" dirty="0" err="1"/>
              <a:t>src</a:t>
            </a:r>
            <a:r>
              <a:rPr lang="en-US" dirty="0"/>
              <a:t>="https://</a:t>
            </a:r>
            <a:r>
              <a:rPr lang="en-US" dirty="0" err="1"/>
              <a:t>player.vimeo.com</a:t>
            </a:r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player.js</a:t>
            </a:r>
            <a:r>
              <a:rPr lang="en-US" dirty="0"/>
              <a:t>"&gt;&lt;/script&gt;</a:t>
            </a:r>
          </a:p>
          <a:p>
            <a:endParaRPr lang="en-US" dirty="0"/>
          </a:p>
          <a:p>
            <a:r>
              <a:rPr lang="en-US" b="1" dirty="0"/>
              <a:t>Slides Presented: </a:t>
            </a:r>
            <a:br>
              <a:rPr lang="en-US" dirty="0"/>
            </a:br>
            <a:r>
              <a:rPr lang="en-US" dirty="0">
                <a:hlinkClick r:id="rId3"/>
              </a:rPr>
              <a:t>https://378546.fs1.hubspotusercontent-na1.net/hubfs/378546/MCA%20Client%20Hub/MCA%20Enrollment%20Presentation%20-%20Using%20Your%20FSA.pdf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722ADE-C949-83C3-1D58-4BDCC580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Your FSA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D0A40-E818-B617-AA8F-F8AA84B09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Live presentation on 5.19.26</a:t>
            </a:r>
          </a:p>
        </p:txBody>
      </p:sp>
    </p:spTree>
    <p:extLst>
      <p:ext uri="{BB962C8B-B14F-4D97-AF65-F5344CB8AC3E}">
        <p14:creationId xmlns:p14="http://schemas.microsoft.com/office/powerpoint/2010/main" val="361008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07AF8-88B6-2C50-16AB-5C95712D0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294" y="1370656"/>
            <a:ext cx="10545313" cy="470688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best resource to point members to is </a:t>
            </a:r>
            <a:r>
              <a:rPr lang="en-US" b="1" dirty="0">
                <a:solidFill>
                  <a:schemeClr val="accent1"/>
                </a:solidFill>
              </a:rPr>
              <a:t>mychoiceaccounts.com</a:t>
            </a:r>
            <a:r>
              <a:rPr lang="en-US" b="1" dirty="0">
                <a:solidFill>
                  <a:schemeClr val="tx2"/>
                </a:solidFill>
              </a:rPr>
              <a:t>. Members can access this via any browser and there is a link in the member web.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All information presented in the webinar is also available on that website.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Here is an </a:t>
            </a:r>
            <a:r>
              <a:rPr lang="en-US" b="1" dirty="0">
                <a:solidFill>
                  <a:schemeClr val="tx2"/>
                </a:solidFill>
                <a:hlinkClick r:id="rId2"/>
              </a:rPr>
              <a:t>additional summary </a:t>
            </a:r>
            <a:r>
              <a:rPr lang="en-US" b="1" dirty="0">
                <a:solidFill>
                  <a:schemeClr val="tx2"/>
                </a:solidFill>
              </a:rPr>
              <a:t>from the questions asked by attendees. You may add this document to your reference center as an additional support.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Upcoming Webinars</a:t>
            </a:r>
          </a:p>
          <a:p>
            <a:r>
              <a:rPr lang="en-US" dirty="0"/>
              <a:t>June 25 at Noon CT – Maximizing Your HSA</a:t>
            </a:r>
          </a:p>
          <a:p>
            <a:r>
              <a:rPr lang="en-US" dirty="0"/>
              <a:t>July 16 at 11 a.m. CT – Using your FSA*</a:t>
            </a:r>
          </a:p>
          <a:p>
            <a:r>
              <a:rPr lang="en-US" dirty="0"/>
              <a:t>August 18 at 2 p.m. CT – Maximizing Your HSA*</a:t>
            </a:r>
          </a:p>
          <a:p>
            <a:r>
              <a:rPr lang="en-US" sz="1200" i="1" dirty="0"/>
              <a:t>*links and promo coming soon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2FA91D-D3E5-275B-1E20-CF55A4EB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Upcoming Webinars</a:t>
            </a:r>
          </a:p>
        </p:txBody>
      </p:sp>
    </p:spTree>
    <p:extLst>
      <p:ext uri="{BB962C8B-B14F-4D97-AF65-F5344CB8AC3E}">
        <p14:creationId xmlns:p14="http://schemas.microsoft.com/office/powerpoint/2010/main" val="302191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4386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SC Colors 2026">
      <a:dk1>
        <a:srgbClr val="535659"/>
      </a:dk1>
      <a:lt1>
        <a:srgbClr val="FFFFFF"/>
      </a:lt1>
      <a:dk2>
        <a:srgbClr val="00205B"/>
      </a:dk2>
      <a:lt2>
        <a:srgbClr val="FFFFFF"/>
      </a:lt2>
      <a:accent1>
        <a:srgbClr val="008FBE"/>
      </a:accent1>
      <a:accent2>
        <a:srgbClr val="71C5E7"/>
      </a:accent2>
      <a:accent3>
        <a:srgbClr val="FF8200"/>
      </a:accent3>
      <a:accent4>
        <a:srgbClr val="E92BA0"/>
      </a:accent4>
      <a:accent5>
        <a:srgbClr val="509E2F"/>
      </a:accent5>
      <a:accent6>
        <a:srgbClr val="FFC72C"/>
      </a:accent6>
      <a:hlink>
        <a:srgbClr val="009BC7"/>
      </a:hlink>
      <a:folHlink>
        <a:srgbClr val="008F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olver-PowerPoint-Template-2024" id="{03F66C7A-92BB-6B4D-B62F-83A2E10EE321}" vid="{381AC8CF-BF74-8A44-B7F2-539F91F19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862a366-e95a-47c1-9d34-4d7c80654f85">
      <Terms xmlns="http://schemas.microsoft.com/office/infopath/2007/PartnerControls"/>
    </lcf76f155ced4ddcb4097134ff3c332f>
    <_ip_UnifiedCompliancePolicyProperties xmlns="http://schemas.microsoft.com/sharepoint/v3" xsi:nil="true"/>
    <TaxCatchAll xmlns="3bdcbccc-ef4f-48ce-a587-1dc5890889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B1196481178428222564D5D95DF5F" ma:contentTypeVersion="19" ma:contentTypeDescription="Create a new document." ma:contentTypeScope="" ma:versionID="a14d88b7b7557c93516fdbfedf594f26">
  <xsd:schema xmlns:xsd="http://www.w3.org/2001/XMLSchema" xmlns:xs="http://www.w3.org/2001/XMLSchema" xmlns:p="http://schemas.microsoft.com/office/2006/metadata/properties" xmlns:ns1="http://schemas.microsoft.com/sharepoint/v3" xmlns:ns2="b862a366-e95a-47c1-9d34-4d7c80654f85" xmlns:ns3="3bdcbccc-ef4f-48ce-a587-1dc5890889fa" targetNamespace="http://schemas.microsoft.com/office/2006/metadata/properties" ma:root="true" ma:fieldsID="fc623830b438281773904e176564b87b" ns1:_="" ns2:_="" ns3:_="">
    <xsd:import namespace="http://schemas.microsoft.com/sharepoint/v3"/>
    <xsd:import namespace="b862a366-e95a-47c1-9d34-4d7c80654f85"/>
    <xsd:import namespace="3bdcbccc-ef4f-48ce-a587-1dc589088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2a366-e95a-47c1-9d34-4d7c80654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62871a4-956d-4023-8da2-9e7860b61e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cbccc-ef4f-48ce-a587-1dc589088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12faa83-5227-4736-a3cb-1f9ac8e2f887}" ma:internalName="TaxCatchAll" ma:showField="CatchAllData" ma:web="3bdcbccc-ef4f-48ce-a587-1dc5890889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B99F27-B67E-47EB-981F-8A24C3C30230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3bdcbccc-ef4f-48ce-a587-1dc5890889fa"/>
    <ds:schemaRef ds:uri="b862a366-e95a-47c1-9d34-4d7c80654f85"/>
  </ds:schemaRefs>
</ds:datastoreItem>
</file>

<file path=customXml/itemProps2.xml><?xml version="1.0" encoding="utf-8"?>
<ds:datastoreItem xmlns:ds="http://schemas.openxmlformats.org/officeDocument/2006/customXml" ds:itemID="{6FF540DB-4884-479A-90D1-821AF4134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9C4D11-F1F6-48EE-9D05-43A0C94449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62a366-e95a-47c1-9d34-4d7c80654f85"/>
    <ds:schemaRef ds:uri="3bdcbccc-ef4f-48ce-a587-1dc589088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336</Words>
  <Application>Microsoft Macintosh PowerPoint</Application>
  <PresentationFormat>Widescreen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Open Sans Regular</vt:lpstr>
      <vt:lpstr>Default Theme</vt:lpstr>
      <vt:lpstr>Using Your FSA</vt:lpstr>
      <vt:lpstr>Using Your FSA</vt:lpstr>
      <vt:lpstr>Resources and Upcoming Webinars</vt:lpstr>
      <vt:lpstr>PowerPoint Presentation</vt:lpstr>
    </vt:vector>
  </TitlesOfParts>
  <Manager/>
  <Company>Businessolver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Businessolver</dc:creator>
  <cp:keywords/>
  <dc:description/>
  <cp:lastModifiedBy>Shelley Jones</cp:lastModifiedBy>
  <cp:revision>22</cp:revision>
  <cp:lastPrinted>2018-12-27T16:43:30Z</cp:lastPrinted>
  <dcterms:created xsi:type="dcterms:W3CDTF">2016-01-25T18:30:47Z</dcterms:created>
  <dcterms:modified xsi:type="dcterms:W3CDTF">2026-05-27T13:42:19Z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0x0101000D0B1196481178428222564D5D95DF5F</vt:lpwstr>
  </property>
  <property fmtid="{D5CDD505-2E9C-101B-9397-08002B2CF9AE}" pid="3" name="MediaServiceImageTags">
    <vt:lpwstr/>
  </property>
</Properties>
</file>