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96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FC3529-0D3F-BA34-3F68-BED5BCE39A25}" name="Areanna Lakowske" initials="AL" userId="S::alakowske@businessolver.com::39718743-18c0-4d92-adbc-396ca20eda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5BF"/>
    <a:srgbClr val="247799"/>
    <a:srgbClr val="585956"/>
    <a:srgbClr val="4EBA6F"/>
    <a:srgbClr val="58595B"/>
    <a:srgbClr val="F0C419"/>
    <a:srgbClr val="F5F5F5"/>
    <a:srgbClr val="955BA5"/>
    <a:srgbClr val="F15A5A"/>
    <a:srgbClr val="F06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72"/>
    <p:restoredTop sz="94618"/>
  </p:normalViewPr>
  <p:slideViewPr>
    <p:cSldViewPr snapToGrid="0" snapToObjects="1" showGuides="1">
      <p:cViewPr varScale="1">
        <p:scale>
          <a:sx n="77" d="100"/>
          <a:sy n="77" d="100"/>
        </p:scale>
        <p:origin x="3498" y="96"/>
      </p:cViewPr>
      <p:guideLst>
        <p:guide orient="horz" pos="6096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4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2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4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4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3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7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5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5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5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7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5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3AF988C-F070-06C0-46A7-459885295ADC}"/>
              </a:ext>
            </a:extLst>
          </p:cNvPr>
          <p:cNvGrpSpPr/>
          <p:nvPr/>
        </p:nvGrpSpPr>
        <p:grpSpPr>
          <a:xfrm>
            <a:off x="6037999" y="5228015"/>
            <a:ext cx="1335944" cy="2597039"/>
            <a:chOff x="5924575" y="6639693"/>
            <a:chExt cx="1335944" cy="259703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5CC72A3-941E-6AE7-FD90-35B201FC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924575" y="6639693"/>
              <a:ext cx="1335944" cy="259703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BEAD1F3-4A11-12BC-29BF-B647BD454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65" b="16760"/>
            <a:stretch/>
          </p:blipFill>
          <p:spPr>
            <a:xfrm>
              <a:off x="6009921" y="6889652"/>
              <a:ext cx="1149704" cy="206672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C9784E-AEBF-A54F-87B7-9A3E26816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395" y="678046"/>
            <a:ext cx="2433489" cy="1051106"/>
          </a:xfrm>
        </p:spPr>
        <p:txBody>
          <a:bodyPr lIns="0" anchor="t">
            <a:noAutofit/>
          </a:bodyPr>
          <a:lstStyle/>
          <a:p>
            <a:pPr algn="l"/>
            <a:r>
              <a:rPr lang="en-US" sz="2800" b="1" dirty="0" err="1">
                <a:solidFill>
                  <a:srgbClr val="247799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MyChoice</a:t>
            </a:r>
            <a:r>
              <a:rPr lang="en-US" sz="2800" b="1" baseline="30000" dirty="0">
                <a:solidFill>
                  <a:srgbClr val="247799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®</a:t>
            </a:r>
            <a:r>
              <a:rPr lang="en-US" sz="2800" b="1" dirty="0">
                <a:solidFill>
                  <a:srgbClr val="247799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Benefits App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12C02-1A70-794E-B175-DB3537CB7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346" y="2364532"/>
            <a:ext cx="3128480" cy="6959353"/>
          </a:xfrm>
        </p:spPr>
        <p:txBody>
          <a:bodyPr wrap="square" lIns="0" tIns="0" rIns="0" bIns="0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1400" b="1" dirty="0">
                <a:solidFill>
                  <a:srgbClr val="2D95B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GET THE APP</a:t>
            </a:r>
          </a:p>
          <a:p>
            <a:pPr algn="l">
              <a:lnSpc>
                <a:spcPct val="100000"/>
              </a:lnSpc>
            </a:pPr>
            <a:r>
              <a:rPr lang="en-US" sz="1100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Scan the QR Code:</a:t>
            </a:r>
          </a:p>
          <a:p>
            <a:pPr marL="228600" indent="-228600" algn="l">
              <a:lnSpc>
                <a:spcPct val="100000"/>
              </a:lnSpc>
              <a:buAutoNum type="arabicPeriod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your mobile device </a:t>
            </a:r>
            <a:b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point your camera at </a:t>
            </a:r>
            <a:b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QR code to the right. </a:t>
            </a:r>
            <a:b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Touch the pop-up website on your screen.</a:t>
            </a:r>
          </a:p>
          <a:p>
            <a:pPr marL="228600" indent="-228600" algn="l">
              <a:lnSpc>
                <a:spcPct val="100000"/>
              </a:lnSpc>
              <a:buAutoNum type="arabicPeriod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Instantly </a:t>
            </a:r>
            <a:r>
              <a:rPr lang="en-US" sz="1100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free app from your device’s store.</a:t>
            </a:r>
          </a:p>
          <a:p>
            <a:pPr marL="228600" indent="-228600" algn="l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 in using your </a:t>
            </a:r>
            <a:r>
              <a:rPr lang="en-US" sz="1100" dirty="0" err="1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Benefitsolver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username and password, and click </a:t>
            </a:r>
            <a:r>
              <a:rPr lang="en-US" sz="1100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 In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28600" algn="l">
              <a:lnSpc>
                <a:spcPct val="100000"/>
              </a:lnSpc>
              <a:spcAft>
                <a:spcPts val="1200"/>
              </a:spcAft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access the app via Single Sign-On, log in to your benefits portal.</a:t>
            </a:r>
            <a:endParaRPr lang="en-US" sz="1100" b="1" dirty="0">
              <a:solidFill>
                <a:srgbClr val="5859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100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 from </a:t>
            </a:r>
            <a:r>
              <a:rPr lang="en-US" sz="1100" b="1" dirty="0" err="1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Benefitsolver</a:t>
            </a:r>
            <a:r>
              <a:rPr lang="en-US" sz="1100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228600" indent="-228600" algn="l">
              <a:lnSpc>
                <a:spcPct val="100000"/>
              </a:lnSpc>
              <a:buFont typeface="+mj-lt"/>
              <a:buAutoNum type="arabicPeriod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 in to </a:t>
            </a:r>
            <a:r>
              <a:rPr lang="en-US" sz="1100" b="1" dirty="0" err="1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www.benefitsolver.com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using your username and password. </a:t>
            </a:r>
          </a:p>
          <a:p>
            <a:pPr marL="228600" indent="-228600" algn="l">
              <a:lnSpc>
                <a:spcPct val="100000"/>
              </a:lnSpc>
              <a:buFont typeface="+mj-lt"/>
              <a:buAutoNum type="arabicPeriod"/>
            </a:pP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the </a:t>
            </a:r>
            <a:r>
              <a:rPr lang="en-US" sz="1100" b="1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the App </a:t>
            </a: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button. A pop-up window will give you the following options to get the app:</a:t>
            </a:r>
          </a:p>
          <a:p>
            <a:pPr marL="404813" indent="-176213" algn="l">
              <a:lnSpc>
                <a:spcPct val="100000"/>
              </a:lnSpc>
              <a:buFont typeface="+mj-lt"/>
              <a:buAutoNum type="alphaLcParenR"/>
            </a:pP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Scan your personalized QR code with your phone’s camera to open your device’s app store and download the app.</a:t>
            </a:r>
          </a:p>
          <a:p>
            <a:pPr marL="404813" indent="-176213" algn="l">
              <a:lnSpc>
                <a:spcPct val="100000"/>
              </a:lnSpc>
              <a:buFont typeface="+mj-lt"/>
              <a:buAutoNum type="alphaLcParenR"/>
            </a:pP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an Access Code Instead: Select your phone’s operating system (iOS/Apple or Android), enter your mobile number, and click the blue </a:t>
            </a:r>
            <a:r>
              <a:rPr lang="en-US" sz="1100" b="1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Link</a:t>
            </a: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button. You will receive a text message on your device to download the app. Enter your time-sensitive </a:t>
            </a:r>
            <a:r>
              <a:rPr lang="en-US" sz="1100" b="1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Code</a:t>
            </a: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100" dirty="0" err="1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Benefitsolver</a:t>
            </a: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31775" indent="-228600" algn="l">
              <a:lnSpc>
                <a:spcPct val="100000"/>
              </a:lnSpc>
              <a:buAutoNum type="arabicPeriod" startAt="3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Answer a few security questions and set your 4-digit PIN. </a:t>
            </a:r>
          </a:p>
          <a:p>
            <a:pPr marL="231775" indent="-228600" algn="l">
              <a:lnSpc>
                <a:spcPct val="100000"/>
              </a:lnSpc>
              <a:buAutoNum type="arabicPeriod" startAt="3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 in using your PIN.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36E2DA7-F297-B248-A6C5-5687DBB32B8C}"/>
              </a:ext>
            </a:extLst>
          </p:cNvPr>
          <p:cNvSpPr txBox="1"/>
          <p:nvPr/>
        </p:nvSpPr>
        <p:spPr>
          <a:xfrm>
            <a:off x="4459215" y="542424"/>
            <a:ext cx="3057157" cy="92333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Logo Here</a:t>
            </a:r>
          </a:p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F1840-C442-4858-4E5A-ED5CD1C3878B}"/>
              </a:ext>
            </a:extLst>
          </p:cNvPr>
          <p:cNvGrpSpPr/>
          <p:nvPr/>
        </p:nvGrpSpPr>
        <p:grpSpPr>
          <a:xfrm>
            <a:off x="4459215" y="2233346"/>
            <a:ext cx="1335944" cy="2597039"/>
            <a:chOff x="4414193" y="3014185"/>
            <a:chExt cx="1619726" cy="3148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6D7643-E3C7-33F6-FCE0-F68F0E5D6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4414193" y="3014185"/>
              <a:ext cx="1619726" cy="3148703"/>
            </a:xfrm>
            <a:prstGeom prst="rect">
              <a:avLst/>
            </a:prstGeom>
          </p:spPr>
        </p:pic>
        <p:pic>
          <p:nvPicPr>
            <p:cNvPr id="10" name="Picture 9" descr="A screenshot of a login form&#10;&#10;Description automatically generated">
              <a:extLst>
                <a:ext uri="{FF2B5EF4-FFF2-40B4-BE49-F238E27FC236}">
                  <a16:creationId xmlns:a16="http://schemas.microsoft.com/office/drawing/2014/main" id="{C020DF38-6EF1-C118-C0E2-D476841BCA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360" b="11563"/>
            <a:stretch/>
          </p:blipFill>
          <p:spPr>
            <a:xfrm>
              <a:off x="4529986" y="3317240"/>
              <a:ext cx="1373422" cy="246888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6BD2F5-C8BC-8F7D-EF28-8DFFFB5B583F}"/>
              </a:ext>
            </a:extLst>
          </p:cNvPr>
          <p:cNvGrpSpPr/>
          <p:nvPr/>
        </p:nvGrpSpPr>
        <p:grpSpPr>
          <a:xfrm>
            <a:off x="6037999" y="2229579"/>
            <a:ext cx="1335944" cy="2597039"/>
            <a:chOff x="5905454" y="3290339"/>
            <a:chExt cx="1335944" cy="259703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5949FF6-6AA2-7B18-914C-1BC77334C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905454" y="3290339"/>
              <a:ext cx="1335944" cy="259703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98FB8B-FE16-E615-DED4-307953D447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536" t="53" r="536" b="16861"/>
            <a:stretch/>
          </p:blipFill>
          <p:spPr>
            <a:xfrm>
              <a:off x="5990800" y="3540298"/>
              <a:ext cx="1149704" cy="206672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A550B02-B0BA-4F5C-0F8F-ADBCF00CB64B}"/>
              </a:ext>
            </a:extLst>
          </p:cNvPr>
          <p:cNvSpPr txBox="1"/>
          <p:nvPr/>
        </p:nvSpPr>
        <p:spPr>
          <a:xfrm>
            <a:off x="6062223" y="7863260"/>
            <a:ext cx="126508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l">
              <a:lnSpc>
                <a:spcPct val="100000"/>
              </a:lnSpc>
              <a:spcAft>
                <a:spcPts val="600"/>
              </a:spcAft>
            </a:pPr>
            <a:r>
              <a:rPr lang="en-US" sz="1000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Forgot your PIN? </a:t>
            </a:r>
          </a:p>
          <a:p>
            <a:pPr marL="4763" algn="l">
              <a:lnSpc>
                <a:spcPct val="100000"/>
              </a:lnSpc>
            </a:pPr>
            <a:r>
              <a:rPr lang="en-US" sz="9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the link, answer your security question(s), and provide the multi-factor authentication code to reset your mobile app account.</a:t>
            </a:r>
          </a:p>
        </p:txBody>
      </p:sp>
      <p:pic>
        <p:nvPicPr>
          <p:cNvPr id="47" name="Picture 46" descr="A screenshot of a mobile application&#10;&#10;Description automatically generated">
            <a:extLst>
              <a:ext uri="{FF2B5EF4-FFF2-40B4-BE49-F238E27FC236}">
                <a16:creationId xmlns:a16="http://schemas.microsoft.com/office/drawing/2014/main" id="{D39D3240-87DB-128E-5F62-05A578D11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4949" y="5339422"/>
            <a:ext cx="2009485" cy="1115923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2714CC54-014E-D636-C6F9-1FA62A75487A}"/>
              </a:ext>
            </a:extLst>
          </p:cNvPr>
          <p:cNvGrpSpPr/>
          <p:nvPr/>
        </p:nvGrpSpPr>
        <p:grpSpPr>
          <a:xfrm>
            <a:off x="3983845" y="7726106"/>
            <a:ext cx="2003447" cy="1845314"/>
            <a:chOff x="3983845" y="7547175"/>
            <a:chExt cx="2003447" cy="1845314"/>
          </a:xfrm>
        </p:grpSpPr>
        <p:pic>
          <p:nvPicPr>
            <p:cNvPr id="8" name="Picture 7" descr="A screenshot of a phone number&#10;&#10;Description automatically generated">
              <a:extLst>
                <a:ext uri="{FF2B5EF4-FFF2-40B4-BE49-F238E27FC236}">
                  <a16:creationId xmlns:a16="http://schemas.microsoft.com/office/drawing/2014/main" id="{53CBDF56-7505-7C81-84BA-31BBAB66DC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3" t="8486" r="331" b="11090"/>
            <a:stretch/>
          </p:blipFill>
          <p:spPr>
            <a:xfrm>
              <a:off x="3983845" y="7547175"/>
              <a:ext cx="2003447" cy="1845314"/>
            </a:xfrm>
            <a:prstGeom prst="rect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AD89F28-2522-1D19-2DBF-71F183B61848}"/>
                </a:ext>
              </a:extLst>
            </p:cNvPr>
            <p:cNvSpPr/>
            <p:nvPr/>
          </p:nvSpPr>
          <p:spPr>
            <a:xfrm>
              <a:off x="4232885" y="8968387"/>
              <a:ext cx="678231" cy="9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9FF253B-30BD-506F-7B29-AC3B053BF2C0}"/>
              </a:ext>
            </a:extLst>
          </p:cNvPr>
          <p:cNvGrpSpPr/>
          <p:nvPr/>
        </p:nvGrpSpPr>
        <p:grpSpPr>
          <a:xfrm>
            <a:off x="3983846" y="6526535"/>
            <a:ext cx="2009485" cy="1124712"/>
            <a:chOff x="3983846" y="6347604"/>
            <a:chExt cx="2009485" cy="1124712"/>
          </a:xfrm>
        </p:grpSpPr>
        <p:pic>
          <p:nvPicPr>
            <p:cNvPr id="45" name="Picture 44" descr="A screenshot of a phone code&#10;&#10;Description automatically generated">
              <a:extLst>
                <a:ext uri="{FF2B5EF4-FFF2-40B4-BE49-F238E27FC236}">
                  <a16:creationId xmlns:a16="http://schemas.microsoft.com/office/drawing/2014/main" id="{E3DD6C3A-116A-439E-2122-2D0054C03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005" t="-2546" r="-1005" b="2546"/>
            <a:stretch/>
          </p:blipFill>
          <p:spPr>
            <a:xfrm>
              <a:off x="3983846" y="6347604"/>
              <a:ext cx="2009485" cy="1124712"/>
            </a:xfrm>
            <a:prstGeom prst="rect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35BDDE7-B75E-D856-DE1C-50D49835169E}"/>
                </a:ext>
              </a:extLst>
            </p:cNvPr>
            <p:cNvSpPr/>
            <p:nvPr/>
          </p:nvSpPr>
          <p:spPr>
            <a:xfrm>
              <a:off x="4117715" y="6957920"/>
              <a:ext cx="230114" cy="23011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Picture 52" descr="A blue square with white text&#10;&#10;Description automatically generated">
            <a:extLst>
              <a:ext uri="{FF2B5EF4-FFF2-40B4-BE49-F238E27FC236}">
                <a16:creationId xmlns:a16="http://schemas.microsoft.com/office/drawing/2014/main" id="{49EFE427-F220-D9A8-9BCE-79042EC71F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346" y="542424"/>
            <a:ext cx="1030172" cy="1030172"/>
          </a:xfrm>
          <a:prstGeom prst="rect">
            <a:avLst/>
          </a:prstGeom>
        </p:spPr>
      </p:pic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5B04BA8-E4D8-0DC6-FCC8-BC4CBE30E5B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2258"/>
          <a:stretch/>
        </p:blipFill>
        <p:spPr>
          <a:xfrm>
            <a:off x="2586771" y="2196371"/>
            <a:ext cx="1117055" cy="128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0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D9F0BA-10CE-1B0B-F408-3ECAA28008C8}"/>
              </a:ext>
            </a:extLst>
          </p:cNvPr>
          <p:cNvSpPr/>
          <p:nvPr/>
        </p:nvSpPr>
        <p:spPr>
          <a:xfrm>
            <a:off x="-310896" y="6986016"/>
            <a:ext cx="8257032" cy="2011680"/>
          </a:xfrm>
          <a:prstGeom prst="rect">
            <a:avLst/>
          </a:prstGeom>
          <a:solidFill>
            <a:srgbClr val="2D95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A6D829E-430A-1848-8E82-DA7532C36726}"/>
              </a:ext>
            </a:extLst>
          </p:cNvPr>
          <p:cNvSpPr txBox="1">
            <a:spLocks/>
          </p:cNvSpPr>
          <p:nvPr/>
        </p:nvSpPr>
        <p:spPr>
          <a:xfrm>
            <a:off x="608247" y="837340"/>
            <a:ext cx="2453258" cy="38147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94310" indent="-19431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1400" dirty="0">
                <a:solidFill>
                  <a:srgbClr val="2D95B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QUESTIONS? ASK SOFIA</a:t>
            </a:r>
            <a:r>
              <a:rPr lang="en-US" sz="1400" baseline="30000" dirty="0">
                <a:solidFill>
                  <a:srgbClr val="2D95B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SM</a:t>
            </a:r>
            <a:endParaRPr lang="en-US" sz="1100" dirty="0">
              <a:solidFill>
                <a:srgbClr val="5859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Whether you need help with your enrollment or have questions about your benefits, you can chat with Sofia, your 24/7 personal benefits assistant. Find Sofia in the MyChoice</a:t>
            </a:r>
            <a:r>
              <a:rPr lang="en-US" sz="1100" baseline="300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benefits app and </a:t>
            </a:r>
            <a:r>
              <a:rPr lang="en-US" sz="1100" dirty="0" err="1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Benefitsolver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she can’t answer your questions, she will point you in the right direction for answers.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Sofia speaks over 20 languages, and can answer questions regarding 400,000 benefits topics, including: </a:t>
            </a:r>
          </a:p>
          <a:p>
            <a:pPr marL="228600" marR="0" lvl="0" indent="-2286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Coverage questions</a:t>
            </a:r>
          </a:p>
          <a:p>
            <a:pPr marL="228600" marR="0" lvl="0" indent="-2286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comparisons</a:t>
            </a:r>
          </a:p>
          <a:p>
            <a:pPr marL="228600" marR="0" lvl="0" indent="-2286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Enrollment deadlines</a:t>
            </a:r>
          </a:p>
          <a:p>
            <a:pPr marL="228600" marR="0" lvl="0" indent="-2286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Dependent coverage</a:t>
            </a:r>
          </a:p>
          <a:p>
            <a:pPr marL="228600" marR="0" lvl="0" indent="-2286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 cards</a:t>
            </a:r>
          </a:p>
        </p:txBody>
      </p:sp>
      <p:pic>
        <p:nvPicPr>
          <p:cNvPr id="31" name="Picture 30" descr="A screenshot of a phone&#10;&#10;Description automatically generated">
            <a:extLst>
              <a:ext uri="{FF2B5EF4-FFF2-40B4-BE49-F238E27FC236}">
                <a16:creationId xmlns:a16="http://schemas.microsoft.com/office/drawing/2014/main" id="{34248BAA-2EAD-FBD8-A63E-6C55F82C7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724" y="614907"/>
            <a:ext cx="2022790" cy="414931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83EDCF9-09C1-1D40-15F4-0718AEC12378}"/>
              </a:ext>
            </a:extLst>
          </p:cNvPr>
          <p:cNvSpPr txBox="1"/>
          <p:nvPr/>
        </p:nvSpPr>
        <p:spPr>
          <a:xfrm>
            <a:off x="207504" y="5922550"/>
            <a:ext cx="7418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rgbClr val="2D95B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USE THE MYCHOICE BENEFITS APP YEAR-ROUND TO: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BC6A5D-D130-56D2-3763-838DC8FAAF2B}"/>
              </a:ext>
            </a:extLst>
          </p:cNvPr>
          <p:cNvGrpSpPr/>
          <p:nvPr/>
        </p:nvGrpSpPr>
        <p:grpSpPr>
          <a:xfrm>
            <a:off x="190145" y="6240354"/>
            <a:ext cx="7399590" cy="3193254"/>
            <a:chOff x="35012" y="6697953"/>
            <a:chExt cx="8281620" cy="3573889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755885B7-F88C-3D0E-816A-26BD96F16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714943" y="6976107"/>
              <a:ext cx="1601689" cy="3285518"/>
            </a:xfrm>
            <a:prstGeom prst="rect">
              <a:avLst/>
            </a:prstGeom>
          </p:spPr>
        </p:pic>
        <p:pic>
          <p:nvPicPr>
            <p:cNvPr id="20" name="Picture 19" descr="A screenshot of a phone&#10;&#10;Description automatically generated">
              <a:extLst>
                <a:ext uri="{FF2B5EF4-FFF2-40B4-BE49-F238E27FC236}">
                  <a16:creationId xmlns:a16="http://schemas.microsoft.com/office/drawing/2014/main" id="{AF2A0607-87AB-3D84-EFC2-66B044561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9736" y="6986325"/>
              <a:ext cx="1601689" cy="3285517"/>
            </a:xfrm>
            <a:prstGeom prst="rect">
              <a:avLst/>
            </a:prstGeom>
          </p:spPr>
        </p:pic>
        <p:pic>
          <p:nvPicPr>
            <p:cNvPr id="29" name="Picture 28" descr="A screenshot of a phone&#10;&#10;Description automatically generated">
              <a:extLst>
                <a:ext uri="{FF2B5EF4-FFF2-40B4-BE49-F238E27FC236}">
                  <a16:creationId xmlns:a16="http://schemas.microsoft.com/office/drawing/2014/main" id="{095FAB2E-E59F-1464-B483-D21F3609F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7131" y="6986325"/>
              <a:ext cx="1601689" cy="328551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8EBF956-7FDA-EB11-6BF3-AB0F4D4BC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042340" y="6985560"/>
              <a:ext cx="1601689" cy="3285518"/>
            </a:xfrm>
            <a:prstGeom prst="rect">
              <a:avLst/>
            </a:prstGeom>
          </p:spPr>
        </p:pic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1A33039-4B62-BCDA-0429-6AB9E9C45724}"/>
                </a:ext>
              </a:extLst>
            </p:cNvPr>
            <p:cNvGrpSpPr/>
            <p:nvPr/>
          </p:nvGrpSpPr>
          <p:grpSpPr>
            <a:xfrm>
              <a:off x="35012" y="6986325"/>
              <a:ext cx="1601689" cy="3285517"/>
              <a:chOff x="2398840" y="966351"/>
              <a:chExt cx="1601689" cy="3285517"/>
            </a:xfrm>
          </p:grpSpPr>
          <p:pic>
            <p:nvPicPr>
              <p:cNvPr id="56" name="Picture 55" descr="A screenshot of a phone&#10;&#10;Description automatically generated">
                <a:extLst>
                  <a:ext uri="{FF2B5EF4-FFF2-40B4-BE49-F238E27FC236}">
                    <a16:creationId xmlns:a16="http://schemas.microsoft.com/office/drawing/2014/main" id="{3BB93727-F598-0477-27E8-3230C6257D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8840" y="966351"/>
                <a:ext cx="1601689" cy="3285517"/>
              </a:xfrm>
              <a:prstGeom prst="rect">
                <a:avLst/>
              </a:prstGeom>
            </p:spPr>
          </p:pic>
          <p:pic>
            <p:nvPicPr>
              <p:cNvPr id="52" name="Picture 51" descr="A screenshot of a medical insurance application&#10;&#10;Description automatically generated">
                <a:extLst>
                  <a:ext uri="{FF2B5EF4-FFF2-40B4-BE49-F238E27FC236}">
                    <a16:creationId xmlns:a16="http://schemas.microsoft.com/office/drawing/2014/main" id="{E9CD94FD-F887-94AB-EA4C-D299F9553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2322" y="1170770"/>
                <a:ext cx="1416643" cy="2905935"/>
              </a:xfrm>
              <a:prstGeom prst="rect">
                <a:avLst/>
              </a:prstGeom>
            </p:spPr>
          </p:pic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1E768CE-02C5-BE4C-5DF7-66837F4BF5F1}"/>
                </a:ext>
              </a:extLst>
            </p:cNvPr>
            <p:cNvSpPr txBox="1"/>
            <p:nvPr/>
          </p:nvSpPr>
          <p:spPr>
            <a:xfrm>
              <a:off x="45495" y="6701879"/>
              <a:ext cx="16016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24779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Find Plan Details</a:t>
              </a:r>
            </a:p>
            <a:p>
              <a:pPr algn="ctr"/>
              <a:endParaRPr lang="en-US" sz="1000" b="1" dirty="0">
                <a:solidFill>
                  <a:srgbClr val="247799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67A5A57-E4DF-044F-FD7C-5F0A288DF0B4}"/>
                </a:ext>
              </a:extLst>
            </p:cNvPr>
            <p:cNvSpPr txBox="1"/>
            <p:nvPr/>
          </p:nvSpPr>
          <p:spPr>
            <a:xfrm>
              <a:off x="1707617" y="6699916"/>
              <a:ext cx="1591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24779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Get Carrier Info</a:t>
              </a:r>
            </a:p>
            <a:p>
              <a:pPr algn="ctr"/>
              <a:endParaRPr lang="en-US" sz="1000" b="1" dirty="0">
                <a:solidFill>
                  <a:srgbClr val="247799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B19A959-C22E-25AD-D69D-3058D41C3183}"/>
                </a:ext>
              </a:extLst>
            </p:cNvPr>
            <p:cNvSpPr txBox="1"/>
            <p:nvPr/>
          </p:nvSpPr>
          <p:spPr>
            <a:xfrm>
              <a:off x="3380219" y="6697953"/>
              <a:ext cx="1591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24779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Store ID Cards</a:t>
              </a:r>
            </a:p>
            <a:p>
              <a:pPr algn="ctr"/>
              <a:endParaRPr lang="en-US" sz="1000" b="1" dirty="0">
                <a:solidFill>
                  <a:srgbClr val="247799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8FB413-5EFE-3576-5760-F8A7CE48D33A}"/>
                </a:ext>
              </a:extLst>
            </p:cNvPr>
            <p:cNvSpPr txBox="1"/>
            <p:nvPr/>
          </p:nvSpPr>
          <p:spPr>
            <a:xfrm>
              <a:off x="5042340" y="6707407"/>
              <a:ext cx="16016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24779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Upload Documents</a:t>
              </a:r>
              <a:endParaRPr lang="en-US" sz="1000" b="1" dirty="0">
                <a:solidFill>
                  <a:srgbClr val="247799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E9517C0-8C5A-4997-C757-D9252803C3BF}"/>
                </a:ext>
              </a:extLst>
            </p:cNvPr>
            <p:cNvSpPr txBox="1"/>
            <p:nvPr/>
          </p:nvSpPr>
          <p:spPr>
            <a:xfrm>
              <a:off x="6714943" y="6697953"/>
              <a:ext cx="16016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24779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Make Changes</a:t>
              </a:r>
              <a:endParaRPr lang="en-US" sz="1000" b="1" dirty="0">
                <a:solidFill>
                  <a:srgbClr val="247799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29DF9D-23BB-1739-7DFC-695510755BC0}"/>
              </a:ext>
            </a:extLst>
          </p:cNvPr>
          <p:cNvGrpSpPr/>
          <p:nvPr/>
        </p:nvGrpSpPr>
        <p:grpSpPr>
          <a:xfrm>
            <a:off x="4505507" y="3060829"/>
            <a:ext cx="2849840" cy="2545493"/>
            <a:chOff x="4734107" y="3060829"/>
            <a:chExt cx="2849840" cy="2545493"/>
          </a:xfrm>
        </p:grpSpPr>
        <p:pic>
          <p:nvPicPr>
            <p:cNvPr id="62" name="Picture 61" descr="A screenshot of a phone&#10;&#10;Description automatically generated">
              <a:extLst>
                <a:ext uri="{FF2B5EF4-FFF2-40B4-BE49-F238E27FC236}">
                  <a16:creationId xmlns:a16="http://schemas.microsoft.com/office/drawing/2014/main" id="{0721129E-B31D-C247-FC72-2DF25E761F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b="56864"/>
            <a:stretch/>
          </p:blipFill>
          <p:spPr>
            <a:xfrm>
              <a:off x="4734107" y="3060829"/>
              <a:ext cx="2730059" cy="2415702"/>
            </a:xfrm>
            <a:prstGeom prst="rect">
              <a:avLst/>
            </a:prstGeom>
          </p:spPr>
        </p:pic>
        <p:pic>
          <p:nvPicPr>
            <p:cNvPr id="61" name="Picture 60" descr="A screenshot of a phone&#10;&#10;Description automatically generated">
              <a:extLst>
                <a:ext uri="{FF2B5EF4-FFF2-40B4-BE49-F238E27FC236}">
                  <a16:creationId xmlns:a16="http://schemas.microsoft.com/office/drawing/2014/main" id="{9FDBDE2F-E204-45F8-263E-990F926D5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6204" b="51857"/>
            <a:stretch/>
          </p:blipFill>
          <p:spPr>
            <a:xfrm>
              <a:off x="4908326" y="3487717"/>
              <a:ext cx="2409471" cy="207286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B56EF3-B7BF-42F0-BE4C-2EEC174B01D4}"/>
                </a:ext>
              </a:extLst>
            </p:cNvPr>
            <p:cNvSpPr/>
            <p:nvPr/>
          </p:nvSpPr>
          <p:spPr>
            <a:xfrm>
              <a:off x="4734107" y="4143738"/>
              <a:ext cx="2849840" cy="1462584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80000">
                  <a:schemeClr val="bg1">
                    <a:lumMod val="0"/>
                    <a:lumOff val="10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cartoon of a person&#10;&#10;Description automatically generated">
            <a:extLst>
              <a:ext uri="{FF2B5EF4-FFF2-40B4-BE49-F238E27FC236}">
                <a16:creationId xmlns:a16="http://schemas.microsoft.com/office/drawing/2014/main" id="{DE3FAFAB-FD0C-0220-F2CE-E5D5FBB2EB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272" y="540381"/>
            <a:ext cx="1715396" cy="5367528"/>
          </a:xfrm>
          <a:prstGeom prst="rect">
            <a:avLst/>
          </a:prstGeom>
        </p:spPr>
      </p:pic>
      <p:pic>
        <p:nvPicPr>
          <p:cNvPr id="12" name="Picture 1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6A31680-C770-AB88-4409-D25666FCA1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5018" y="982454"/>
            <a:ext cx="1375063" cy="10312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1B1683-2DCD-7DC9-3EEB-151FD837E6EE}"/>
              </a:ext>
            </a:extLst>
          </p:cNvPr>
          <p:cNvSpPr/>
          <p:nvPr/>
        </p:nvSpPr>
        <p:spPr>
          <a:xfrm>
            <a:off x="6247671" y="8461481"/>
            <a:ext cx="1273160" cy="774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393F6-AAFD-C4FF-7BC8-42A6165D47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1474" y="6727460"/>
            <a:ext cx="1274169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59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CS Partial">
      <a:dk1>
        <a:sysClr val="windowText" lastClr="000000"/>
      </a:dk1>
      <a:lt1>
        <a:sysClr val="window" lastClr="FFFFFF"/>
      </a:lt1>
      <a:dk2>
        <a:srgbClr val="247799"/>
      </a:dk2>
      <a:lt2>
        <a:srgbClr val="E7E6E6"/>
      </a:lt2>
      <a:accent1>
        <a:srgbClr val="2D95BF"/>
      </a:accent1>
      <a:accent2>
        <a:srgbClr val="ED7D31"/>
      </a:accent2>
      <a:accent3>
        <a:srgbClr val="A5A5A5"/>
      </a:accent3>
      <a:accent4>
        <a:srgbClr val="955BA5"/>
      </a:accent4>
      <a:accent5>
        <a:srgbClr val="58595B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 Active Enrollment Flyer 2020 With Sofia No MCRE" id="{AD059B44-C143-E543-AB5A-59375996190C}" vid="{5AB2538A-E45E-9249-8B2A-B4227043173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971AFF6BD5A843868ECE0E2531815B" ma:contentTypeVersion="2" ma:contentTypeDescription="Create a new document." ma:contentTypeScope="" ma:versionID="a82581f5062e9bb32fb73fabeaffa806">
  <xsd:schema xmlns:xsd="http://www.w3.org/2001/XMLSchema" xmlns:xs="http://www.w3.org/2001/XMLSchema" xmlns:p="http://schemas.microsoft.com/office/2006/metadata/properties" xmlns:ns2="3974c47f-c532-4951-83b1-f266ed5df66b" targetNamespace="http://schemas.microsoft.com/office/2006/metadata/properties" ma:root="true" ma:fieldsID="87abfa6a3a1070b7a86b137c7ce620b8" ns2:_="">
    <xsd:import namespace="3974c47f-c532-4951-83b1-f266ed5df6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4c47f-c532-4951-83b1-f266ed5df6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590E8D-B6A6-4F9F-B2DE-54ABC344B6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4c47f-c532-4951-83b1-f266ed5df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B7639F-ED5F-43F7-A4C3-7574C984A277}">
  <ds:schemaRefs>
    <ds:schemaRef ds:uri="http://purl.org/dc/terms/"/>
    <ds:schemaRef ds:uri="http://purl.org/dc/dcmitype/"/>
    <ds:schemaRef ds:uri="3974c47f-c532-4951-83b1-f266ed5df66b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743FB54-2666-48CE-9C15-8649D28DA4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Flyer AE Active Enrollment With Sofia No MCRE</Template>
  <TotalTime>17799</TotalTime>
  <Words>345</Words>
  <Application>Microsoft Office PowerPoint</Application>
  <PresentationFormat>Custom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Open Sans Semibold</vt:lpstr>
      <vt:lpstr>Symbol</vt:lpstr>
      <vt:lpstr>Office Theme</vt:lpstr>
      <vt:lpstr>MyChoice® Benefits App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Enroll in your 2021 benefits</dc:title>
  <dc:creator>Shelley Jones</dc:creator>
  <cp:lastModifiedBy>Jack McDonald</cp:lastModifiedBy>
  <cp:revision>58</cp:revision>
  <dcterms:created xsi:type="dcterms:W3CDTF">2020-09-10T14:20:56Z</dcterms:created>
  <dcterms:modified xsi:type="dcterms:W3CDTF">2025-03-13T23:24:48Z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0x0101009C971AFF6BD5A843868ECE0E2531815B</vt:lpwstr>
  </property>
</Properties>
</file>