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58" r:id="rId6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6"/>
    <a:srgbClr val="4EBA6F"/>
    <a:srgbClr val="247799"/>
    <a:srgbClr val="2D95BF"/>
    <a:srgbClr val="F0C419"/>
    <a:srgbClr val="A3B6BD"/>
    <a:srgbClr val="B8C5C5"/>
    <a:srgbClr val="D8117D"/>
    <a:srgbClr val="0189A7"/>
    <a:srgbClr val="00A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15"/>
    <p:restoredTop sz="94872"/>
  </p:normalViewPr>
  <p:slideViewPr>
    <p:cSldViewPr snapToGrid="0" snapToObjects="1">
      <p:cViewPr varScale="1">
        <p:scale>
          <a:sx n="77" d="100"/>
          <a:sy n="77" d="100"/>
        </p:scale>
        <p:origin x="3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03AE0-42A7-134C-AAE3-B5CDB150BD0B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87F40-C2FD-BC4B-8D19-55515B0D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32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87F40-C2FD-BC4B-8D19-55515B0D46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05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4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8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6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49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6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85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83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7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6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7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93DA3-8BA0-0D48-B5CA-8F95A6A10E10}" type="datetimeFigureOut">
              <a:rPr lang="en-US" smtClean="0"/>
              <a:t>3/13/2025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695BE-B791-6446-B9B4-CBA6F7F27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94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5E8DE37-4B84-6C47-8EB0-0A427AC786F3}"/>
              </a:ext>
            </a:extLst>
          </p:cNvPr>
          <p:cNvSpPr/>
          <p:nvPr/>
        </p:nvSpPr>
        <p:spPr>
          <a:xfrm>
            <a:off x="4554909" y="6115696"/>
            <a:ext cx="21746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b="0" i="0" dirty="0">
                <a:solidFill>
                  <a:srgbClr val="58595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sleek design, easy navigation, and access to important messages makes managing your health benefits, and accounts, a breeze.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68648E-D930-0C44-BF0F-402CACE854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2" r="13653" b="14854"/>
          <a:stretch/>
        </p:blipFill>
        <p:spPr>
          <a:xfrm>
            <a:off x="193628" y="182278"/>
            <a:ext cx="7387043" cy="47613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DEBA594-3554-1347-9782-E96C868CFA7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87910" y="9011681"/>
            <a:ext cx="2541604" cy="864441"/>
          </a:xfrm>
          <a:prstGeom prst="rect">
            <a:avLst/>
          </a:prstGeom>
        </p:spPr>
      </p:pic>
      <p:sp>
        <p:nvSpPr>
          <p:cNvPr id="23" name="Triangle 22">
            <a:extLst>
              <a:ext uri="{FF2B5EF4-FFF2-40B4-BE49-F238E27FC236}">
                <a16:creationId xmlns:a16="http://schemas.microsoft.com/office/drawing/2014/main" id="{7810CB28-FD6B-7D49-852A-E9EB8F64FB37}"/>
              </a:ext>
            </a:extLst>
          </p:cNvPr>
          <p:cNvSpPr/>
          <p:nvPr/>
        </p:nvSpPr>
        <p:spPr>
          <a:xfrm rot="16200000">
            <a:off x="6601351" y="8787484"/>
            <a:ext cx="1786696" cy="1096420"/>
          </a:xfrm>
          <a:prstGeom prst="triangle">
            <a:avLst/>
          </a:prstGeom>
          <a:solidFill>
            <a:srgbClr val="2477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47799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D1DF4D-A958-0D4F-A431-A15AFAC34E4F}"/>
              </a:ext>
            </a:extLst>
          </p:cNvPr>
          <p:cNvSpPr/>
          <p:nvPr/>
        </p:nvSpPr>
        <p:spPr>
          <a:xfrm>
            <a:off x="767483" y="1695935"/>
            <a:ext cx="33459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</a:t>
            </a:r>
            <a:r>
              <a:rPr lang="en-US" sz="3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</a:t>
            </a:r>
            <a:r>
              <a:rPr lang="en-US" sz="3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benefits information, when and where </a:t>
            </a:r>
            <a:r>
              <a:rPr lang="en-US" sz="3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 </a:t>
            </a:r>
            <a:r>
              <a:rPr lang="en-US" sz="3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 it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00AA2E6C-5958-E747-B3FE-5C415B54C7CA}"/>
              </a:ext>
            </a:extLst>
          </p:cNvPr>
          <p:cNvSpPr/>
          <p:nvPr/>
        </p:nvSpPr>
        <p:spPr>
          <a:xfrm rot="5400000">
            <a:off x="-775024" y="1589342"/>
            <a:ext cx="2327539" cy="1428312"/>
          </a:xfrm>
          <a:prstGeom prst="triangle">
            <a:avLst/>
          </a:prstGeom>
          <a:solidFill>
            <a:srgbClr val="4E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94330524-EABF-B944-9E79-DA7D2F7D7086}"/>
              </a:ext>
            </a:extLst>
          </p:cNvPr>
          <p:cNvSpPr/>
          <p:nvPr/>
        </p:nvSpPr>
        <p:spPr>
          <a:xfrm rot="5400000">
            <a:off x="-740256" y="121341"/>
            <a:ext cx="3210122" cy="1969916"/>
          </a:xfrm>
          <a:prstGeom prst="triangle">
            <a:avLst/>
          </a:prstGeom>
          <a:solidFill>
            <a:srgbClr val="F0C419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6F03A-9729-F74A-AF35-3868A57DF29B}"/>
              </a:ext>
            </a:extLst>
          </p:cNvPr>
          <p:cNvSpPr txBox="1"/>
          <p:nvPr/>
        </p:nvSpPr>
        <p:spPr>
          <a:xfrm>
            <a:off x="527334" y="8874028"/>
            <a:ext cx="3057157" cy="923330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Logo Here</a:t>
            </a:r>
          </a:p>
          <a:p>
            <a:pPr algn="ctr"/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06A0681-9099-098C-546B-3FD6B9532560}"/>
              </a:ext>
            </a:extLst>
          </p:cNvPr>
          <p:cNvGrpSpPr/>
          <p:nvPr/>
        </p:nvGrpSpPr>
        <p:grpSpPr>
          <a:xfrm>
            <a:off x="333466" y="5308113"/>
            <a:ext cx="3966536" cy="3233290"/>
            <a:chOff x="333466" y="5308113"/>
            <a:chExt cx="3966536" cy="32332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640F4D4-1A7B-5296-E471-4FC913DEC2E9}"/>
                </a:ext>
              </a:extLst>
            </p:cNvPr>
            <p:cNvGrpSpPr/>
            <p:nvPr/>
          </p:nvGrpSpPr>
          <p:grpSpPr>
            <a:xfrm>
              <a:off x="333466" y="5308113"/>
              <a:ext cx="1516298" cy="3054352"/>
              <a:chOff x="333466" y="5308113"/>
              <a:chExt cx="1516298" cy="3054352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84ABE49B-2DFE-F7AF-DDA1-D7C4C1EF69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-1663" t="-558" r="-2302" b="-1530"/>
              <a:stretch/>
            </p:blipFill>
            <p:spPr>
              <a:xfrm>
                <a:off x="333466" y="5308113"/>
                <a:ext cx="1516298" cy="3054352"/>
              </a:xfrm>
              <a:prstGeom prst="rect">
                <a:avLst/>
              </a:prstGeom>
            </p:spPr>
          </p:pic>
          <p:pic>
            <p:nvPicPr>
              <p:cNvPr id="4" name="Picture 3" descr="A screenshot of a cellphone&#10;&#10;Description automatically generated">
                <a:extLst>
                  <a:ext uri="{FF2B5EF4-FFF2-40B4-BE49-F238E27FC236}">
                    <a16:creationId xmlns:a16="http://schemas.microsoft.com/office/drawing/2014/main" id="{10EC7E4D-6989-E0F7-6385-966743F50F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9016"/>
              <a:stretch/>
            </p:blipFill>
            <p:spPr>
              <a:xfrm>
                <a:off x="451285" y="5616222"/>
                <a:ext cx="1288616" cy="2405032"/>
              </a:xfrm>
              <a:prstGeom prst="rect">
                <a:avLst/>
              </a:prstGeom>
            </p:spPr>
          </p:pic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0F62C35-A232-0DBA-3D82-94AE42DDE0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663" t="-558" r="-2302" b="-1530"/>
            <a:stretch/>
          </p:blipFill>
          <p:spPr>
            <a:xfrm>
              <a:off x="2783704" y="5308113"/>
              <a:ext cx="1516298" cy="3054352"/>
            </a:xfrm>
            <a:prstGeom prst="rect">
              <a:avLst/>
            </a:prstGeom>
          </p:spPr>
        </p:pic>
        <p:pic>
          <p:nvPicPr>
            <p:cNvPr id="14" name="Picture 13" descr="A screenshot of a chat&#10;&#10;Description automatically generated">
              <a:extLst>
                <a:ext uri="{FF2B5EF4-FFF2-40B4-BE49-F238E27FC236}">
                  <a16:creationId xmlns:a16="http://schemas.microsoft.com/office/drawing/2014/main" id="{7ABBE8AF-B7BC-1AB6-1BB7-9A2E865407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529" b="3087"/>
            <a:stretch/>
          </p:blipFill>
          <p:spPr>
            <a:xfrm>
              <a:off x="2894850" y="5569926"/>
              <a:ext cx="1293060" cy="24504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DD81239-7AF8-8D26-F0D6-8DD7CD6B70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762"/>
            <a:stretch/>
          </p:blipFill>
          <p:spPr>
            <a:xfrm>
              <a:off x="1665297" y="5740736"/>
              <a:ext cx="1327136" cy="270160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C63EF57-0A51-9C5D-3CFC-816D23CDF5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663" t="-558" r="-2302" b="-1530"/>
            <a:stretch/>
          </p:blipFill>
          <p:spPr>
            <a:xfrm>
              <a:off x="1557652" y="5487051"/>
              <a:ext cx="1516298" cy="3054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53810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7F11E6C3-0EE2-3344-8A16-6A6644C472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93679" y="7683634"/>
            <a:ext cx="500882" cy="5008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EA48E2-4E38-E742-991F-4BC5294B4B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69" t="3370" b="22336"/>
          <a:stretch/>
        </p:blipFill>
        <p:spPr>
          <a:xfrm>
            <a:off x="194871" y="190251"/>
            <a:ext cx="7390999" cy="35038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13B1912-C20C-FF4C-8F17-30364EB27DCF}"/>
              </a:ext>
            </a:extLst>
          </p:cNvPr>
          <p:cNvSpPr/>
          <p:nvPr/>
        </p:nvSpPr>
        <p:spPr>
          <a:xfrm>
            <a:off x="4438688" y="1247539"/>
            <a:ext cx="22444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and manage </a:t>
            </a:r>
            <a:b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your benefits 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go!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94798B-B25A-5242-94F5-AC0FBB3CFE0D}"/>
              </a:ext>
            </a:extLst>
          </p:cNvPr>
          <p:cNvSpPr/>
          <p:nvPr/>
        </p:nvSpPr>
        <p:spPr>
          <a:xfrm>
            <a:off x="485144" y="3890295"/>
            <a:ext cx="68401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spc="-10" dirty="0">
                <a:solidFill>
                  <a:srgbClr val="2477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Access your benefits information on the </a:t>
            </a:r>
            <a:r>
              <a:rPr lang="en-US" sz="1600" b="1" spc="-10" dirty="0" err="1">
                <a:solidFill>
                  <a:srgbClr val="2477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MyChoice</a:t>
            </a:r>
            <a:r>
              <a:rPr lang="en-US" sz="1600" spc="-10" baseline="30000" dirty="0">
                <a:solidFill>
                  <a:srgbClr val="2477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sz="1600" b="1" spc="-10" dirty="0">
                <a:solidFill>
                  <a:srgbClr val="2477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benefits app!</a:t>
            </a:r>
            <a:endParaRPr lang="en-US" sz="1600" spc="-10" dirty="0">
              <a:solidFill>
                <a:srgbClr val="24779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1200" dirty="0">
              <a:solidFill>
                <a:srgbClr val="247799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2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</a:t>
            </a:r>
            <a:r>
              <a:rPr lang="en-US" sz="1200" dirty="0">
                <a:solidFill>
                  <a:srgbClr val="585956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 is one app that will make your life much easier. Here are </a:t>
            </a:r>
            <a:r>
              <a:rPr lang="en-US" sz="12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some of the valuable features the </a:t>
            </a:r>
            <a:r>
              <a:rPr lang="en-US" sz="1200" dirty="0" err="1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MyChoice</a:t>
            </a:r>
            <a:r>
              <a:rPr lang="en-US" sz="12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benefits app offers you: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850939-00A8-7841-A137-4874F26BE6B7}"/>
              </a:ext>
            </a:extLst>
          </p:cNvPr>
          <p:cNvSpPr/>
          <p:nvPr/>
        </p:nvSpPr>
        <p:spPr>
          <a:xfrm>
            <a:off x="1237253" y="5071756"/>
            <a:ext cx="5830435" cy="368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Account Management </a:t>
            </a:r>
            <a:r>
              <a:rPr lang="en-US" sz="12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US" sz="12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your </a:t>
            </a:r>
            <a:r>
              <a:rPr lang="en-US" sz="1200" dirty="0" err="1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MyChoice</a:t>
            </a:r>
            <a:r>
              <a:rPr lang="en-US" sz="1200" baseline="300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®</a:t>
            </a:r>
            <a:r>
              <a:rPr lang="en-US" sz="12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Accounts balances, submit reimbursements, and fully manage your account(s).</a:t>
            </a:r>
          </a:p>
          <a:p>
            <a:pPr>
              <a:spcAft>
                <a:spcPts val="800"/>
              </a:spcAft>
            </a:pPr>
            <a:endParaRPr lang="en-US" sz="1200" b="1" dirty="0">
              <a:solidFill>
                <a:srgbClr val="2477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200" b="1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Details </a:t>
            </a:r>
            <a:r>
              <a:rPr lang="en-US" sz="120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US" sz="12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your medical, dental and vision plans, spending accounts, and voluntary and supplementary benefits. </a:t>
            </a:r>
          </a:p>
          <a:p>
            <a:pPr>
              <a:spcAft>
                <a:spcPts val="800"/>
              </a:spcAft>
            </a:pPr>
            <a:endParaRPr lang="en-US" sz="12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2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Beneficiaries</a:t>
            </a:r>
            <a:r>
              <a:rPr lang="en-US" sz="12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12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View and change all listed primary and contingent beneficiaries for applicable insurance policies.</a:t>
            </a:r>
          </a:p>
          <a:p>
            <a:pPr>
              <a:spcAft>
                <a:spcPts val="800"/>
              </a:spcAft>
            </a:pPr>
            <a:endParaRPr lang="en-US" sz="12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2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Document Upload </a:t>
            </a:r>
            <a:r>
              <a:rPr lang="en-US" sz="12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US" sz="12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Snap and upload important documents in a breeze!</a:t>
            </a:r>
          </a:p>
          <a:p>
            <a:pPr>
              <a:spcAft>
                <a:spcPts val="800"/>
              </a:spcAft>
            </a:pPr>
            <a:endParaRPr lang="en-US" sz="1200" dirty="0">
              <a:solidFill>
                <a:srgbClr val="58595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200" b="1" spc="-1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Instant ID Access</a:t>
            </a:r>
            <a:r>
              <a:rPr lang="en-US" sz="1200" spc="-1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– </a:t>
            </a:r>
            <a:r>
              <a:rPr lang="en-US" sz="1200" spc="-1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Never be caught without your ID card again.</a:t>
            </a:r>
          </a:p>
          <a:p>
            <a:pPr>
              <a:spcAft>
                <a:spcPts val="800"/>
              </a:spcAft>
            </a:pPr>
            <a:br>
              <a:rPr lang="en-US" sz="120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24/7 Chat with Sofia </a:t>
            </a:r>
            <a:r>
              <a:rPr lang="en-US" sz="1200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en-US" sz="1200" spc="-10" dirty="0">
                <a:solidFill>
                  <a:srgbClr val="58595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Connect with your virtual personal benefits assistant anytime, anywhere.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A29B30-9780-5642-96CC-3E25BE9DAA4C}"/>
              </a:ext>
            </a:extLst>
          </p:cNvPr>
          <p:cNvSpPr/>
          <p:nvPr/>
        </p:nvSpPr>
        <p:spPr>
          <a:xfrm>
            <a:off x="485143" y="9203977"/>
            <a:ext cx="2813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24779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all this with a few taps of a finger, plus much more!</a:t>
            </a:r>
            <a:endParaRPr lang="en-US" sz="1400" dirty="0">
              <a:solidFill>
                <a:srgbClr val="247799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5" name="Straight Connector 34"/>
          <p:cNvCxnSpPr>
            <a:cxnSpLocks/>
          </p:cNvCxnSpPr>
          <p:nvPr/>
        </p:nvCxnSpPr>
        <p:spPr>
          <a:xfrm>
            <a:off x="485143" y="4905548"/>
            <a:ext cx="658254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iangle 25">
            <a:extLst>
              <a:ext uri="{FF2B5EF4-FFF2-40B4-BE49-F238E27FC236}">
                <a16:creationId xmlns:a16="http://schemas.microsoft.com/office/drawing/2014/main" id="{9B923EFB-087B-D748-9CB8-C8ACA427C9D5}"/>
              </a:ext>
            </a:extLst>
          </p:cNvPr>
          <p:cNvSpPr/>
          <p:nvPr/>
        </p:nvSpPr>
        <p:spPr>
          <a:xfrm rot="16200000">
            <a:off x="6211663" y="1793879"/>
            <a:ext cx="2327539" cy="1428312"/>
          </a:xfrm>
          <a:prstGeom prst="triangle">
            <a:avLst/>
          </a:prstGeom>
          <a:solidFill>
            <a:srgbClr val="4EB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A66EA3D5-00C3-C34C-8BA5-B88BD0609B4C}"/>
              </a:ext>
            </a:extLst>
          </p:cNvPr>
          <p:cNvSpPr/>
          <p:nvPr/>
        </p:nvSpPr>
        <p:spPr>
          <a:xfrm rot="16200000">
            <a:off x="6206601" y="614398"/>
            <a:ext cx="3210122" cy="1969916"/>
          </a:xfrm>
          <a:prstGeom prst="triangle">
            <a:avLst/>
          </a:prstGeom>
          <a:solidFill>
            <a:srgbClr val="F0C419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2959B23-F0D4-3842-9218-2F5C7D8EFC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84822" y="8296555"/>
            <a:ext cx="523219" cy="52321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60D6026E-CB34-1F42-B237-113861AE7D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82017" y="5676710"/>
            <a:ext cx="524205" cy="52420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7A48F4A-13EC-A445-AA24-DEC23337584D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85626" y="6351205"/>
            <a:ext cx="524205" cy="52420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5113F1B2-B995-CC42-BD4F-D076C48237A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85965" y="7058523"/>
            <a:ext cx="523219" cy="52321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5085C60-4BDA-A624-0E7E-F9164D2FA5C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82017" y="5024812"/>
            <a:ext cx="524205" cy="5242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1D654E-F98B-6984-DF5A-5A2FDF3EDEF7}"/>
              </a:ext>
            </a:extLst>
          </p:cNvPr>
          <p:cNvGrpSpPr/>
          <p:nvPr/>
        </p:nvGrpSpPr>
        <p:grpSpPr>
          <a:xfrm>
            <a:off x="4473725" y="8685633"/>
            <a:ext cx="2762692" cy="1197981"/>
            <a:chOff x="4473725" y="8679846"/>
            <a:chExt cx="2762692" cy="1197981"/>
          </a:xfrm>
        </p:grpSpPr>
        <p:pic>
          <p:nvPicPr>
            <p:cNvPr id="4" name="Picture 3" descr="A qr code on a white background&#10;&#10;Description automatically generated">
              <a:extLst>
                <a:ext uri="{FF2B5EF4-FFF2-40B4-BE49-F238E27FC236}">
                  <a16:creationId xmlns:a16="http://schemas.microsoft.com/office/drawing/2014/main" id="{1D1744E9-0EF8-EC32-3119-9642461F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473725" y="8679846"/>
              <a:ext cx="2762692" cy="1197981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CC603D6-966C-43A2-CFB9-95D650C45AAE}"/>
                </a:ext>
              </a:extLst>
            </p:cNvPr>
            <p:cNvSpPr/>
            <p:nvPr/>
          </p:nvSpPr>
          <p:spPr>
            <a:xfrm>
              <a:off x="5572836" y="9354607"/>
              <a:ext cx="1613599" cy="5135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3E15311-EA64-F220-3502-754D455F16D5}"/>
                </a:ext>
              </a:extLst>
            </p:cNvPr>
            <p:cNvSpPr txBox="1"/>
            <p:nvPr/>
          </p:nvSpPr>
          <p:spPr>
            <a:xfrm>
              <a:off x="5542699" y="9315228"/>
              <a:ext cx="1675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Scan the code </a:t>
              </a:r>
              <a:r>
                <a:rPr lang="en-US" sz="900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download the </a:t>
              </a:r>
              <a:r>
                <a:rPr lang="en-US" sz="900" dirty="0" err="1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MyChoice</a:t>
              </a:r>
              <a:r>
                <a:rPr lang="en-US" sz="900" dirty="0">
                  <a:solidFill>
                    <a:srgbClr val="58595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benefits app to your device today!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6816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ChoiceMobileAppFlyer (SM edited)" id="{F32B7D84-246C-B146-BC38-897928D6B4F0}" vid="{F0FD7E8C-2625-6943-A42D-720F064094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971AFF6BD5A843868ECE0E2531815B" ma:contentTypeVersion="2" ma:contentTypeDescription="Create a new document." ma:contentTypeScope="" ma:versionID="a82581f5062e9bb32fb73fabeaffa806">
  <xsd:schema xmlns:xsd="http://www.w3.org/2001/XMLSchema" xmlns:xs="http://www.w3.org/2001/XMLSchema" xmlns:p="http://schemas.microsoft.com/office/2006/metadata/properties" xmlns:ns2="3974c47f-c532-4951-83b1-f266ed5df66b" targetNamespace="http://schemas.microsoft.com/office/2006/metadata/properties" ma:root="true" ma:fieldsID="87abfa6a3a1070b7a86b137c7ce620b8" ns2:_="">
    <xsd:import namespace="3974c47f-c532-4951-83b1-f266ed5df6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4c47f-c532-4951-83b1-f266ed5df6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E78548-71EB-40CF-9754-A82208C10A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74c47f-c532-4951-83b1-f266ed5df6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728391-C688-4EC0-B40B-7DA12D4245F1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3974c47f-c532-4951-83b1-f266ed5df66b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929E2CD-C162-4105-B7C6-2FE2E0F1D1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10258</TotalTime>
  <Words>215</Words>
  <Application>Microsoft Office PowerPoint</Application>
  <PresentationFormat>Custom</PresentationFormat>
  <Paragraphs>21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Donaghy</dc:creator>
  <cp:lastModifiedBy>Jack McDonald</cp:lastModifiedBy>
  <cp:revision>42</cp:revision>
  <dcterms:created xsi:type="dcterms:W3CDTF">2019-10-09T17:20:33Z</dcterms:created>
  <dcterms:modified xsi:type="dcterms:W3CDTF">2025-03-13T23:47:08Z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0x0101009C971AFF6BD5A843868ECE0E2531815B</vt:lpwstr>
  </property>
</Properties>
</file>