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96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6"/>
    <a:srgbClr val="FFFFFF"/>
    <a:srgbClr val="247799"/>
    <a:srgbClr val="4EBA6F"/>
    <a:srgbClr val="58595B"/>
    <a:srgbClr val="F0C419"/>
    <a:srgbClr val="F5F5F5"/>
    <a:srgbClr val="2D95BF"/>
    <a:srgbClr val="955BA5"/>
    <a:srgbClr val="F1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4"/>
    <p:restoredTop sz="94618"/>
  </p:normalViewPr>
  <p:slideViewPr>
    <p:cSldViewPr snapToGrid="0" snapToObjects="1" showGuides="1">
      <p:cViewPr varScale="1">
        <p:scale>
          <a:sx n="44" d="100"/>
          <a:sy n="44" d="100"/>
        </p:scale>
        <p:origin x="2424" y="44"/>
      </p:cViewPr>
      <p:guideLst>
        <p:guide orient="horz" pos="6096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2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4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5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67BE7F-08E2-3FBB-67FF-0DCD61B911BB}"/>
              </a:ext>
            </a:extLst>
          </p:cNvPr>
          <p:cNvGrpSpPr/>
          <p:nvPr/>
        </p:nvGrpSpPr>
        <p:grpSpPr>
          <a:xfrm>
            <a:off x="6037999" y="5228015"/>
            <a:ext cx="1335944" cy="2597039"/>
            <a:chOff x="5924575" y="6639693"/>
            <a:chExt cx="1335944" cy="25970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28FBC0-E804-AF25-B038-77C392504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924575" y="6639693"/>
              <a:ext cx="1335944" cy="25970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0FEF03-AD0F-EDF7-051C-C3A6AC9D2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5" b="16760"/>
            <a:stretch/>
          </p:blipFill>
          <p:spPr>
            <a:xfrm>
              <a:off x="6009921" y="6889652"/>
              <a:ext cx="1149704" cy="2066723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E3D5CDD-0A87-7BF3-0C77-D2286CE13B4A}"/>
              </a:ext>
            </a:extLst>
          </p:cNvPr>
          <p:cNvSpPr txBox="1">
            <a:spLocks/>
          </p:cNvSpPr>
          <p:nvPr/>
        </p:nvSpPr>
        <p:spPr>
          <a:xfrm>
            <a:off x="1799396" y="547979"/>
            <a:ext cx="2378988" cy="105110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4779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Enroll in Your Benefits on the Mobile App</a:t>
            </a:r>
            <a:endParaRPr lang="en-US" sz="1800" b="1" dirty="0">
              <a:solidFill>
                <a:srgbClr val="247799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070C6E-E42F-D707-D006-AF3961B6FAB4}"/>
              </a:ext>
            </a:extLst>
          </p:cNvPr>
          <p:cNvSpPr txBox="1">
            <a:spLocks/>
          </p:cNvSpPr>
          <p:nvPr/>
        </p:nvSpPr>
        <p:spPr>
          <a:xfrm>
            <a:off x="575346" y="2364532"/>
            <a:ext cx="3128480" cy="6959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400" b="1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GET THE APP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the QR Code: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your mobile device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point your camera at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QR code to the right.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Touch the pop-up website on your screen.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Instantly 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free app from your device’s store.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your </a:t>
            </a:r>
            <a:r>
              <a:rPr lang="en-US" sz="1100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username and password, and click 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In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286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access the app via Single Sign-On, log in to your benefits portal.</a:t>
            </a:r>
            <a:endParaRPr lang="en-US" sz="1100" b="1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from </a:t>
            </a:r>
            <a:r>
              <a:rPr lang="en-US" sz="1100" b="1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to </a:t>
            </a:r>
            <a:r>
              <a:rPr lang="en-US" sz="1100" b="1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www.benefitsolver.com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using your username and password.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the App 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button. A pop-up window will give you the following options to get the app:</a:t>
            </a:r>
          </a:p>
          <a:p>
            <a:pPr marL="404813" indent="-176213">
              <a:lnSpc>
                <a:spcPct val="100000"/>
              </a:lnSpc>
              <a:buFont typeface="+mj-lt"/>
              <a:buAutoNum type="alphaLcParenR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your personalized QR code with your phone’s camera to open your device’s app store and download the app.</a:t>
            </a:r>
          </a:p>
          <a:p>
            <a:pPr marL="404813" indent="-176213">
              <a:lnSpc>
                <a:spcPct val="100000"/>
              </a:lnSpc>
              <a:buFont typeface="+mj-lt"/>
              <a:buAutoNum type="alphaLcParenR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an Access Code Instead: Select your phone’s operating system (iOS/Apple or Android), enter your mobile number, and click the blue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Link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button. You will receive a text message on your device to download the app. Enter your time-sensitive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Code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100" dirty="0" err="1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31775" indent="-228600">
              <a:lnSpc>
                <a:spcPct val="100000"/>
              </a:lnSpc>
              <a:buFont typeface="Arial" panose="020B0604020202020204" pitchFamily="34" charset="0"/>
              <a:buAutoNum type="arabicPeriod" startAt="3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a few security questions and set your 4-digit PIN. </a:t>
            </a:r>
          </a:p>
          <a:p>
            <a:pPr marL="231775" indent="-228600">
              <a:lnSpc>
                <a:spcPct val="100000"/>
              </a:lnSpc>
              <a:buFont typeface="Arial" panose="020B0604020202020204" pitchFamily="34" charset="0"/>
              <a:buAutoNum type="arabicPeriod" startAt="3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your PIN.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D873E-D800-882F-7503-C2EC51B26349}"/>
              </a:ext>
            </a:extLst>
          </p:cNvPr>
          <p:cNvSpPr txBox="1"/>
          <p:nvPr/>
        </p:nvSpPr>
        <p:spPr>
          <a:xfrm>
            <a:off x="4459215" y="542424"/>
            <a:ext cx="3057157" cy="92333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ACBF5F-3BC3-5179-5A6C-6872037C9FCB}"/>
              </a:ext>
            </a:extLst>
          </p:cNvPr>
          <p:cNvGrpSpPr/>
          <p:nvPr/>
        </p:nvGrpSpPr>
        <p:grpSpPr>
          <a:xfrm>
            <a:off x="4459215" y="2233346"/>
            <a:ext cx="1335944" cy="2597039"/>
            <a:chOff x="4414193" y="3014185"/>
            <a:chExt cx="1619726" cy="31487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1BE7E1-A164-483B-A23C-D875C73AA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414193" y="3014185"/>
              <a:ext cx="1619726" cy="3148703"/>
            </a:xfrm>
            <a:prstGeom prst="rect">
              <a:avLst/>
            </a:prstGeom>
          </p:spPr>
        </p:pic>
        <p:pic>
          <p:nvPicPr>
            <p:cNvPr id="12" name="Picture 11" descr="A screenshot of a login form&#10;&#10;Description automatically generated">
              <a:extLst>
                <a:ext uri="{FF2B5EF4-FFF2-40B4-BE49-F238E27FC236}">
                  <a16:creationId xmlns:a16="http://schemas.microsoft.com/office/drawing/2014/main" id="{21C5BBDC-B2FE-AFDE-267C-C32D7061F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60" b="11563"/>
            <a:stretch/>
          </p:blipFill>
          <p:spPr>
            <a:xfrm>
              <a:off x="4529986" y="3317240"/>
              <a:ext cx="1373422" cy="246888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B028AA-E53D-2039-C5CA-5795BE62890D}"/>
              </a:ext>
            </a:extLst>
          </p:cNvPr>
          <p:cNvGrpSpPr/>
          <p:nvPr/>
        </p:nvGrpSpPr>
        <p:grpSpPr>
          <a:xfrm>
            <a:off x="6037999" y="2229579"/>
            <a:ext cx="1335944" cy="2597039"/>
            <a:chOff x="5905454" y="3290339"/>
            <a:chExt cx="1335944" cy="2597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718F0E-C5DA-7EEE-6C75-F95100208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905454" y="3290339"/>
              <a:ext cx="1335944" cy="2597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40291C-3F33-B3A4-4AE2-982C00630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36" t="53" r="536" b="16861"/>
            <a:stretch/>
          </p:blipFill>
          <p:spPr>
            <a:xfrm>
              <a:off x="5990800" y="3540298"/>
              <a:ext cx="1149704" cy="206672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FD7C90-7862-8C68-0FAF-F46FA8D8CC74}"/>
              </a:ext>
            </a:extLst>
          </p:cNvPr>
          <p:cNvSpPr txBox="1"/>
          <p:nvPr/>
        </p:nvSpPr>
        <p:spPr>
          <a:xfrm>
            <a:off x="6062223" y="7863260"/>
            <a:ext cx="12650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l">
              <a:lnSpc>
                <a:spcPct val="100000"/>
              </a:lnSpc>
              <a:spcAft>
                <a:spcPts val="600"/>
              </a:spcAft>
            </a:pPr>
            <a:r>
              <a:rPr lang="en-US" sz="10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Forgot your PIN? </a:t>
            </a:r>
          </a:p>
          <a:p>
            <a:pPr marL="4763" algn="l">
              <a:lnSpc>
                <a:spcPct val="100000"/>
              </a:lnSpc>
            </a:pPr>
            <a:r>
              <a:rPr lang="en-US" sz="9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link, answer your security question(s), and provide the multi-factor authentication code to reset your mobile app account.</a:t>
            </a:r>
          </a:p>
        </p:txBody>
      </p:sp>
      <p:pic>
        <p:nvPicPr>
          <p:cNvPr id="17" name="Picture 16" descr="A screenshot of a mobile application&#10;&#10;Description automatically generated">
            <a:extLst>
              <a:ext uri="{FF2B5EF4-FFF2-40B4-BE49-F238E27FC236}">
                <a16:creationId xmlns:a16="http://schemas.microsoft.com/office/drawing/2014/main" id="{F4F7E9D0-B528-D56B-1A72-E66CE691E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949" y="5339422"/>
            <a:ext cx="2009485" cy="1115923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479F3-2DF3-3600-FBD6-0BCF6A825554}"/>
              </a:ext>
            </a:extLst>
          </p:cNvPr>
          <p:cNvGrpSpPr/>
          <p:nvPr/>
        </p:nvGrpSpPr>
        <p:grpSpPr>
          <a:xfrm>
            <a:off x="3983845" y="7726106"/>
            <a:ext cx="2003447" cy="1845314"/>
            <a:chOff x="3983845" y="7547175"/>
            <a:chExt cx="2003447" cy="1845314"/>
          </a:xfrm>
        </p:grpSpPr>
        <p:pic>
          <p:nvPicPr>
            <p:cNvPr id="19" name="Picture 18" descr="A screenshot of a phone number&#10;&#10;Description automatically generated">
              <a:extLst>
                <a:ext uri="{FF2B5EF4-FFF2-40B4-BE49-F238E27FC236}">
                  <a16:creationId xmlns:a16="http://schemas.microsoft.com/office/drawing/2014/main" id="{B1191948-5655-93A5-E7DD-5CC806017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3" t="8486" r="331" b="11090"/>
            <a:stretch/>
          </p:blipFill>
          <p:spPr>
            <a:xfrm>
              <a:off x="3983845" y="7547175"/>
              <a:ext cx="2003447" cy="1845314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F01A16E-66CC-2E30-1476-5FB562E41D2F}"/>
                </a:ext>
              </a:extLst>
            </p:cNvPr>
            <p:cNvSpPr/>
            <p:nvPr/>
          </p:nvSpPr>
          <p:spPr>
            <a:xfrm>
              <a:off x="4232885" y="8968387"/>
              <a:ext cx="678231" cy="726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D3D425-C8F0-53BF-582E-AC770D726CE5}"/>
              </a:ext>
            </a:extLst>
          </p:cNvPr>
          <p:cNvGrpSpPr/>
          <p:nvPr/>
        </p:nvGrpSpPr>
        <p:grpSpPr>
          <a:xfrm>
            <a:off x="3983846" y="6526535"/>
            <a:ext cx="2009485" cy="1124712"/>
            <a:chOff x="3983846" y="6347604"/>
            <a:chExt cx="2009485" cy="1124712"/>
          </a:xfrm>
        </p:grpSpPr>
        <p:pic>
          <p:nvPicPr>
            <p:cNvPr id="22" name="Picture 21" descr="A screenshot of a phone code&#10;&#10;Description automatically generated">
              <a:extLst>
                <a:ext uri="{FF2B5EF4-FFF2-40B4-BE49-F238E27FC236}">
                  <a16:creationId xmlns:a16="http://schemas.microsoft.com/office/drawing/2014/main" id="{62F93B58-2E76-0F51-721B-268789702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05" t="-2546" r="-1005" b="2546"/>
            <a:stretch/>
          </p:blipFill>
          <p:spPr>
            <a:xfrm>
              <a:off x="3983846" y="6347604"/>
              <a:ext cx="2009485" cy="11247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FE7392-C43E-873F-D9EB-C26689297C1B}"/>
                </a:ext>
              </a:extLst>
            </p:cNvPr>
            <p:cNvSpPr/>
            <p:nvPr/>
          </p:nvSpPr>
          <p:spPr>
            <a:xfrm>
              <a:off x="4117715" y="6957920"/>
              <a:ext cx="230114" cy="2301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A blue square with white text&#10;&#10;Description automatically generated">
            <a:extLst>
              <a:ext uri="{FF2B5EF4-FFF2-40B4-BE49-F238E27FC236}">
                <a16:creationId xmlns:a16="http://schemas.microsoft.com/office/drawing/2014/main" id="{29369D6B-54BD-4030-3759-F7A3BFF74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46" y="542424"/>
            <a:ext cx="1030172" cy="1030172"/>
          </a:xfrm>
          <a:prstGeom prst="rect">
            <a:avLst/>
          </a:prstGeom>
        </p:spPr>
      </p:pic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AB898B1-8B5C-7B8E-D185-D908FCDCED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2258"/>
          <a:stretch/>
        </p:blipFill>
        <p:spPr>
          <a:xfrm>
            <a:off x="2586771" y="2196371"/>
            <a:ext cx="1117055" cy="12834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C8FC1A-976A-773B-D07A-F7295DD69189}"/>
              </a:ext>
            </a:extLst>
          </p:cNvPr>
          <p:cNvSpPr txBox="1"/>
          <p:nvPr/>
        </p:nvSpPr>
        <p:spPr>
          <a:xfrm>
            <a:off x="482693" y="1789610"/>
            <a:ext cx="358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 Oct. 15</a:t>
            </a:r>
            <a:r>
              <a:rPr lang="en-US" b="1" baseline="30000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b="1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Nov. 1</a:t>
            </a:r>
            <a:r>
              <a:rPr lang="en-US" b="1" baseline="30000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b="1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19207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A6D829E-430A-1848-8E82-DA7532C36726}"/>
              </a:ext>
            </a:extLst>
          </p:cNvPr>
          <p:cNvSpPr txBox="1">
            <a:spLocks/>
          </p:cNvSpPr>
          <p:nvPr/>
        </p:nvSpPr>
        <p:spPr>
          <a:xfrm>
            <a:off x="595079" y="681081"/>
            <a:ext cx="3376177" cy="9277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400" b="1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EXPLORE YOUR OPTIONS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tab to review your current coverage.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plan details in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 Center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US" sz="1100" b="1" dirty="0">
              <a:solidFill>
                <a:srgbClr val="2D95B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START YOUR ENROLLMENT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Tasks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alert you that Annual Enrollment is available. Tap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Here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begin.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Enrollment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 to review your personal information and add or edit any dependents you wish to cover.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adding dependent(s) to your coverage, you will need to provide each dependent’s legal name, Social Security number, and birth date.</a:t>
            </a:r>
            <a:r>
              <a:rPr lang="en-US" sz="1100" baseline="300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*You may be required to provide documentation to prove your relationship to each dependent.</a:t>
            </a: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US" sz="1100" baseline="300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ENROLL IN COVERAGE </a:t>
            </a:r>
            <a:endParaRPr lang="en-US" sz="14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buttons to review and elect options available to you. Choose or decline coverage for each option and select which family members you want to cover.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plan documents and use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Details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 to view details and costs for the options available to you.</a:t>
            </a:r>
          </a:p>
          <a:p>
            <a:pPr marL="0" indent="0"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REVIEW AND FINALIZE YOUR ELECTIONS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sure your personal information, elections, dependents, and beneficiaries are accurate, then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elections.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finish, click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Agree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When your enrollment is complete, you will receive a confirmation number and can review your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 Summary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AFTER YOU ENROLL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check for any additional tasks needed to complete your enrollment.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endParaRPr lang="en-US" sz="1100" i="1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65C9A9-3249-9329-9405-18AB550F0D29}"/>
              </a:ext>
            </a:extLst>
          </p:cNvPr>
          <p:cNvGrpSpPr/>
          <p:nvPr/>
        </p:nvGrpSpPr>
        <p:grpSpPr>
          <a:xfrm>
            <a:off x="4539536" y="474375"/>
            <a:ext cx="1335944" cy="2597039"/>
            <a:chOff x="4570066" y="616424"/>
            <a:chExt cx="1335944" cy="25970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A9B038-F8AC-58E4-ACCF-95C553EB3FCC}"/>
                </a:ext>
              </a:extLst>
            </p:cNvPr>
            <p:cNvGrpSpPr/>
            <p:nvPr/>
          </p:nvGrpSpPr>
          <p:grpSpPr>
            <a:xfrm>
              <a:off x="4570066" y="616424"/>
              <a:ext cx="1335944" cy="2597039"/>
              <a:chOff x="4570066" y="616424"/>
              <a:chExt cx="1335944" cy="259703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9D163A5-63EB-36DA-4CEB-55893DCD6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570066" y="616424"/>
                <a:ext cx="1335944" cy="259703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0C5A91E-76A1-882D-585D-D7BBC2240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6183" b="6183"/>
              <a:stretch/>
            </p:blipFill>
            <p:spPr>
              <a:xfrm>
                <a:off x="4665572" y="866383"/>
                <a:ext cx="1132793" cy="2036323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07CDDF-2A9E-B5CA-BA11-785252DD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575" b="-596"/>
            <a:stretch/>
          </p:blipFill>
          <p:spPr>
            <a:xfrm>
              <a:off x="4664298" y="2010975"/>
              <a:ext cx="1132793" cy="90672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16240F-32C1-A942-09BD-EC6F33AC5D34}"/>
              </a:ext>
            </a:extLst>
          </p:cNvPr>
          <p:cNvGrpSpPr/>
          <p:nvPr/>
        </p:nvGrpSpPr>
        <p:grpSpPr>
          <a:xfrm>
            <a:off x="4550636" y="3073383"/>
            <a:ext cx="1335944" cy="2597039"/>
            <a:chOff x="3258953" y="611612"/>
            <a:chExt cx="1335944" cy="259703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33C9648-801A-0FB8-BE04-D16EDC78131D}"/>
                </a:ext>
              </a:extLst>
            </p:cNvPr>
            <p:cNvGrpSpPr/>
            <p:nvPr/>
          </p:nvGrpSpPr>
          <p:grpSpPr>
            <a:xfrm>
              <a:off x="3258953" y="611612"/>
              <a:ext cx="1335944" cy="2597039"/>
              <a:chOff x="4564396" y="3189214"/>
              <a:chExt cx="1335944" cy="259703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A1BD9F9-A7CA-14DB-8334-7BBEA95B9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564396" y="3189214"/>
                <a:ext cx="1335944" cy="259703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06CA718-0E63-176E-22F6-A203D1E48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6183" b="6183"/>
              <a:stretch/>
            </p:blipFill>
            <p:spPr>
              <a:xfrm>
                <a:off x="4659902" y="3439173"/>
                <a:ext cx="1132793" cy="2036323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546BBD-A022-25C5-D0E8-86C417185E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1594" b="-632"/>
            <a:stretch/>
          </p:blipFill>
          <p:spPr>
            <a:xfrm>
              <a:off x="3354459" y="2707674"/>
              <a:ext cx="1132793" cy="21002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AE7ACF-8A39-82C7-7722-F940AC4F93E8}"/>
              </a:ext>
            </a:extLst>
          </p:cNvPr>
          <p:cNvGrpSpPr/>
          <p:nvPr/>
        </p:nvGrpSpPr>
        <p:grpSpPr>
          <a:xfrm>
            <a:off x="5875603" y="3073185"/>
            <a:ext cx="1335944" cy="2597039"/>
            <a:chOff x="5969741" y="611612"/>
            <a:chExt cx="1335944" cy="25970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20B8F4-62FA-D7DD-1B1C-438BA21DB8CA}"/>
                </a:ext>
              </a:extLst>
            </p:cNvPr>
            <p:cNvGrpSpPr/>
            <p:nvPr/>
          </p:nvGrpSpPr>
          <p:grpSpPr>
            <a:xfrm>
              <a:off x="5969741" y="611612"/>
              <a:ext cx="1335944" cy="2597039"/>
              <a:chOff x="4570066" y="616424"/>
              <a:chExt cx="1335944" cy="259703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7D74A0-DAA4-DA62-85B3-3E208C550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570066" y="616424"/>
                <a:ext cx="1335944" cy="259703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7B4414-7C3E-1AB4-B72D-33658570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6183" b="6183"/>
              <a:stretch/>
            </p:blipFill>
            <p:spPr>
              <a:xfrm>
                <a:off x="4665572" y="866383"/>
                <a:ext cx="1132793" cy="2036323"/>
              </a:xfrm>
              <a:prstGeom prst="rect">
                <a:avLst/>
              </a:prstGeom>
            </p:spPr>
          </p:pic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89D361-7C05-A280-F242-591D8E9AD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1594" b="-632"/>
            <a:stretch/>
          </p:blipFill>
          <p:spPr>
            <a:xfrm>
              <a:off x="6065247" y="2707224"/>
              <a:ext cx="1132793" cy="21002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024B6B1-A871-D16C-1548-327125FD5007}"/>
              </a:ext>
            </a:extLst>
          </p:cNvPr>
          <p:cNvGrpSpPr/>
          <p:nvPr/>
        </p:nvGrpSpPr>
        <p:grpSpPr>
          <a:xfrm>
            <a:off x="5870834" y="459414"/>
            <a:ext cx="1335944" cy="2597039"/>
            <a:chOff x="5866438" y="100083"/>
            <a:chExt cx="1335944" cy="259703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35F93C3-F4A9-FD6A-76D7-513030586349}"/>
                </a:ext>
              </a:extLst>
            </p:cNvPr>
            <p:cNvGrpSpPr/>
            <p:nvPr/>
          </p:nvGrpSpPr>
          <p:grpSpPr>
            <a:xfrm>
              <a:off x="5866438" y="100083"/>
              <a:ext cx="1335944" cy="2597039"/>
              <a:chOff x="4570066" y="616424"/>
              <a:chExt cx="1335944" cy="259703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EA907FC-AC7A-7D55-8C31-5D02C355E985}"/>
                  </a:ext>
                </a:extLst>
              </p:cNvPr>
              <p:cNvGrpSpPr/>
              <p:nvPr/>
            </p:nvGrpSpPr>
            <p:grpSpPr>
              <a:xfrm>
                <a:off x="4570066" y="616424"/>
                <a:ext cx="1335944" cy="2597039"/>
                <a:chOff x="4570066" y="616424"/>
                <a:chExt cx="1335944" cy="2597039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2E17DD2-BBA3-4A1F-EDBD-C49599BD2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/>
              </p:blipFill>
              <p:spPr>
                <a:xfrm>
                  <a:off x="4570066" y="616424"/>
                  <a:ext cx="1335944" cy="2597039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C1B19432-13DF-F291-3633-20BD0300D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t="6183" b="6183"/>
                <a:stretch/>
              </p:blipFill>
              <p:spPr>
                <a:xfrm>
                  <a:off x="4665572" y="866383"/>
                  <a:ext cx="1132793" cy="2036323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5C0DAA3-118D-2BCF-6773-5C899B7987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1575" b="-596"/>
              <a:stretch/>
            </p:blipFill>
            <p:spPr>
              <a:xfrm>
                <a:off x="4664298" y="2010975"/>
                <a:ext cx="1132793" cy="906726"/>
              </a:xfrm>
              <a:prstGeom prst="rect">
                <a:avLst/>
              </a:prstGeom>
            </p:spPr>
          </p:pic>
        </p:grpSp>
        <p:pic>
          <p:nvPicPr>
            <p:cNvPr id="41" name="Picture 40" descr="A screenshot of a phone&#10;&#10;Description automatically generated">
              <a:extLst>
                <a:ext uri="{FF2B5EF4-FFF2-40B4-BE49-F238E27FC236}">
                  <a16:creationId xmlns:a16="http://schemas.microsoft.com/office/drawing/2014/main" id="{9720D649-7BA0-EE0D-1E0F-499F027EF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802" b="7822"/>
            <a:stretch/>
          </p:blipFill>
          <p:spPr>
            <a:xfrm>
              <a:off x="5961047" y="349844"/>
              <a:ext cx="1132416" cy="202966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FDD27C-B22E-317D-8B29-E830983266C0}"/>
              </a:ext>
            </a:extLst>
          </p:cNvPr>
          <p:cNvGrpSpPr/>
          <p:nvPr/>
        </p:nvGrpSpPr>
        <p:grpSpPr>
          <a:xfrm>
            <a:off x="5896935" y="5821324"/>
            <a:ext cx="1335944" cy="2597039"/>
            <a:chOff x="5969741" y="611612"/>
            <a:chExt cx="1335944" cy="259703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2069F76-3540-4F00-7038-E54128DDF66F}"/>
                </a:ext>
              </a:extLst>
            </p:cNvPr>
            <p:cNvGrpSpPr/>
            <p:nvPr/>
          </p:nvGrpSpPr>
          <p:grpSpPr>
            <a:xfrm>
              <a:off x="5969741" y="611612"/>
              <a:ext cx="1335944" cy="2597039"/>
              <a:chOff x="4570066" y="616424"/>
              <a:chExt cx="1335944" cy="2597039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7044A36-DCF5-7D5D-709F-DD7258846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570066" y="616424"/>
                <a:ext cx="1335944" cy="259703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99DF18A-74B6-C06C-E299-A0D8A04D54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5088" b="12906"/>
              <a:stretch/>
            </p:blipFill>
            <p:spPr>
              <a:xfrm>
                <a:off x="4665572" y="877189"/>
                <a:ext cx="1132793" cy="2013438"/>
              </a:xfrm>
              <a:prstGeom prst="rect">
                <a:avLst/>
              </a:prstGeom>
            </p:spPr>
          </p:pic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2F6C5C5-D2DB-0E11-7AF9-FEAF704C4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1594" b="-632"/>
            <a:stretch/>
          </p:blipFill>
          <p:spPr>
            <a:xfrm>
              <a:off x="6065247" y="2707224"/>
              <a:ext cx="1132793" cy="21002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D00113A-86D3-9554-080A-325602A3CBEB}"/>
              </a:ext>
            </a:extLst>
          </p:cNvPr>
          <p:cNvGrpSpPr/>
          <p:nvPr/>
        </p:nvGrpSpPr>
        <p:grpSpPr>
          <a:xfrm>
            <a:off x="4553247" y="5819818"/>
            <a:ext cx="1335944" cy="2597039"/>
            <a:chOff x="2703150" y="4555982"/>
            <a:chExt cx="1335944" cy="259703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01F722A-B53D-97AB-07A2-A75B42F5B0B7}"/>
                </a:ext>
              </a:extLst>
            </p:cNvPr>
            <p:cNvGrpSpPr/>
            <p:nvPr/>
          </p:nvGrpSpPr>
          <p:grpSpPr>
            <a:xfrm>
              <a:off x="2703150" y="4555982"/>
              <a:ext cx="1335944" cy="2597039"/>
              <a:chOff x="5969741" y="611612"/>
              <a:chExt cx="1335944" cy="259703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4F68B03-1BFA-BA5C-D284-AD58B2CE1163}"/>
                  </a:ext>
                </a:extLst>
              </p:cNvPr>
              <p:cNvGrpSpPr/>
              <p:nvPr/>
            </p:nvGrpSpPr>
            <p:grpSpPr>
              <a:xfrm>
                <a:off x="5969741" y="611612"/>
                <a:ext cx="1335944" cy="2597039"/>
                <a:chOff x="4570066" y="616424"/>
                <a:chExt cx="1335944" cy="2597039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0CF053E5-E544-B6FA-A1B1-4C91F68558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/>
              </p:blipFill>
              <p:spPr>
                <a:xfrm>
                  <a:off x="4570066" y="616424"/>
                  <a:ext cx="1335944" cy="2597039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B0452F03-C17A-3236-3253-E51204E04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t="6183" b="6183"/>
                <a:stretch/>
              </p:blipFill>
              <p:spPr>
                <a:xfrm>
                  <a:off x="4665572" y="866383"/>
                  <a:ext cx="1132793" cy="2036323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3F1BDBA-1392-BF16-7DDE-EEFB6A2925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1594" b="-632"/>
              <a:stretch/>
            </p:blipFill>
            <p:spPr>
              <a:xfrm>
                <a:off x="6065247" y="2707224"/>
                <a:ext cx="1132793" cy="210027"/>
              </a:xfrm>
              <a:prstGeom prst="rect">
                <a:avLst/>
              </a:prstGeom>
            </p:spPr>
          </p:pic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68F93B7-0CE6-1B4B-974C-B1E20A937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9897" b="34066"/>
            <a:stretch/>
          </p:blipFill>
          <p:spPr>
            <a:xfrm>
              <a:off x="2807448" y="4989395"/>
              <a:ext cx="1115992" cy="913345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A46B66-0F66-0F5F-94D4-EED478A9631A}"/>
                </a:ext>
              </a:extLst>
            </p:cNvPr>
            <p:cNvSpPr/>
            <p:nvPr/>
          </p:nvSpPr>
          <p:spPr>
            <a:xfrm>
              <a:off x="2807448" y="5854501"/>
              <a:ext cx="1115992" cy="3440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146351-E4F8-23DF-A4D5-CD83F43C7E7E}"/>
              </a:ext>
            </a:extLst>
          </p:cNvPr>
          <p:cNvGrpSpPr/>
          <p:nvPr/>
        </p:nvGrpSpPr>
        <p:grpSpPr>
          <a:xfrm>
            <a:off x="4538524" y="8576122"/>
            <a:ext cx="2762692" cy="1197981"/>
            <a:chOff x="4473725" y="8679846"/>
            <a:chExt cx="2762692" cy="1197981"/>
          </a:xfrm>
        </p:grpSpPr>
        <p:pic>
          <p:nvPicPr>
            <p:cNvPr id="65" name="Picture 64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26C7D00F-FC0D-B9A5-A4B9-F04DDAE3C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73725" y="8679846"/>
              <a:ext cx="2762692" cy="1197981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2CD6937-FC24-A802-7272-720083458410}"/>
                </a:ext>
              </a:extLst>
            </p:cNvPr>
            <p:cNvSpPr/>
            <p:nvPr/>
          </p:nvSpPr>
          <p:spPr>
            <a:xfrm>
              <a:off x="5572836" y="9354607"/>
              <a:ext cx="1613599" cy="51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3118598-ACD0-83C9-0E3B-A5399422CD37}"/>
                </a:ext>
              </a:extLst>
            </p:cNvPr>
            <p:cNvSpPr txBox="1"/>
            <p:nvPr/>
          </p:nvSpPr>
          <p:spPr>
            <a:xfrm>
              <a:off x="5542699" y="9315228"/>
              <a:ext cx="1675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the code 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download the </a:t>
              </a:r>
              <a:r>
                <a:rPr lang="en-US" sz="900" dirty="0" err="1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MyChoice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benefits app to your device 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46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S Partial">
      <a:dk1>
        <a:sysClr val="windowText" lastClr="000000"/>
      </a:dk1>
      <a:lt1>
        <a:sysClr val="window" lastClr="FFFFFF"/>
      </a:lt1>
      <a:dk2>
        <a:srgbClr val="247799"/>
      </a:dk2>
      <a:lt2>
        <a:srgbClr val="E7E6E6"/>
      </a:lt2>
      <a:accent1>
        <a:srgbClr val="2D95BF"/>
      </a:accent1>
      <a:accent2>
        <a:srgbClr val="ED7D31"/>
      </a:accent2>
      <a:accent3>
        <a:srgbClr val="A5A5A5"/>
      </a:accent3>
      <a:accent4>
        <a:srgbClr val="955BA5"/>
      </a:accent4>
      <a:accent5>
        <a:srgbClr val="58595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 Active Enrollment Flyer 2020 With Sofia No MCRE" id="{AD059B44-C143-E543-AB5A-59375996190C}" vid="{5AB2538A-E45E-9249-8B2A-B422704317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71AFF6BD5A843868ECE0E2531815B" ma:contentTypeVersion="2" ma:contentTypeDescription="Create a new document." ma:contentTypeScope="" ma:versionID="a82581f5062e9bb32fb73fabeaffa806">
  <xsd:schema xmlns:xsd="http://www.w3.org/2001/XMLSchema" xmlns:xs="http://www.w3.org/2001/XMLSchema" xmlns:p="http://schemas.microsoft.com/office/2006/metadata/properties" xmlns:ns2="3974c47f-c532-4951-83b1-f266ed5df66b" targetNamespace="http://schemas.microsoft.com/office/2006/metadata/properties" ma:root="true" ma:fieldsID="87abfa6a3a1070b7a86b137c7ce620b8" ns2:_="">
    <xsd:import namespace="3974c47f-c532-4951-83b1-f266ed5d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c47f-c532-4951-83b1-f266ed5df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B7639F-ED5F-43F7-A4C3-7574C984A277}">
  <ds:schemaRefs>
    <ds:schemaRef ds:uri="http://purl.org/dc/terms/"/>
    <ds:schemaRef ds:uri="http://purl.org/dc/dcmitype/"/>
    <ds:schemaRef ds:uri="3974c47f-c532-4951-83b1-f266ed5df66b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590E8D-B6A6-4F9F-B2DE-54ABC344B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c47f-c532-4951-83b1-f266ed5d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43FB54-2666-48CE-9C15-8649D28DA4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Flyer AE Active Enrollment With Sofia No MCRE</Template>
  <TotalTime>18179</TotalTime>
  <Words>503</Words>
  <Application>Microsoft Office PowerPoint</Application>
  <PresentationFormat>Custom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 in your 2021 benefits</dc:title>
  <dc:creator>Shelley Jones</dc:creator>
  <cp:lastModifiedBy>Jack McDonald</cp:lastModifiedBy>
  <cp:revision>45</cp:revision>
  <dcterms:created xsi:type="dcterms:W3CDTF">2020-09-10T14:20:56Z</dcterms:created>
  <dcterms:modified xsi:type="dcterms:W3CDTF">2025-03-13T23:31:31Z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0x0101009C971AFF6BD5A843868ECE0E2531815B</vt:lpwstr>
  </property>
</Properties>
</file>